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5" r:id="rId17"/>
    <p:sldId id="296" r:id="rId18"/>
    <p:sldId id="298" r:id="rId19"/>
    <p:sldId id="276" r:id="rId20"/>
    <p:sldId id="290" r:id="rId21"/>
    <p:sldId id="291" r:id="rId22"/>
    <p:sldId id="293" r:id="rId23"/>
    <p:sldId id="294" r:id="rId24"/>
  </p:sldIdLst>
  <p:sldSz cx="12192000" cy="6858000"/>
  <p:notesSz cx="6858000" cy="9144000"/>
  <p:custDataLst>
    <p:tags r:id="rId2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C94"/>
    <a:srgbClr val="FFFFCC"/>
    <a:srgbClr val="342A1C"/>
    <a:srgbClr val="474399"/>
    <a:srgbClr val="BAC711"/>
    <a:srgbClr val="9D454D"/>
    <a:srgbClr val="DB2E0B"/>
    <a:srgbClr val="535105"/>
    <a:srgbClr val="D5D00C"/>
    <a:srgbClr val="969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2018/11/16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2.png"/><Relationship Id="rId5" Type="http://schemas.openxmlformats.org/officeDocument/2006/relationships/tags" Target="../tags/tag33.xml"/><Relationship Id="rId10" Type="http://schemas.openxmlformats.org/officeDocument/2006/relationships/image" Target="../media/image31.png"/><Relationship Id="rId4" Type="http://schemas.openxmlformats.org/officeDocument/2006/relationships/tags" Target="../tags/tag32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0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6.png"/><Relationship Id="rId5" Type="http://schemas.openxmlformats.org/officeDocument/2006/relationships/tags" Target="../tags/tag42.xml"/><Relationship Id="rId10" Type="http://schemas.openxmlformats.org/officeDocument/2006/relationships/image" Target="../media/image38.png"/><Relationship Id="rId4" Type="http://schemas.openxmlformats.org/officeDocument/2006/relationships/tags" Target="../tags/tag41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27.png"/><Relationship Id="rId18" Type="http://schemas.openxmlformats.org/officeDocument/2006/relationships/image" Target="../media/image47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tags" Target="../tags/tag45.xml"/><Relationship Id="rId16" Type="http://schemas.openxmlformats.org/officeDocument/2006/relationships/image" Target="../media/image45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41.png"/><Relationship Id="rId5" Type="http://schemas.openxmlformats.org/officeDocument/2006/relationships/tags" Target="../tags/tag48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8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5.xml"/><Relationship Id="rId7" Type="http://schemas.openxmlformats.org/officeDocument/2006/relationships/image" Target="../media/image4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4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2.png"/><Relationship Id="rId5" Type="http://schemas.openxmlformats.org/officeDocument/2006/relationships/tags" Target="../tags/tag61.xml"/><Relationship Id="rId10" Type="http://schemas.openxmlformats.org/officeDocument/2006/relationships/image" Target="../media/image51.png"/><Relationship Id="rId4" Type="http://schemas.openxmlformats.org/officeDocument/2006/relationships/tags" Target="../tags/tag60.xml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tags" Target="../tags/tag65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tags" Target="../tags/tag67.xml"/><Relationship Id="rId10" Type="http://schemas.openxmlformats.org/officeDocument/2006/relationships/image" Target="../media/image55.png"/><Relationship Id="rId4" Type="http://schemas.openxmlformats.org/officeDocument/2006/relationships/tags" Target="../tags/tag66.xml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61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64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63.png"/><Relationship Id="rId5" Type="http://schemas.openxmlformats.org/officeDocument/2006/relationships/tags" Target="../tags/tag75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74.xml"/><Relationship Id="rId9" Type="http://schemas.openxmlformats.org/officeDocument/2006/relationships/image" Target="../media/image11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48.png"/><Relationship Id="rId17" Type="http://schemas.openxmlformats.org/officeDocument/2006/relationships/image" Target="../media/image71.png"/><Relationship Id="rId2" Type="http://schemas.openxmlformats.org/officeDocument/2006/relationships/tags" Target="../tags/tag79.xml"/><Relationship Id="rId16" Type="http://schemas.openxmlformats.org/officeDocument/2006/relationships/image" Target="../media/image49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47.png"/><Relationship Id="rId5" Type="http://schemas.openxmlformats.org/officeDocument/2006/relationships/tags" Target="../tags/tag82.xml"/><Relationship Id="rId15" Type="http://schemas.openxmlformats.org/officeDocument/2006/relationships/image" Target="../media/image7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9.png"/><Relationship Id="rId5" Type="http://schemas.openxmlformats.org/officeDocument/2006/relationships/tags" Target="../tags/tag19.xml"/><Relationship Id="rId10" Type="http://schemas.openxmlformats.org/officeDocument/2006/relationships/image" Target="../media/image18.png"/><Relationship Id="rId4" Type="http://schemas.openxmlformats.org/officeDocument/2006/relationships/tags" Target="../tags/tag18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705" y="491537"/>
            <a:ext cx="118748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Exact vector channel sum rules                  at finite temperature</a:t>
            </a:r>
          </a:p>
          <a:p>
            <a:pPr algn="ctr"/>
            <a:endParaRPr kumimoji="1" lang="ja-JP" altLang="en-US" sz="4800" b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9417" y="4668742"/>
            <a:ext cx="511658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 the 8</a:t>
            </a:r>
            <a:r>
              <a:rPr lang="en-US" altLang="ja-JP" baseline="30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International Conference on Quarks and Nuclear Physics (QNP2018)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Tsukuba, Japan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November 16, 2018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1021" y="3386914"/>
            <a:ext cx="990821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D. </a:t>
            </a:r>
            <a:r>
              <a:rPr lang="en-US" altLang="ja-JP" sz="24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Satow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 D </a:t>
            </a:r>
            <a:r>
              <a:rPr lang="en-US" altLang="ja-JP" sz="24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94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094042 (2016).</a:t>
            </a:r>
          </a:p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D. </a:t>
            </a:r>
            <a:r>
              <a:rPr lang="en-US" altLang="ja-JP" sz="24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Satow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 D </a:t>
            </a:r>
            <a:r>
              <a:rPr lang="en-US" altLang="ja-JP" sz="24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96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114028 (2017).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1021" y="2780318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Gubler, JAEA</a:t>
            </a:r>
          </a:p>
        </p:txBody>
      </p:sp>
      <p:pic>
        <p:nvPicPr>
          <p:cNvPr id="9" name="Picture 2" descr="https://www.jaea.go.jp/04/turuga/internationalworkshop/official_logo_l.png">
            <a:extLst>
              <a:ext uri="{FF2B5EF4-FFF2-40B4-BE49-F238E27FC236}">
                <a16:creationId xmlns:a16="http://schemas.microsoft.com/office/drawing/2014/main" id="{B585275D-027B-425E-9BB4-F9236809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37" y="4779439"/>
            <a:ext cx="3519203" cy="17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5135" y="263670"/>
            <a:ext cx="796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0070C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UV</a:t>
            </a:r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81756" y="971556"/>
            <a:ext cx="86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Leading order OPE result: 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115694" y="2527014"/>
            <a:ext cx="9918276" cy="756755"/>
            <a:chOff x="832104" y="2087641"/>
            <a:chExt cx="9918276" cy="756755"/>
          </a:xfrm>
        </p:grpSpPr>
        <p:pic>
          <p:nvPicPr>
            <p:cNvPr id="7" name="図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04" y="2087641"/>
              <a:ext cx="6866293" cy="75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9" name="図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072" y="2087641"/>
              <a:ext cx="2937308" cy="59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31" name="グループ化 30"/>
          <p:cNvGrpSpPr/>
          <p:nvPr/>
        </p:nvGrpSpPr>
        <p:grpSpPr>
          <a:xfrm>
            <a:off x="2180682" y="4506853"/>
            <a:ext cx="3854043" cy="1276640"/>
            <a:chOff x="1088659" y="3431286"/>
            <a:chExt cx="3854043" cy="127664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1088659" y="3632888"/>
              <a:ext cx="3854043" cy="1075038"/>
              <a:chOff x="1620000" y="4083785"/>
              <a:chExt cx="2989718" cy="932273"/>
            </a:xfrm>
          </p:grpSpPr>
          <p:sp>
            <p:nvSpPr>
              <p:cNvPr id="11" name="フリーフォーム 10"/>
              <p:cNvSpPr/>
              <p:nvPr/>
            </p:nvSpPr>
            <p:spPr>
              <a:xfrm>
                <a:off x="3652347" y="4352676"/>
                <a:ext cx="957371" cy="233251"/>
              </a:xfrm>
              <a:custGeom>
                <a:avLst/>
                <a:gdLst>
                  <a:gd name="connsiteX0" fmla="*/ 0 w 2220686"/>
                  <a:gd name="connsiteY0" fmla="*/ 402810 h 685854"/>
                  <a:gd name="connsiteX1" fmla="*/ 185057 w 2220686"/>
                  <a:gd name="connsiteY1" fmla="*/ 43582 h 685854"/>
                  <a:gd name="connsiteX2" fmla="*/ 566057 w 2220686"/>
                  <a:gd name="connsiteY2" fmla="*/ 685839 h 685854"/>
                  <a:gd name="connsiteX3" fmla="*/ 783771 w 2220686"/>
                  <a:gd name="connsiteY3" fmla="*/ 65353 h 685854"/>
                  <a:gd name="connsiteX4" fmla="*/ 1066800 w 2220686"/>
                  <a:gd name="connsiteY4" fmla="*/ 642296 h 685854"/>
                  <a:gd name="connsiteX5" fmla="*/ 1273629 w 2220686"/>
                  <a:gd name="connsiteY5" fmla="*/ 32696 h 685854"/>
                  <a:gd name="connsiteX6" fmla="*/ 1578429 w 2220686"/>
                  <a:gd name="connsiteY6" fmla="*/ 587867 h 685854"/>
                  <a:gd name="connsiteX7" fmla="*/ 1719943 w 2220686"/>
                  <a:gd name="connsiteY7" fmla="*/ 39 h 685854"/>
                  <a:gd name="connsiteX8" fmla="*/ 2024743 w 2220686"/>
                  <a:gd name="connsiteY8" fmla="*/ 555210 h 685854"/>
                  <a:gd name="connsiteX9" fmla="*/ 2220686 w 2220686"/>
                  <a:gd name="connsiteY9" fmla="*/ 10924 h 685854"/>
                  <a:gd name="connsiteX0" fmla="*/ 0 w 2220686"/>
                  <a:gd name="connsiteY0" fmla="*/ 402810 h 642334"/>
                  <a:gd name="connsiteX1" fmla="*/ 185057 w 2220686"/>
                  <a:gd name="connsiteY1" fmla="*/ 43582 h 642334"/>
                  <a:gd name="connsiteX2" fmla="*/ 566057 w 2220686"/>
                  <a:gd name="connsiteY2" fmla="*/ 631411 h 642334"/>
                  <a:gd name="connsiteX3" fmla="*/ 783771 w 2220686"/>
                  <a:gd name="connsiteY3" fmla="*/ 65353 h 642334"/>
                  <a:gd name="connsiteX4" fmla="*/ 1066800 w 2220686"/>
                  <a:gd name="connsiteY4" fmla="*/ 642296 h 642334"/>
                  <a:gd name="connsiteX5" fmla="*/ 1273629 w 2220686"/>
                  <a:gd name="connsiteY5" fmla="*/ 32696 h 642334"/>
                  <a:gd name="connsiteX6" fmla="*/ 1578429 w 2220686"/>
                  <a:gd name="connsiteY6" fmla="*/ 587867 h 642334"/>
                  <a:gd name="connsiteX7" fmla="*/ 1719943 w 2220686"/>
                  <a:gd name="connsiteY7" fmla="*/ 39 h 642334"/>
                  <a:gd name="connsiteX8" fmla="*/ 2024743 w 2220686"/>
                  <a:gd name="connsiteY8" fmla="*/ 555210 h 642334"/>
                  <a:gd name="connsiteX9" fmla="*/ 2220686 w 2220686"/>
                  <a:gd name="connsiteY9" fmla="*/ 10924 h 642334"/>
                  <a:gd name="connsiteX0" fmla="*/ 0 w 2220686"/>
                  <a:gd name="connsiteY0" fmla="*/ 402810 h 642334"/>
                  <a:gd name="connsiteX1" fmla="*/ 337457 w 2220686"/>
                  <a:gd name="connsiteY1" fmla="*/ 108897 h 642334"/>
                  <a:gd name="connsiteX2" fmla="*/ 566057 w 2220686"/>
                  <a:gd name="connsiteY2" fmla="*/ 631411 h 642334"/>
                  <a:gd name="connsiteX3" fmla="*/ 783771 w 2220686"/>
                  <a:gd name="connsiteY3" fmla="*/ 65353 h 642334"/>
                  <a:gd name="connsiteX4" fmla="*/ 1066800 w 2220686"/>
                  <a:gd name="connsiteY4" fmla="*/ 642296 h 642334"/>
                  <a:gd name="connsiteX5" fmla="*/ 1273629 w 2220686"/>
                  <a:gd name="connsiteY5" fmla="*/ 32696 h 642334"/>
                  <a:gd name="connsiteX6" fmla="*/ 1578429 w 2220686"/>
                  <a:gd name="connsiteY6" fmla="*/ 587867 h 642334"/>
                  <a:gd name="connsiteX7" fmla="*/ 1719943 w 2220686"/>
                  <a:gd name="connsiteY7" fmla="*/ 39 h 642334"/>
                  <a:gd name="connsiteX8" fmla="*/ 2024743 w 2220686"/>
                  <a:gd name="connsiteY8" fmla="*/ 555210 h 642334"/>
                  <a:gd name="connsiteX9" fmla="*/ 2220686 w 2220686"/>
                  <a:gd name="connsiteY9" fmla="*/ 10924 h 642334"/>
                  <a:gd name="connsiteX0" fmla="*/ 0 w 2079171"/>
                  <a:gd name="connsiteY0" fmla="*/ 598753 h 642334"/>
                  <a:gd name="connsiteX1" fmla="*/ 195942 w 2079171"/>
                  <a:gd name="connsiteY1" fmla="*/ 108897 h 642334"/>
                  <a:gd name="connsiteX2" fmla="*/ 424542 w 2079171"/>
                  <a:gd name="connsiteY2" fmla="*/ 631411 h 642334"/>
                  <a:gd name="connsiteX3" fmla="*/ 642256 w 2079171"/>
                  <a:gd name="connsiteY3" fmla="*/ 65353 h 642334"/>
                  <a:gd name="connsiteX4" fmla="*/ 925285 w 2079171"/>
                  <a:gd name="connsiteY4" fmla="*/ 642296 h 642334"/>
                  <a:gd name="connsiteX5" fmla="*/ 1132114 w 2079171"/>
                  <a:gd name="connsiteY5" fmla="*/ 32696 h 642334"/>
                  <a:gd name="connsiteX6" fmla="*/ 1436914 w 2079171"/>
                  <a:gd name="connsiteY6" fmla="*/ 587867 h 642334"/>
                  <a:gd name="connsiteX7" fmla="*/ 1578428 w 2079171"/>
                  <a:gd name="connsiteY7" fmla="*/ 39 h 642334"/>
                  <a:gd name="connsiteX8" fmla="*/ 1883228 w 2079171"/>
                  <a:gd name="connsiteY8" fmla="*/ 555210 h 642334"/>
                  <a:gd name="connsiteX9" fmla="*/ 2079171 w 2079171"/>
                  <a:gd name="connsiteY9" fmla="*/ 10924 h 642334"/>
                  <a:gd name="connsiteX0" fmla="*/ 0 w 2079171"/>
                  <a:gd name="connsiteY0" fmla="*/ 604009 h 647590"/>
                  <a:gd name="connsiteX1" fmla="*/ 195942 w 2079171"/>
                  <a:gd name="connsiteY1" fmla="*/ 114153 h 647590"/>
                  <a:gd name="connsiteX2" fmla="*/ 424542 w 2079171"/>
                  <a:gd name="connsiteY2" fmla="*/ 636667 h 647590"/>
                  <a:gd name="connsiteX3" fmla="*/ 642256 w 2079171"/>
                  <a:gd name="connsiteY3" fmla="*/ 70609 h 647590"/>
                  <a:gd name="connsiteX4" fmla="*/ 925285 w 2079171"/>
                  <a:gd name="connsiteY4" fmla="*/ 647552 h 647590"/>
                  <a:gd name="connsiteX5" fmla="*/ 1132114 w 2079171"/>
                  <a:gd name="connsiteY5" fmla="*/ 37952 h 647590"/>
                  <a:gd name="connsiteX6" fmla="*/ 1436914 w 2079171"/>
                  <a:gd name="connsiteY6" fmla="*/ 593123 h 647590"/>
                  <a:gd name="connsiteX7" fmla="*/ 1643530 w 2079171"/>
                  <a:gd name="connsiteY7" fmla="*/ 39 h 647590"/>
                  <a:gd name="connsiteX8" fmla="*/ 1883228 w 2079171"/>
                  <a:gd name="connsiteY8" fmla="*/ 560466 h 647590"/>
                  <a:gd name="connsiteX9" fmla="*/ 2079171 w 2079171"/>
                  <a:gd name="connsiteY9" fmla="*/ 16180 h 647590"/>
                  <a:gd name="connsiteX0" fmla="*/ 0 w 2079171"/>
                  <a:gd name="connsiteY0" fmla="*/ 601382 h 644963"/>
                  <a:gd name="connsiteX1" fmla="*/ 195942 w 2079171"/>
                  <a:gd name="connsiteY1" fmla="*/ 111526 h 644963"/>
                  <a:gd name="connsiteX2" fmla="*/ 424542 w 2079171"/>
                  <a:gd name="connsiteY2" fmla="*/ 634040 h 644963"/>
                  <a:gd name="connsiteX3" fmla="*/ 642256 w 2079171"/>
                  <a:gd name="connsiteY3" fmla="*/ 67982 h 644963"/>
                  <a:gd name="connsiteX4" fmla="*/ 925285 w 2079171"/>
                  <a:gd name="connsiteY4" fmla="*/ 644925 h 644963"/>
                  <a:gd name="connsiteX5" fmla="*/ 1132114 w 2079171"/>
                  <a:gd name="connsiteY5" fmla="*/ 35325 h 644963"/>
                  <a:gd name="connsiteX6" fmla="*/ 1436914 w 2079171"/>
                  <a:gd name="connsiteY6" fmla="*/ 590496 h 644963"/>
                  <a:gd name="connsiteX7" fmla="*/ 1610979 w 2079171"/>
                  <a:gd name="connsiteY7" fmla="*/ 40 h 644963"/>
                  <a:gd name="connsiteX8" fmla="*/ 1883228 w 2079171"/>
                  <a:gd name="connsiteY8" fmla="*/ 557839 h 644963"/>
                  <a:gd name="connsiteX9" fmla="*/ 2079171 w 2079171"/>
                  <a:gd name="connsiteY9" fmla="*/ 13553 h 644963"/>
                  <a:gd name="connsiteX0" fmla="*/ 0 w 2028961"/>
                  <a:gd name="connsiteY0" fmla="*/ 601383 h 644964"/>
                  <a:gd name="connsiteX1" fmla="*/ 195942 w 2028961"/>
                  <a:gd name="connsiteY1" fmla="*/ 111527 h 644964"/>
                  <a:gd name="connsiteX2" fmla="*/ 424542 w 2028961"/>
                  <a:gd name="connsiteY2" fmla="*/ 634041 h 644964"/>
                  <a:gd name="connsiteX3" fmla="*/ 642256 w 2028961"/>
                  <a:gd name="connsiteY3" fmla="*/ 67983 h 644964"/>
                  <a:gd name="connsiteX4" fmla="*/ 925285 w 2028961"/>
                  <a:gd name="connsiteY4" fmla="*/ 644926 h 644964"/>
                  <a:gd name="connsiteX5" fmla="*/ 1132114 w 2028961"/>
                  <a:gd name="connsiteY5" fmla="*/ 35326 h 644964"/>
                  <a:gd name="connsiteX6" fmla="*/ 1436914 w 2028961"/>
                  <a:gd name="connsiteY6" fmla="*/ 590497 h 644964"/>
                  <a:gd name="connsiteX7" fmla="*/ 1610979 w 2028961"/>
                  <a:gd name="connsiteY7" fmla="*/ 41 h 644964"/>
                  <a:gd name="connsiteX8" fmla="*/ 1883228 w 2028961"/>
                  <a:gd name="connsiteY8" fmla="*/ 557840 h 644964"/>
                  <a:gd name="connsiteX9" fmla="*/ 2028961 w 2028961"/>
                  <a:gd name="connsiteY9" fmla="*/ 203267 h 644964"/>
                  <a:gd name="connsiteX0" fmla="*/ 0 w 1833019"/>
                  <a:gd name="connsiteY0" fmla="*/ 111527 h 644964"/>
                  <a:gd name="connsiteX1" fmla="*/ 228600 w 1833019"/>
                  <a:gd name="connsiteY1" fmla="*/ 634041 h 644964"/>
                  <a:gd name="connsiteX2" fmla="*/ 446314 w 1833019"/>
                  <a:gd name="connsiteY2" fmla="*/ 67983 h 644964"/>
                  <a:gd name="connsiteX3" fmla="*/ 729343 w 1833019"/>
                  <a:gd name="connsiteY3" fmla="*/ 644926 h 644964"/>
                  <a:gd name="connsiteX4" fmla="*/ 936172 w 1833019"/>
                  <a:gd name="connsiteY4" fmla="*/ 35326 h 644964"/>
                  <a:gd name="connsiteX5" fmla="*/ 1240972 w 1833019"/>
                  <a:gd name="connsiteY5" fmla="*/ 590497 h 644964"/>
                  <a:gd name="connsiteX6" fmla="*/ 1415037 w 1833019"/>
                  <a:gd name="connsiteY6" fmla="*/ 41 h 644964"/>
                  <a:gd name="connsiteX7" fmla="*/ 1687286 w 1833019"/>
                  <a:gd name="connsiteY7" fmla="*/ 557840 h 644964"/>
                  <a:gd name="connsiteX8" fmla="*/ 1833019 w 1833019"/>
                  <a:gd name="connsiteY8" fmla="*/ 203267 h 644964"/>
                  <a:gd name="connsiteX0" fmla="*/ 0 w 1782948"/>
                  <a:gd name="connsiteY0" fmla="*/ 325907 h 644964"/>
                  <a:gd name="connsiteX1" fmla="*/ 178529 w 1782948"/>
                  <a:gd name="connsiteY1" fmla="*/ 634041 h 644964"/>
                  <a:gd name="connsiteX2" fmla="*/ 396243 w 1782948"/>
                  <a:gd name="connsiteY2" fmla="*/ 67983 h 644964"/>
                  <a:gd name="connsiteX3" fmla="*/ 679272 w 1782948"/>
                  <a:gd name="connsiteY3" fmla="*/ 644926 h 644964"/>
                  <a:gd name="connsiteX4" fmla="*/ 886101 w 1782948"/>
                  <a:gd name="connsiteY4" fmla="*/ 35326 h 644964"/>
                  <a:gd name="connsiteX5" fmla="*/ 1190901 w 1782948"/>
                  <a:gd name="connsiteY5" fmla="*/ 590497 h 644964"/>
                  <a:gd name="connsiteX6" fmla="*/ 1364966 w 1782948"/>
                  <a:gd name="connsiteY6" fmla="*/ 41 h 644964"/>
                  <a:gd name="connsiteX7" fmla="*/ 1637215 w 1782948"/>
                  <a:gd name="connsiteY7" fmla="*/ 557840 h 644964"/>
                  <a:gd name="connsiteX8" fmla="*/ 1782948 w 1782948"/>
                  <a:gd name="connsiteY8" fmla="*/ 203267 h 644964"/>
                  <a:gd name="connsiteX0" fmla="*/ 0 w 1782948"/>
                  <a:gd name="connsiteY0" fmla="*/ 325892 h 644949"/>
                  <a:gd name="connsiteX1" fmla="*/ 178529 w 1782948"/>
                  <a:gd name="connsiteY1" fmla="*/ 634026 h 644949"/>
                  <a:gd name="connsiteX2" fmla="*/ 396243 w 1782948"/>
                  <a:gd name="connsiteY2" fmla="*/ 67968 h 644949"/>
                  <a:gd name="connsiteX3" fmla="*/ 679272 w 1782948"/>
                  <a:gd name="connsiteY3" fmla="*/ 644911 h 644949"/>
                  <a:gd name="connsiteX4" fmla="*/ 886101 w 1782948"/>
                  <a:gd name="connsiteY4" fmla="*/ 35311 h 644949"/>
                  <a:gd name="connsiteX5" fmla="*/ 1151080 w 1782948"/>
                  <a:gd name="connsiteY5" fmla="*/ 583136 h 644949"/>
                  <a:gd name="connsiteX6" fmla="*/ 1364966 w 1782948"/>
                  <a:gd name="connsiteY6" fmla="*/ 26 h 644949"/>
                  <a:gd name="connsiteX7" fmla="*/ 1637215 w 1782948"/>
                  <a:gd name="connsiteY7" fmla="*/ 557825 h 644949"/>
                  <a:gd name="connsiteX8" fmla="*/ 1782948 w 1782948"/>
                  <a:gd name="connsiteY8" fmla="*/ 203252 h 644949"/>
                  <a:gd name="connsiteX0" fmla="*/ 0 w 1782948"/>
                  <a:gd name="connsiteY0" fmla="*/ 325892 h 644966"/>
                  <a:gd name="connsiteX1" fmla="*/ 178529 w 1782948"/>
                  <a:gd name="connsiteY1" fmla="*/ 634026 h 644966"/>
                  <a:gd name="connsiteX2" fmla="*/ 445822 w 1782948"/>
                  <a:gd name="connsiteY2" fmla="*/ 74439 h 644966"/>
                  <a:gd name="connsiteX3" fmla="*/ 679272 w 1782948"/>
                  <a:gd name="connsiteY3" fmla="*/ 644911 h 644966"/>
                  <a:gd name="connsiteX4" fmla="*/ 886101 w 1782948"/>
                  <a:gd name="connsiteY4" fmla="*/ 35311 h 644966"/>
                  <a:gd name="connsiteX5" fmla="*/ 1151080 w 1782948"/>
                  <a:gd name="connsiteY5" fmla="*/ 583136 h 644966"/>
                  <a:gd name="connsiteX6" fmla="*/ 1364966 w 1782948"/>
                  <a:gd name="connsiteY6" fmla="*/ 26 h 644966"/>
                  <a:gd name="connsiteX7" fmla="*/ 1637215 w 1782948"/>
                  <a:gd name="connsiteY7" fmla="*/ 557825 h 644966"/>
                  <a:gd name="connsiteX8" fmla="*/ 1782948 w 1782948"/>
                  <a:gd name="connsiteY8" fmla="*/ 203252 h 644966"/>
                  <a:gd name="connsiteX0" fmla="*/ 0 w 1782948"/>
                  <a:gd name="connsiteY0" fmla="*/ 325892 h 644971"/>
                  <a:gd name="connsiteX1" fmla="*/ 178529 w 1782948"/>
                  <a:gd name="connsiteY1" fmla="*/ 634026 h 644971"/>
                  <a:gd name="connsiteX2" fmla="*/ 426306 w 1782948"/>
                  <a:gd name="connsiteY2" fmla="*/ 76191 h 644971"/>
                  <a:gd name="connsiteX3" fmla="*/ 679272 w 1782948"/>
                  <a:gd name="connsiteY3" fmla="*/ 644911 h 644971"/>
                  <a:gd name="connsiteX4" fmla="*/ 886101 w 1782948"/>
                  <a:gd name="connsiteY4" fmla="*/ 35311 h 644971"/>
                  <a:gd name="connsiteX5" fmla="*/ 1151080 w 1782948"/>
                  <a:gd name="connsiteY5" fmla="*/ 583136 h 644971"/>
                  <a:gd name="connsiteX6" fmla="*/ 1364966 w 1782948"/>
                  <a:gd name="connsiteY6" fmla="*/ 26 h 644971"/>
                  <a:gd name="connsiteX7" fmla="*/ 1637215 w 1782948"/>
                  <a:gd name="connsiteY7" fmla="*/ 557825 h 644971"/>
                  <a:gd name="connsiteX8" fmla="*/ 1782948 w 1782948"/>
                  <a:gd name="connsiteY8" fmla="*/ 203252 h 644971"/>
                  <a:gd name="connsiteX0" fmla="*/ 0 w 1782948"/>
                  <a:gd name="connsiteY0" fmla="*/ 325892 h 644971"/>
                  <a:gd name="connsiteX1" fmla="*/ 246837 w 1782948"/>
                  <a:gd name="connsiteY1" fmla="*/ 627894 h 644971"/>
                  <a:gd name="connsiteX2" fmla="*/ 426306 w 1782948"/>
                  <a:gd name="connsiteY2" fmla="*/ 76191 h 644971"/>
                  <a:gd name="connsiteX3" fmla="*/ 679272 w 1782948"/>
                  <a:gd name="connsiteY3" fmla="*/ 644911 h 644971"/>
                  <a:gd name="connsiteX4" fmla="*/ 886101 w 1782948"/>
                  <a:gd name="connsiteY4" fmla="*/ 35311 h 644971"/>
                  <a:gd name="connsiteX5" fmla="*/ 1151080 w 1782948"/>
                  <a:gd name="connsiteY5" fmla="*/ 583136 h 644971"/>
                  <a:gd name="connsiteX6" fmla="*/ 1364966 w 1782948"/>
                  <a:gd name="connsiteY6" fmla="*/ 26 h 644971"/>
                  <a:gd name="connsiteX7" fmla="*/ 1637215 w 1782948"/>
                  <a:gd name="connsiteY7" fmla="*/ 557825 h 644971"/>
                  <a:gd name="connsiteX8" fmla="*/ 1782948 w 1782948"/>
                  <a:gd name="connsiteY8" fmla="*/ 203252 h 644971"/>
                  <a:gd name="connsiteX0" fmla="*/ 0 w 1743914"/>
                  <a:gd name="connsiteY0" fmla="*/ 322388 h 644971"/>
                  <a:gd name="connsiteX1" fmla="*/ 207803 w 1743914"/>
                  <a:gd name="connsiteY1" fmla="*/ 627894 h 644971"/>
                  <a:gd name="connsiteX2" fmla="*/ 387272 w 1743914"/>
                  <a:gd name="connsiteY2" fmla="*/ 76191 h 644971"/>
                  <a:gd name="connsiteX3" fmla="*/ 640238 w 1743914"/>
                  <a:gd name="connsiteY3" fmla="*/ 644911 h 644971"/>
                  <a:gd name="connsiteX4" fmla="*/ 847067 w 1743914"/>
                  <a:gd name="connsiteY4" fmla="*/ 35311 h 644971"/>
                  <a:gd name="connsiteX5" fmla="*/ 1112046 w 1743914"/>
                  <a:gd name="connsiteY5" fmla="*/ 583136 h 644971"/>
                  <a:gd name="connsiteX6" fmla="*/ 1325932 w 1743914"/>
                  <a:gd name="connsiteY6" fmla="*/ 26 h 644971"/>
                  <a:gd name="connsiteX7" fmla="*/ 1598181 w 1743914"/>
                  <a:gd name="connsiteY7" fmla="*/ 557825 h 644971"/>
                  <a:gd name="connsiteX8" fmla="*/ 1743914 w 1743914"/>
                  <a:gd name="connsiteY8" fmla="*/ 203252 h 6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3914" h="644971">
                    <a:moveTo>
                      <a:pt x="0" y="322388"/>
                    </a:moveTo>
                    <a:cubicBezTo>
                      <a:pt x="70757" y="327831"/>
                      <a:pt x="143258" y="668927"/>
                      <a:pt x="207803" y="627894"/>
                    </a:cubicBezTo>
                    <a:cubicBezTo>
                      <a:pt x="272348" y="586861"/>
                      <a:pt x="315200" y="73355"/>
                      <a:pt x="387272" y="76191"/>
                    </a:cubicBezTo>
                    <a:cubicBezTo>
                      <a:pt x="459344" y="79027"/>
                      <a:pt x="563606" y="651724"/>
                      <a:pt x="640238" y="644911"/>
                    </a:cubicBezTo>
                    <a:cubicBezTo>
                      <a:pt x="716870" y="638098"/>
                      <a:pt x="768432" y="45607"/>
                      <a:pt x="847067" y="35311"/>
                    </a:cubicBezTo>
                    <a:cubicBezTo>
                      <a:pt x="925702" y="25015"/>
                      <a:pt x="1032235" y="589017"/>
                      <a:pt x="1112046" y="583136"/>
                    </a:cubicBezTo>
                    <a:cubicBezTo>
                      <a:pt x="1191857" y="577255"/>
                      <a:pt x="1244910" y="4244"/>
                      <a:pt x="1325932" y="26"/>
                    </a:cubicBezTo>
                    <a:cubicBezTo>
                      <a:pt x="1406954" y="-4192"/>
                      <a:pt x="1528518" y="523954"/>
                      <a:pt x="1598181" y="557825"/>
                    </a:cubicBezTo>
                    <a:cubicBezTo>
                      <a:pt x="1667844" y="591696"/>
                      <a:pt x="1687671" y="476302"/>
                      <a:pt x="1743914" y="203252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2577310" y="4459791"/>
                <a:ext cx="1075037" cy="556267"/>
              </a:xfrm>
              <a:custGeom>
                <a:avLst/>
                <a:gdLst>
                  <a:gd name="connsiteX0" fmla="*/ 0 w 1087394"/>
                  <a:gd name="connsiteY0" fmla="*/ 0 h 581352"/>
                  <a:gd name="connsiteX1" fmla="*/ 568410 w 1087394"/>
                  <a:gd name="connsiteY1" fmla="*/ 580767 h 581352"/>
                  <a:gd name="connsiteX2" fmla="*/ 1087394 w 1087394"/>
                  <a:gd name="connsiteY2" fmla="*/ 86497 h 581352"/>
                  <a:gd name="connsiteX0" fmla="*/ 0 w 1087394"/>
                  <a:gd name="connsiteY0" fmla="*/ 0 h 580808"/>
                  <a:gd name="connsiteX1" fmla="*/ 568410 w 1087394"/>
                  <a:gd name="connsiteY1" fmla="*/ 580767 h 580808"/>
                  <a:gd name="connsiteX2" fmla="*/ 1087394 w 1087394"/>
                  <a:gd name="connsiteY2" fmla="*/ 24713 h 580808"/>
                  <a:gd name="connsiteX0" fmla="*/ 0 w 1075037"/>
                  <a:gd name="connsiteY0" fmla="*/ 49427 h 556267"/>
                  <a:gd name="connsiteX1" fmla="*/ 556053 w 1075037"/>
                  <a:gd name="connsiteY1" fmla="*/ 556054 h 556267"/>
                  <a:gd name="connsiteX2" fmla="*/ 1075037 w 1075037"/>
                  <a:gd name="connsiteY2" fmla="*/ 0 h 55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5037" h="556267">
                    <a:moveTo>
                      <a:pt x="0" y="49427"/>
                    </a:moveTo>
                    <a:cubicBezTo>
                      <a:pt x="193589" y="332602"/>
                      <a:pt x="376880" y="564292"/>
                      <a:pt x="556053" y="556054"/>
                    </a:cubicBezTo>
                    <a:cubicBezTo>
                      <a:pt x="735226" y="547816"/>
                      <a:pt x="906161" y="254343"/>
                      <a:pt x="1075037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 rot="248167">
                <a:off x="1620000" y="4392000"/>
                <a:ext cx="957371" cy="233251"/>
              </a:xfrm>
              <a:custGeom>
                <a:avLst/>
                <a:gdLst>
                  <a:gd name="connsiteX0" fmla="*/ 0 w 2220686"/>
                  <a:gd name="connsiteY0" fmla="*/ 402810 h 685854"/>
                  <a:gd name="connsiteX1" fmla="*/ 185057 w 2220686"/>
                  <a:gd name="connsiteY1" fmla="*/ 43582 h 685854"/>
                  <a:gd name="connsiteX2" fmla="*/ 566057 w 2220686"/>
                  <a:gd name="connsiteY2" fmla="*/ 685839 h 685854"/>
                  <a:gd name="connsiteX3" fmla="*/ 783771 w 2220686"/>
                  <a:gd name="connsiteY3" fmla="*/ 65353 h 685854"/>
                  <a:gd name="connsiteX4" fmla="*/ 1066800 w 2220686"/>
                  <a:gd name="connsiteY4" fmla="*/ 642296 h 685854"/>
                  <a:gd name="connsiteX5" fmla="*/ 1273629 w 2220686"/>
                  <a:gd name="connsiteY5" fmla="*/ 32696 h 685854"/>
                  <a:gd name="connsiteX6" fmla="*/ 1578429 w 2220686"/>
                  <a:gd name="connsiteY6" fmla="*/ 587867 h 685854"/>
                  <a:gd name="connsiteX7" fmla="*/ 1719943 w 2220686"/>
                  <a:gd name="connsiteY7" fmla="*/ 39 h 685854"/>
                  <a:gd name="connsiteX8" fmla="*/ 2024743 w 2220686"/>
                  <a:gd name="connsiteY8" fmla="*/ 555210 h 685854"/>
                  <a:gd name="connsiteX9" fmla="*/ 2220686 w 2220686"/>
                  <a:gd name="connsiteY9" fmla="*/ 10924 h 685854"/>
                  <a:gd name="connsiteX0" fmla="*/ 0 w 2220686"/>
                  <a:gd name="connsiteY0" fmla="*/ 402810 h 642334"/>
                  <a:gd name="connsiteX1" fmla="*/ 185057 w 2220686"/>
                  <a:gd name="connsiteY1" fmla="*/ 43582 h 642334"/>
                  <a:gd name="connsiteX2" fmla="*/ 566057 w 2220686"/>
                  <a:gd name="connsiteY2" fmla="*/ 631411 h 642334"/>
                  <a:gd name="connsiteX3" fmla="*/ 783771 w 2220686"/>
                  <a:gd name="connsiteY3" fmla="*/ 65353 h 642334"/>
                  <a:gd name="connsiteX4" fmla="*/ 1066800 w 2220686"/>
                  <a:gd name="connsiteY4" fmla="*/ 642296 h 642334"/>
                  <a:gd name="connsiteX5" fmla="*/ 1273629 w 2220686"/>
                  <a:gd name="connsiteY5" fmla="*/ 32696 h 642334"/>
                  <a:gd name="connsiteX6" fmla="*/ 1578429 w 2220686"/>
                  <a:gd name="connsiteY6" fmla="*/ 587867 h 642334"/>
                  <a:gd name="connsiteX7" fmla="*/ 1719943 w 2220686"/>
                  <a:gd name="connsiteY7" fmla="*/ 39 h 642334"/>
                  <a:gd name="connsiteX8" fmla="*/ 2024743 w 2220686"/>
                  <a:gd name="connsiteY8" fmla="*/ 555210 h 642334"/>
                  <a:gd name="connsiteX9" fmla="*/ 2220686 w 2220686"/>
                  <a:gd name="connsiteY9" fmla="*/ 10924 h 642334"/>
                  <a:gd name="connsiteX0" fmla="*/ 0 w 2220686"/>
                  <a:gd name="connsiteY0" fmla="*/ 402810 h 642334"/>
                  <a:gd name="connsiteX1" fmla="*/ 337457 w 2220686"/>
                  <a:gd name="connsiteY1" fmla="*/ 108897 h 642334"/>
                  <a:gd name="connsiteX2" fmla="*/ 566057 w 2220686"/>
                  <a:gd name="connsiteY2" fmla="*/ 631411 h 642334"/>
                  <a:gd name="connsiteX3" fmla="*/ 783771 w 2220686"/>
                  <a:gd name="connsiteY3" fmla="*/ 65353 h 642334"/>
                  <a:gd name="connsiteX4" fmla="*/ 1066800 w 2220686"/>
                  <a:gd name="connsiteY4" fmla="*/ 642296 h 642334"/>
                  <a:gd name="connsiteX5" fmla="*/ 1273629 w 2220686"/>
                  <a:gd name="connsiteY5" fmla="*/ 32696 h 642334"/>
                  <a:gd name="connsiteX6" fmla="*/ 1578429 w 2220686"/>
                  <a:gd name="connsiteY6" fmla="*/ 587867 h 642334"/>
                  <a:gd name="connsiteX7" fmla="*/ 1719943 w 2220686"/>
                  <a:gd name="connsiteY7" fmla="*/ 39 h 642334"/>
                  <a:gd name="connsiteX8" fmla="*/ 2024743 w 2220686"/>
                  <a:gd name="connsiteY8" fmla="*/ 555210 h 642334"/>
                  <a:gd name="connsiteX9" fmla="*/ 2220686 w 2220686"/>
                  <a:gd name="connsiteY9" fmla="*/ 10924 h 642334"/>
                  <a:gd name="connsiteX0" fmla="*/ 0 w 2079171"/>
                  <a:gd name="connsiteY0" fmla="*/ 598753 h 642334"/>
                  <a:gd name="connsiteX1" fmla="*/ 195942 w 2079171"/>
                  <a:gd name="connsiteY1" fmla="*/ 108897 h 642334"/>
                  <a:gd name="connsiteX2" fmla="*/ 424542 w 2079171"/>
                  <a:gd name="connsiteY2" fmla="*/ 631411 h 642334"/>
                  <a:gd name="connsiteX3" fmla="*/ 642256 w 2079171"/>
                  <a:gd name="connsiteY3" fmla="*/ 65353 h 642334"/>
                  <a:gd name="connsiteX4" fmla="*/ 925285 w 2079171"/>
                  <a:gd name="connsiteY4" fmla="*/ 642296 h 642334"/>
                  <a:gd name="connsiteX5" fmla="*/ 1132114 w 2079171"/>
                  <a:gd name="connsiteY5" fmla="*/ 32696 h 642334"/>
                  <a:gd name="connsiteX6" fmla="*/ 1436914 w 2079171"/>
                  <a:gd name="connsiteY6" fmla="*/ 587867 h 642334"/>
                  <a:gd name="connsiteX7" fmla="*/ 1578428 w 2079171"/>
                  <a:gd name="connsiteY7" fmla="*/ 39 h 642334"/>
                  <a:gd name="connsiteX8" fmla="*/ 1883228 w 2079171"/>
                  <a:gd name="connsiteY8" fmla="*/ 555210 h 642334"/>
                  <a:gd name="connsiteX9" fmla="*/ 2079171 w 2079171"/>
                  <a:gd name="connsiteY9" fmla="*/ 10924 h 642334"/>
                  <a:gd name="connsiteX0" fmla="*/ 0 w 2079171"/>
                  <a:gd name="connsiteY0" fmla="*/ 604009 h 647590"/>
                  <a:gd name="connsiteX1" fmla="*/ 195942 w 2079171"/>
                  <a:gd name="connsiteY1" fmla="*/ 114153 h 647590"/>
                  <a:gd name="connsiteX2" fmla="*/ 424542 w 2079171"/>
                  <a:gd name="connsiteY2" fmla="*/ 636667 h 647590"/>
                  <a:gd name="connsiteX3" fmla="*/ 642256 w 2079171"/>
                  <a:gd name="connsiteY3" fmla="*/ 70609 h 647590"/>
                  <a:gd name="connsiteX4" fmla="*/ 925285 w 2079171"/>
                  <a:gd name="connsiteY4" fmla="*/ 647552 h 647590"/>
                  <a:gd name="connsiteX5" fmla="*/ 1132114 w 2079171"/>
                  <a:gd name="connsiteY5" fmla="*/ 37952 h 647590"/>
                  <a:gd name="connsiteX6" fmla="*/ 1436914 w 2079171"/>
                  <a:gd name="connsiteY6" fmla="*/ 593123 h 647590"/>
                  <a:gd name="connsiteX7" fmla="*/ 1643530 w 2079171"/>
                  <a:gd name="connsiteY7" fmla="*/ 39 h 647590"/>
                  <a:gd name="connsiteX8" fmla="*/ 1883228 w 2079171"/>
                  <a:gd name="connsiteY8" fmla="*/ 560466 h 647590"/>
                  <a:gd name="connsiteX9" fmla="*/ 2079171 w 2079171"/>
                  <a:gd name="connsiteY9" fmla="*/ 16180 h 647590"/>
                  <a:gd name="connsiteX0" fmla="*/ 0 w 2079171"/>
                  <a:gd name="connsiteY0" fmla="*/ 601382 h 644963"/>
                  <a:gd name="connsiteX1" fmla="*/ 195942 w 2079171"/>
                  <a:gd name="connsiteY1" fmla="*/ 111526 h 644963"/>
                  <a:gd name="connsiteX2" fmla="*/ 424542 w 2079171"/>
                  <a:gd name="connsiteY2" fmla="*/ 634040 h 644963"/>
                  <a:gd name="connsiteX3" fmla="*/ 642256 w 2079171"/>
                  <a:gd name="connsiteY3" fmla="*/ 67982 h 644963"/>
                  <a:gd name="connsiteX4" fmla="*/ 925285 w 2079171"/>
                  <a:gd name="connsiteY4" fmla="*/ 644925 h 644963"/>
                  <a:gd name="connsiteX5" fmla="*/ 1132114 w 2079171"/>
                  <a:gd name="connsiteY5" fmla="*/ 35325 h 644963"/>
                  <a:gd name="connsiteX6" fmla="*/ 1436914 w 2079171"/>
                  <a:gd name="connsiteY6" fmla="*/ 590496 h 644963"/>
                  <a:gd name="connsiteX7" fmla="*/ 1610979 w 2079171"/>
                  <a:gd name="connsiteY7" fmla="*/ 40 h 644963"/>
                  <a:gd name="connsiteX8" fmla="*/ 1883228 w 2079171"/>
                  <a:gd name="connsiteY8" fmla="*/ 557839 h 644963"/>
                  <a:gd name="connsiteX9" fmla="*/ 2079171 w 2079171"/>
                  <a:gd name="connsiteY9" fmla="*/ 13553 h 644963"/>
                  <a:gd name="connsiteX0" fmla="*/ 0 w 2028961"/>
                  <a:gd name="connsiteY0" fmla="*/ 601383 h 644964"/>
                  <a:gd name="connsiteX1" fmla="*/ 195942 w 2028961"/>
                  <a:gd name="connsiteY1" fmla="*/ 111527 h 644964"/>
                  <a:gd name="connsiteX2" fmla="*/ 424542 w 2028961"/>
                  <a:gd name="connsiteY2" fmla="*/ 634041 h 644964"/>
                  <a:gd name="connsiteX3" fmla="*/ 642256 w 2028961"/>
                  <a:gd name="connsiteY3" fmla="*/ 67983 h 644964"/>
                  <a:gd name="connsiteX4" fmla="*/ 925285 w 2028961"/>
                  <a:gd name="connsiteY4" fmla="*/ 644926 h 644964"/>
                  <a:gd name="connsiteX5" fmla="*/ 1132114 w 2028961"/>
                  <a:gd name="connsiteY5" fmla="*/ 35326 h 644964"/>
                  <a:gd name="connsiteX6" fmla="*/ 1436914 w 2028961"/>
                  <a:gd name="connsiteY6" fmla="*/ 590497 h 644964"/>
                  <a:gd name="connsiteX7" fmla="*/ 1610979 w 2028961"/>
                  <a:gd name="connsiteY7" fmla="*/ 41 h 644964"/>
                  <a:gd name="connsiteX8" fmla="*/ 1883228 w 2028961"/>
                  <a:gd name="connsiteY8" fmla="*/ 557840 h 644964"/>
                  <a:gd name="connsiteX9" fmla="*/ 2028961 w 2028961"/>
                  <a:gd name="connsiteY9" fmla="*/ 203267 h 644964"/>
                  <a:gd name="connsiteX0" fmla="*/ 0 w 1833019"/>
                  <a:gd name="connsiteY0" fmla="*/ 111527 h 644964"/>
                  <a:gd name="connsiteX1" fmla="*/ 228600 w 1833019"/>
                  <a:gd name="connsiteY1" fmla="*/ 634041 h 644964"/>
                  <a:gd name="connsiteX2" fmla="*/ 446314 w 1833019"/>
                  <a:gd name="connsiteY2" fmla="*/ 67983 h 644964"/>
                  <a:gd name="connsiteX3" fmla="*/ 729343 w 1833019"/>
                  <a:gd name="connsiteY3" fmla="*/ 644926 h 644964"/>
                  <a:gd name="connsiteX4" fmla="*/ 936172 w 1833019"/>
                  <a:gd name="connsiteY4" fmla="*/ 35326 h 644964"/>
                  <a:gd name="connsiteX5" fmla="*/ 1240972 w 1833019"/>
                  <a:gd name="connsiteY5" fmla="*/ 590497 h 644964"/>
                  <a:gd name="connsiteX6" fmla="*/ 1415037 w 1833019"/>
                  <a:gd name="connsiteY6" fmla="*/ 41 h 644964"/>
                  <a:gd name="connsiteX7" fmla="*/ 1687286 w 1833019"/>
                  <a:gd name="connsiteY7" fmla="*/ 557840 h 644964"/>
                  <a:gd name="connsiteX8" fmla="*/ 1833019 w 1833019"/>
                  <a:gd name="connsiteY8" fmla="*/ 203267 h 644964"/>
                  <a:gd name="connsiteX0" fmla="*/ 0 w 1782948"/>
                  <a:gd name="connsiteY0" fmla="*/ 325907 h 644964"/>
                  <a:gd name="connsiteX1" fmla="*/ 178529 w 1782948"/>
                  <a:gd name="connsiteY1" fmla="*/ 634041 h 644964"/>
                  <a:gd name="connsiteX2" fmla="*/ 396243 w 1782948"/>
                  <a:gd name="connsiteY2" fmla="*/ 67983 h 644964"/>
                  <a:gd name="connsiteX3" fmla="*/ 679272 w 1782948"/>
                  <a:gd name="connsiteY3" fmla="*/ 644926 h 644964"/>
                  <a:gd name="connsiteX4" fmla="*/ 886101 w 1782948"/>
                  <a:gd name="connsiteY4" fmla="*/ 35326 h 644964"/>
                  <a:gd name="connsiteX5" fmla="*/ 1190901 w 1782948"/>
                  <a:gd name="connsiteY5" fmla="*/ 590497 h 644964"/>
                  <a:gd name="connsiteX6" fmla="*/ 1364966 w 1782948"/>
                  <a:gd name="connsiteY6" fmla="*/ 41 h 644964"/>
                  <a:gd name="connsiteX7" fmla="*/ 1637215 w 1782948"/>
                  <a:gd name="connsiteY7" fmla="*/ 557840 h 644964"/>
                  <a:gd name="connsiteX8" fmla="*/ 1782948 w 1782948"/>
                  <a:gd name="connsiteY8" fmla="*/ 203267 h 644964"/>
                  <a:gd name="connsiteX0" fmla="*/ 0 w 1782948"/>
                  <a:gd name="connsiteY0" fmla="*/ 325892 h 644949"/>
                  <a:gd name="connsiteX1" fmla="*/ 178529 w 1782948"/>
                  <a:gd name="connsiteY1" fmla="*/ 634026 h 644949"/>
                  <a:gd name="connsiteX2" fmla="*/ 396243 w 1782948"/>
                  <a:gd name="connsiteY2" fmla="*/ 67968 h 644949"/>
                  <a:gd name="connsiteX3" fmla="*/ 679272 w 1782948"/>
                  <a:gd name="connsiteY3" fmla="*/ 644911 h 644949"/>
                  <a:gd name="connsiteX4" fmla="*/ 886101 w 1782948"/>
                  <a:gd name="connsiteY4" fmla="*/ 35311 h 644949"/>
                  <a:gd name="connsiteX5" fmla="*/ 1151080 w 1782948"/>
                  <a:gd name="connsiteY5" fmla="*/ 583136 h 644949"/>
                  <a:gd name="connsiteX6" fmla="*/ 1364966 w 1782948"/>
                  <a:gd name="connsiteY6" fmla="*/ 26 h 644949"/>
                  <a:gd name="connsiteX7" fmla="*/ 1637215 w 1782948"/>
                  <a:gd name="connsiteY7" fmla="*/ 557825 h 644949"/>
                  <a:gd name="connsiteX8" fmla="*/ 1782948 w 1782948"/>
                  <a:gd name="connsiteY8" fmla="*/ 203252 h 644949"/>
                  <a:gd name="connsiteX0" fmla="*/ 0 w 1782948"/>
                  <a:gd name="connsiteY0" fmla="*/ 325892 h 644966"/>
                  <a:gd name="connsiteX1" fmla="*/ 178529 w 1782948"/>
                  <a:gd name="connsiteY1" fmla="*/ 634026 h 644966"/>
                  <a:gd name="connsiteX2" fmla="*/ 445822 w 1782948"/>
                  <a:gd name="connsiteY2" fmla="*/ 74439 h 644966"/>
                  <a:gd name="connsiteX3" fmla="*/ 679272 w 1782948"/>
                  <a:gd name="connsiteY3" fmla="*/ 644911 h 644966"/>
                  <a:gd name="connsiteX4" fmla="*/ 886101 w 1782948"/>
                  <a:gd name="connsiteY4" fmla="*/ 35311 h 644966"/>
                  <a:gd name="connsiteX5" fmla="*/ 1151080 w 1782948"/>
                  <a:gd name="connsiteY5" fmla="*/ 583136 h 644966"/>
                  <a:gd name="connsiteX6" fmla="*/ 1364966 w 1782948"/>
                  <a:gd name="connsiteY6" fmla="*/ 26 h 644966"/>
                  <a:gd name="connsiteX7" fmla="*/ 1637215 w 1782948"/>
                  <a:gd name="connsiteY7" fmla="*/ 557825 h 644966"/>
                  <a:gd name="connsiteX8" fmla="*/ 1782948 w 1782948"/>
                  <a:gd name="connsiteY8" fmla="*/ 203252 h 644966"/>
                  <a:gd name="connsiteX0" fmla="*/ 0 w 1782948"/>
                  <a:gd name="connsiteY0" fmla="*/ 325892 h 644971"/>
                  <a:gd name="connsiteX1" fmla="*/ 178529 w 1782948"/>
                  <a:gd name="connsiteY1" fmla="*/ 634026 h 644971"/>
                  <a:gd name="connsiteX2" fmla="*/ 426306 w 1782948"/>
                  <a:gd name="connsiteY2" fmla="*/ 76191 h 644971"/>
                  <a:gd name="connsiteX3" fmla="*/ 679272 w 1782948"/>
                  <a:gd name="connsiteY3" fmla="*/ 644911 h 644971"/>
                  <a:gd name="connsiteX4" fmla="*/ 886101 w 1782948"/>
                  <a:gd name="connsiteY4" fmla="*/ 35311 h 644971"/>
                  <a:gd name="connsiteX5" fmla="*/ 1151080 w 1782948"/>
                  <a:gd name="connsiteY5" fmla="*/ 583136 h 644971"/>
                  <a:gd name="connsiteX6" fmla="*/ 1364966 w 1782948"/>
                  <a:gd name="connsiteY6" fmla="*/ 26 h 644971"/>
                  <a:gd name="connsiteX7" fmla="*/ 1637215 w 1782948"/>
                  <a:gd name="connsiteY7" fmla="*/ 557825 h 644971"/>
                  <a:gd name="connsiteX8" fmla="*/ 1782948 w 1782948"/>
                  <a:gd name="connsiteY8" fmla="*/ 203252 h 644971"/>
                  <a:gd name="connsiteX0" fmla="*/ 0 w 1782948"/>
                  <a:gd name="connsiteY0" fmla="*/ 325892 h 644971"/>
                  <a:gd name="connsiteX1" fmla="*/ 246837 w 1782948"/>
                  <a:gd name="connsiteY1" fmla="*/ 627894 h 644971"/>
                  <a:gd name="connsiteX2" fmla="*/ 426306 w 1782948"/>
                  <a:gd name="connsiteY2" fmla="*/ 76191 h 644971"/>
                  <a:gd name="connsiteX3" fmla="*/ 679272 w 1782948"/>
                  <a:gd name="connsiteY3" fmla="*/ 644911 h 644971"/>
                  <a:gd name="connsiteX4" fmla="*/ 886101 w 1782948"/>
                  <a:gd name="connsiteY4" fmla="*/ 35311 h 644971"/>
                  <a:gd name="connsiteX5" fmla="*/ 1151080 w 1782948"/>
                  <a:gd name="connsiteY5" fmla="*/ 583136 h 644971"/>
                  <a:gd name="connsiteX6" fmla="*/ 1364966 w 1782948"/>
                  <a:gd name="connsiteY6" fmla="*/ 26 h 644971"/>
                  <a:gd name="connsiteX7" fmla="*/ 1637215 w 1782948"/>
                  <a:gd name="connsiteY7" fmla="*/ 557825 h 644971"/>
                  <a:gd name="connsiteX8" fmla="*/ 1782948 w 1782948"/>
                  <a:gd name="connsiteY8" fmla="*/ 203252 h 644971"/>
                  <a:gd name="connsiteX0" fmla="*/ 0 w 1743914"/>
                  <a:gd name="connsiteY0" fmla="*/ 322388 h 644971"/>
                  <a:gd name="connsiteX1" fmla="*/ 207803 w 1743914"/>
                  <a:gd name="connsiteY1" fmla="*/ 627894 h 644971"/>
                  <a:gd name="connsiteX2" fmla="*/ 387272 w 1743914"/>
                  <a:gd name="connsiteY2" fmla="*/ 76191 h 644971"/>
                  <a:gd name="connsiteX3" fmla="*/ 640238 w 1743914"/>
                  <a:gd name="connsiteY3" fmla="*/ 644911 h 644971"/>
                  <a:gd name="connsiteX4" fmla="*/ 847067 w 1743914"/>
                  <a:gd name="connsiteY4" fmla="*/ 35311 h 644971"/>
                  <a:gd name="connsiteX5" fmla="*/ 1112046 w 1743914"/>
                  <a:gd name="connsiteY5" fmla="*/ 583136 h 644971"/>
                  <a:gd name="connsiteX6" fmla="*/ 1325932 w 1743914"/>
                  <a:gd name="connsiteY6" fmla="*/ 26 h 644971"/>
                  <a:gd name="connsiteX7" fmla="*/ 1598181 w 1743914"/>
                  <a:gd name="connsiteY7" fmla="*/ 557825 h 644971"/>
                  <a:gd name="connsiteX8" fmla="*/ 1743914 w 1743914"/>
                  <a:gd name="connsiteY8" fmla="*/ 203252 h 6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3914" h="644971">
                    <a:moveTo>
                      <a:pt x="0" y="322388"/>
                    </a:moveTo>
                    <a:cubicBezTo>
                      <a:pt x="70757" y="327831"/>
                      <a:pt x="143258" y="668927"/>
                      <a:pt x="207803" y="627894"/>
                    </a:cubicBezTo>
                    <a:cubicBezTo>
                      <a:pt x="272348" y="586861"/>
                      <a:pt x="315200" y="73355"/>
                      <a:pt x="387272" y="76191"/>
                    </a:cubicBezTo>
                    <a:cubicBezTo>
                      <a:pt x="459344" y="79027"/>
                      <a:pt x="563606" y="651724"/>
                      <a:pt x="640238" y="644911"/>
                    </a:cubicBezTo>
                    <a:cubicBezTo>
                      <a:pt x="716870" y="638098"/>
                      <a:pt x="768432" y="45607"/>
                      <a:pt x="847067" y="35311"/>
                    </a:cubicBezTo>
                    <a:cubicBezTo>
                      <a:pt x="925702" y="25015"/>
                      <a:pt x="1032235" y="589017"/>
                      <a:pt x="1112046" y="583136"/>
                    </a:cubicBezTo>
                    <a:cubicBezTo>
                      <a:pt x="1191857" y="577255"/>
                      <a:pt x="1244910" y="4244"/>
                      <a:pt x="1325932" y="26"/>
                    </a:cubicBezTo>
                    <a:cubicBezTo>
                      <a:pt x="1406954" y="-4192"/>
                      <a:pt x="1528518" y="523954"/>
                      <a:pt x="1598181" y="557825"/>
                    </a:cubicBezTo>
                    <a:cubicBezTo>
                      <a:pt x="1667844" y="591696"/>
                      <a:pt x="1687671" y="476302"/>
                      <a:pt x="1743914" y="203252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" name="直線コネクタ 16"/>
              <p:cNvCxnSpPr/>
              <p:nvPr/>
            </p:nvCxnSpPr>
            <p:spPr>
              <a:xfrm flipV="1">
                <a:off x="2584537" y="4083785"/>
                <a:ext cx="285106" cy="42484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>
                <a:stCxn id="14" idx="2"/>
              </p:cNvCxnSpPr>
              <p:nvPr/>
            </p:nvCxnSpPr>
            <p:spPr>
              <a:xfrm flipH="1" flipV="1">
                <a:off x="3361038" y="4083785"/>
                <a:ext cx="291309" cy="37600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flipV="1">
                <a:off x="3108373" y="5015630"/>
                <a:ext cx="86497" cy="428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加算記号 26"/>
            <p:cNvSpPr/>
            <p:nvPr/>
          </p:nvSpPr>
          <p:spPr>
            <a:xfrm rot="16200000">
              <a:off x="2520000" y="3456000"/>
              <a:ext cx="377127" cy="327700"/>
            </a:xfrm>
            <a:prstGeom prst="mathPlus">
              <a:avLst>
                <a:gd name="adj1" fmla="val 882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加算記号 27"/>
            <p:cNvSpPr/>
            <p:nvPr/>
          </p:nvSpPr>
          <p:spPr>
            <a:xfrm rot="16200000">
              <a:off x="3128083" y="3456000"/>
              <a:ext cx="377127" cy="327700"/>
            </a:xfrm>
            <a:prstGeom prst="mathPlus">
              <a:avLst>
                <a:gd name="adj1" fmla="val 882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73135" y="4074675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622319" y="4002675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7059359" y="3879782"/>
            <a:ext cx="3854043" cy="1906843"/>
            <a:chOff x="6867318" y="3880565"/>
            <a:chExt cx="3854043" cy="1906843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867318" y="3880565"/>
              <a:ext cx="3854043" cy="1906843"/>
              <a:chOff x="1088659" y="2801083"/>
              <a:chExt cx="3854043" cy="1906843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1088659" y="3942956"/>
                <a:ext cx="3854043" cy="764970"/>
                <a:chOff x="1620000" y="4352676"/>
                <a:chExt cx="2989718" cy="663382"/>
              </a:xfrm>
            </p:grpSpPr>
            <p:sp>
              <p:nvSpPr>
                <p:cNvPr id="38" name="フリーフォーム 37"/>
                <p:cNvSpPr/>
                <p:nvPr/>
              </p:nvSpPr>
              <p:spPr>
                <a:xfrm>
                  <a:off x="3652347" y="4352676"/>
                  <a:ext cx="957371" cy="233251"/>
                </a:xfrm>
                <a:custGeom>
                  <a:avLst/>
                  <a:gdLst>
                    <a:gd name="connsiteX0" fmla="*/ 0 w 2220686"/>
                    <a:gd name="connsiteY0" fmla="*/ 402810 h 685854"/>
                    <a:gd name="connsiteX1" fmla="*/ 185057 w 2220686"/>
                    <a:gd name="connsiteY1" fmla="*/ 43582 h 685854"/>
                    <a:gd name="connsiteX2" fmla="*/ 566057 w 2220686"/>
                    <a:gd name="connsiteY2" fmla="*/ 685839 h 685854"/>
                    <a:gd name="connsiteX3" fmla="*/ 783771 w 2220686"/>
                    <a:gd name="connsiteY3" fmla="*/ 65353 h 685854"/>
                    <a:gd name="connsiteX4" fmla="*/ 1066800 w 2220686"/>
                    <a:gd name="connsiteY4" fmla="*/ 642296 h 685854"/>
                    <a:gd name="connsiteX5" fmla="*/ 1273629 w 2220686"/>
                    <a:gd name="connsiteY5" fmla="*/ 32696 h 685854"/>
                    <a:gd name="connsiteX6" fmla="*/ 1578429 w 2220686"/>
                    <a:gd name="connsiteY6" fmla="*/ 587867 h 685854"/>
                    <a:gd name="connsiteX7" fmla="*/ 1719943 w 2220686"/>
                    <a:gd name="connsiteY7" fmla="*/ 39 h 685854"/>
                    <a:gd name="connsiteX8" fmla="*/ 2024743 w 2220686"/>
                    <a:gd name="connsiteY8" fmla="*/ 555210 h 685854"/>
                    <a:gd name="connsiteX9" fmla="*/ 2220686 w 2220686"/>
                    <a:gd name="connsiteY9" fmla="*/ 10924 h 685854"/>
                    <a:gd name="connsiteX0" fmla="*/ 0 w 2220686"/>
                    <a:gd name="connsiteY0" fmla="*/ 402810 h 642334"/>
                    <a:gd name="connsiteX1" fmla="*/ 185057 w 2220686"/>
                    <a:gd name="connsiteY1" fmla="*/ 43582 h 642334"/>
                    <a:gd name="connsiteX2" fmla="*/ 566057 w 2220686"/>
                    <a:gd name="connsiteY2" fmla="*/ 631411 h 642334"/>
                    <a:gd name="connsiteX3" fmla="*/ 783771 w 2220686"/>
                    <a:gd name="connsiteY3" fmla="*/ 65353 h 642334"/>
                    <a:gd name="connsiteX4" fmla="*/ 1066800 w 2220686"/>
                    <a:gd name="connsiteY4" fmla="*/ 642296 h 642334"/>
                    <a:gd name="connsiteX5" fmla="*/ 1273629 w 2220686"/>
                    <a:gd name="connsiteY5" fmla="*/ 32696 h 642334"/>
                    <a:gd name="connsiteX6" fmla="*/ 1578429 w 2220686"/>
                    <a:gd name="connsiteY6" fmla="*/ 587867 h 642334"/>
                    <a:gd name="connsiteX7" fmla="*/ 1719943 w 2220686"/>
                    <a:gd name="connsiteY7" fmla="*/ 39 h 642334"/>
                    <a:gd name="connsiteX8" fmla="*/ 2024743 w 2220686"/>
                    <a:gd name="connsiteY8" fmla="*/ 555210 h 642334"/>
                    <a:gd name="connsiteX9" fmla="*/ 2220686 w 2220686"/>
                    <a:gd name="connsiteY9" fmla="*/ 10924 h 642334"/>
                    <a:gd name="connsiteX0" fmla="*/ 0 w 2220686"/>
                    <a:gd name="connsiteY0" fmla="*/ 402810 h 642334"/>
                    <a:gd name="connsiteX1" fmla="*/ 337457 w 2220686"/>
                    <a:gd name="connsiteY1" fmla="*/ 108897 h 642334"/>
                    <a:gd name="connsiteX2" fmla="*/ 566057 w 2220686"/>
                    <a:gd name="connsiteY2" fmla="*/ 631411 h 642334"/>
                    <a:gd name="connsiteX3" fmla="*/ 783771 w 2220686"/>
                    <a:gd name="connsiteY3" fmla="*/ 65353 h 642334"/>
                    <a:gd name="connsiteX4" fmla="*/ 1066800 w 2220686"/>
                    <a:gd name="connsiteY4" fmla="*/ 642296 h 642334"/>
                    <a:gd name="connsiteX5" fmla="*/ 1273629 w 2220686"/>
                    <a:gd name="connsiteY5" fmla="*/ 32696 h 642334"/>
                    <a:gd name="connsiteX6" fmla="*/ 1578429 w 2220686"/>
                    <a:gd name="connsiteY6" fmla="*/ 587867 h 642334"/>
                    <a:gd name="connsiteX7" fmla="*/ 1719943 w 2220686"/>
                    <a:gd name="connsiteY7" fmla="*/ 39 h 642334"/>
                    <a:gd name="connsiteX8" fmla="*/ 2024743 w 2220686"/>
                    <a:gd name="connsiteY8" fmla="*/ 555210 h 642334"/>
                    <a:gd name="connsiteX9" fmla="*/ 2220686 w 2220686"/>
                    <a:gd name="connsiteY9" fmla="*/ 10924 h 642334"/>
                    <a:gd name="connsiteX0" fmla="*/ 0 w 2079171"/>
                    <a:gd name="connsiteY0" fmla="*/ 598753 h 642334"/>
                    <a:gd name="connsiteX1" fmla="*/ 195942 w 2079171"/>
                    <a:gd name="connsiteY1" fmla="*/ 108897 h 642334"/>
                    <a:gd name="connsiteX2" fmla="*/ 424542 w 2079171"/>
                    <a:gd name="connsiteY2" fmla="*/ 631411 h 642334"/>
                    <a:gd name="connsiteX3" fmla="*/ 642256 w 2079171"/>
                    <a:gd name="connsiteY3" fmla="*/ 65353 h 642334"/>
                    <a:gd name="connsiteX4" fmla="*/ 925285 w 2079171"/>
                    <a:gd name="connsiteY4" fmla="*/ 642296 h 642334"/>
                    <a:gd name="connsiteX5" fmla="*/ 1132114 w 2079171"/>
                    <a:gd name="connsiteY5" fmla="*/ 32696 h 642334"/>
                    <a:gd name="connsiteX6" fmla="*/ 1436914 w 2079171"/>
                    <a:gd name="connsiteY6" fmla="*/ 587867 h 642334"/>
                    <a:gd name="connsiteX7" fmla="*/ 1578428 w 2079171"/>
                    <a:gd name="connsiteY7" fmla="*/ 39 h 642334"/>
                    <a:gd name="connsiteX8" fmla="*/ 1883228 w 2079171"/>
                    <a:gd name="connsiteY8" fmla="*/ 555210 h 642334"/>
                    <a:gd name="connsiteX9" fmla="*/ 2079171 w 2079171"/>
                    <a:gd name="connsiteY9" fmla="*/ 10924 h 642334"/>
                    <a:gd name="connsiteX0" fmla="*/ 0 w 2079171"/>
                    <a:gd name="connsiteY0" fmla="*/ 604009 h 647590"/>
                    <a:gd name="connsiteX1" fmla="*/ 195942 w 2079171"/>
                    <a:gd name="connsiteY1" fmla="*/ 114153 h 647590"/>
                    <a:gd name="connsiteX2" fmla="*/ 424542 w 2079171"/>
                    <a:gd name="connsiteY2" fmla="*/ 636667 h 647590"/>
                    <a:gd name="connsiteX3" fmla="*/ 642256 w 2079171"/>
                    <a:gd name="connsiteY3" fmla="*/ 70609 h 647590"/>
                    <a:gd name="connsiteX4" fmla="*/ 925285 w 2079171"/>
                    <a:gd name="connsiteY4" fmla="*/ 647552 h 647590"/>
                    <a:gd name="connsiteX5" fmla="*/ 1132114 w 2079171"/>
                    <a:gd name="connsiteY5" fmla="*/ 37952 h 647590"/>
                    <a:gd name="connsiteX6" fmla="*/ 1436914 w 2079171"/>
                    <a:gd name="connsiteY6" fmla="*/ 593123 h 647590"/>
                    <a:gd name="connsiteX7" fmla="*/ 1643530 w 2079171"/>
                    <a:gd name="connsiteY7" fmla="*/ 39 h 647590"/>
                    <a:gd name="connsiteX8" fmla="*/ 1883228 w 2079171"/>
                    <a:gd name="connsiteY8" fmla="*/ 560466 h 647590"/>
                    <a:gd name="connsiteX9" fmla="*/ 2079171 w 2079171"/>
                    <a:gd name="connsiteY9" fmla="*/ 16180 h 647590"/>
                    <a:gd name="connsiteX0" fmla="*/ 0 w 2079171"/>
                    <a:gd name="connsiteY0" fmla="*/ 601382 h 644963"/>
                    <a:gd name="connsiteX1" fmla="*/ 195942 w 2079171"/>
                    <a:gd name="connsiteY1" fmla="*/ 111526 h 644963"/>
                    <a:gd name="connsiteX2" fmla="*/ 424542 w 2079171"/>
                    <a:gd name="connsiteY2" fmla="*/ 634040 h 644963"/>
                    <a:gd name="connsiteX3" fmla="*/ 642256 w 2079171"/>
                    <a:gd name="connsiteY3" fmla="*/ 67982 h 644963"/>
                    <a:gd name="connsiteX4" fmla="*/ 925285 w 2079171"/>
                    <a:gd name="connsiteY4" fmla="*/ 644925 h 644963"/>
                    <a:gd name="connsiteX5" fmla="*/ 1132114 w 2079171"/>
                    <a:gd name="connsiteY5" fmla="*/ 35325 h 644963"/>
                    <a:gd name="connsiteX6" fmla="*/ 1436914 w 2079171"/>
                    <a:gd name="connsiteY6" fmla="*/ 590496 h 644963"/>
                    <a:gd name="connsiteX7" fmla="*/ 1610979 w 2079171"/>
                    <a:gd name="connsiteY7" fmla="*/ 40 h 644963"/>
                    <a:gd name="connsiteX8" fmla="*/ 1883228 w 2079171"/>
                    <a:gd name="connsiteY8" fmla="*/ 557839 h 644963"/>
                    <a:gd name="connsiteX9" fmla="*/ 2079171 w 2079171"/>
                    <a:gd name="connsiteY9" fmla="*/ 13553 h 644963"/>
                    <a:gd name="connsiteX0" fmla="*/ 0 w 2028961"/>
                    <a:gd name="connsiteY0" fmla="*/ 601383 h 644964"/>
                    <a:gd name="connsiteX1" fmla="*/ 195942 w 2028961"/>
                    <a:gd name="connsiteY1" fmla="*/ 111527 h 644964"/>
                    <a:gd name="connsiteX2" fmla="*/ 424542 w 2028961"/>
                    <a:gd name="connsiteY2" fmla="*/ 634041 h 644964"/>
                    <a:gd name="connsiteX3" fmla="*/ 642256 w 2028961"/>
                    <a:gd name="connsiteY3" fmla="*/ 67983 h 644964"/>
                    <a:gd name="connsiteX4" fmla="*/ 925285 w 2028961"/>
                    <a:gd name="connsiteY4" fmla="*/ 644926 h 644964"/>
                    <a:gd name="connsiteX5" fmla="*/ 1132114 w 2028961"/>
                    <a:gd name="connsiteY5" fmla="*/ 35326 h 644964"/>
                    <a:gd name="connsiteX6" fmla="*/ 1436914 w 2028961"/>
                    <a:gd name="connsiteY6" fmla="*/ 590497 h 644964"/>
                    <a:gd name="connsiteX7" fmla="*/ 1610979 w 2028961"/>
                    <a:gd name="connsiteY7" fmla="*/ 41 h 644964"/>
                    <a:gd name="connsiteX8" fmla="*/ 1883228 w 2028961"/>
                    <a:gd name="connsiteY8" fmla="*/ 557840 h 644964"/>
                    <a:gd name="connsiteX9" fmla="*/ 2028961 w 2028961"/>
                    <a:gd name="connsiteY9" fmla="*/ 203267 h 644964"/>
                    <a:gd name="connsiteX0" fmla="*/ 0 w 1833019"/>
                    <a:gd name="connsiteY0" fmla="*/ 111527 h 644964"/>
                    <a:gd name="connsiteX1" fmla="*/ 228600 w 1833019"/>
                    <a:gd name="connsiteY1" fmla="*/ 634041 h 644964"/>
                    <a:gd name="connsiteX2" fmla="*/ 446314 w 1833019"/>
                    <a:gd name="connsiteY2" fmla="*/ 67983 h 644964"/>
                    <a:gd name="connsiteX3" fmla="*/ 729343 w 1833019"/>
                    <a:gd name="connsiteY3" fmla="*/ 644926 h 644964"/>
                    <a:gd name="connsiteX4" fmla="*/ 936172 w 1833019"/>
                    <a:gd name="connsiteY4" fmla="*/ 35326 h 644964"/>
                    <a:gd name="connsiteX5" fmla="*/ 1240972 w 1833019"/>
                    <a:gd name="connsiteY5" fmla="*/ 590497 h 644964"/>
                    <a:gd name="connsiteX6" fmla="*/ 1415037 w 1833019"/>
                    <a:gd name="connsiteY6" fmla="*/ 41 h 644964"/>
                    <a:gd name="connsiteX7" fmla="*/ 1687286 w 1833019"/>
                    <a:gd name="connsiteY7" fmla="*/ 557840 h 644964"/>
                    <a:gd name="connsiteX8" fmla="*/ 1833019 w 1833019"/>
                    <a:gd name="connsiteY8" fmla="*/ 203267 h 644964"/>
                    <a:gd name="connsiteX0" fmla="*/ 0 w 1782948"/>
                    <a:gd name="connsiteY0" fmla="*/ 325907 h 644964"/>
                    <a:gd name="connsiteX1" fmla="*/ 178529 w 1782948"/>
                    <a:gd name="connsiteY1" fmla="*/ 634041 h 644964"/>
                    <a:gd name="connsiteX2" fmla="*/ 396243 w 1782948"/>
                    <a:gd name="connsiteY2" fmla="*/ 67983 h 644964"/>
                    <a:gd name="connsiteX3" fmla="*/ 679272 w 1782948"/>
                    <a:gd name="connsiteY3" fmla="*/ 644926 h 644964"/>
                    <a:gd name="connsiteX4" fmla="*/ 886101 w 1782948"/>
                    <a:gd name="connsiteY4" fmla="*/ 35326 h 644964"/>
                    <a:gd name="connsiteX5" fmla="*/ 1190901 w 1782948"/>
                    <a:gd name="connsiteY5" fmla="*/ 590497 h 644964"/>
                    <a:gd name="connsiteX6" fmla="*/ 1364966 w 1782948"/>
                    <a:gd name="connsiteY6" fmla="*/ 41 h 644964"/>
                    <a:gd name="connsiteX7" fmla="*/ 1637215 w 1782948"/>
                    <a:gd name="connsiteY7" fmla="*/ 557840 h 644964"/>
                    <a:gd name="connsiteX8" fmla="*/ 1782948 w 1782948"/>
                    <a:gd name="connsiteY8" fmla="*/ 203267 h 644964"/>
                    <a:gd name="connsiteX0" fmla="*/ 0 w 1782948"/>
                    <a:gd name="connsiteY0" fmla="*/ 325892 h 644949"/>
                    <a:gd name="connsiteX1" fmla="*/ 178529 w 1782948"/>
                    <a:gd name="connsiteY1" fmla="*/ 634026 h 644949"/>
                    <a:gd name="connsiteX2" fmla="*/ 396243 w 1782948"/>
                    <a:gd name="connsiteY2" fmla="*/ 67968 h 644949"/>
                    <a:gd name="connsiteX3" fmla="*/ 679272 w 1782948"/>
                    <a:gd name="connsiteY3" fmla="*/ 644911 h 644949"/>
                    <a:gd name="connsiteX4" fmla="*/ 886101 w 1782948"/>
                    <a:gd name="connsiteY4" fmla="*/ 35311 h 644949"/>
                    <a:gd name="connsiteX5" fmla="*/ 1151080 w 1782948"/>
                    <a:gd name="connsiteY5" fmla="*/ 583136 h 644949"/>
                    <a:gd name="connsiteX6" fmla="*/ 1364966 w 1782948"/>
                    <a:gd name="connsiteY6" fmla="*/ 26 h 644949"/>
                    <a:gd name="connsiteX7" fmla="*/ 1637215 w 1782948"/>
                    <a:gd name="connsiteY7" fmla="*/ 557825 h 644949"/>
                    <a:gd name="connsiteX8" fmla="*/ 1782948 w 1782948"/>
                    <a:gd name="connsiteY8" fmla="*/ 203252 h 644949"/>
                    <a:gd name="connsiteX0" fmla="*/ 0 w 1782948"/>
                    <a:gd name="connsiteY0" fmla="*/ 325892 h 644966"/>
                    <a:gd name="connsiteX1" fmla="*/ 178529 w 1782948"/>
                    <a:gd name="connsiteY1" fmla="*/ 634026 h 644966"/>
                    <a:gd name="connsiteX2" fmla="*/ 445822 w 1782948"/>
                    <a:gd name="connsiteY2" fmla="*/ 74439 h 644966"/>
                    <a:gd name="connsiteX3" fmla="*/ 679272 w 1782948"/>
                    <a:gd name="connsiteY3" fmla="*/ 644911 h 644966"/>
                    <a:gd name="connsiteX4" fmla="*/ 886101 w 1782948"/>
                    <a:gd name="connsiteY4" fmla="*/ 35311 h 644966"/>
                    <a:gd name="connsiteX5" fmla="*/ 1151080 w 1782948"/>
                    <a:gd name="connsiteY5" fmla="*/ 583136 h 644966"/>
                    <a:gd name="connsiteX6" fmla="*/ 1364966 w 1782948"/>
                    <a:gd name="connsiteY6" fmla="*/ 26 h 644966"/>
                    <a:gd name="connsiteX7" fmla="*/ 1637215 w 1782948"/>
                    <a:gd name="connsiteY7" fmla="*/ 557825 h 644966"/>
                    <a:gd name="connsiteX8" fmla="*/ 1782948 w 1782948"/>
                    <a:gd name="connsiteY8" fmla="*/ 203252 h 644966"/>
                    <a:gd name="connsiteX0" fmla="*/ 0 w 1782948"/>
                    <a:gd name="connsiteY0" fmla="*/ 325892 h 644971"/>
                    <a:gd name="connsiteX1" fmla="*/ 178529 w 1782948"/>
                    <a:gd name="connsiteY1" fmla="*/ 634026 h 644971"/>
                    <a:gd name="connsiteX2" fmla="*/ 426306 w 1782948"/>
                    <a:gd name="connsiteY2" fmla="*/ 76191 h 644971"/>
                    <a:gd name="connsiteX3" fmla="*/ 679272 w 1782948"/>
                    <a:gd name="connsiteY3" fmla="*/ 644911 h 644971"/>
                    <a:gd name="connsiteX4" fmla="*/ 886101 w 1782948"/>
                    <a:gd name="connsiteY4" fmla="*/ 35311 h 644971"/>
                    <a:gd name="connsiteX5" fmla="*/ 1151080 w 1782948"/>
                    <a:gd name="connsiteY5" fmla="*/ 583136 h 644971"/>
                    <a:gd name="connsiteX6" fmla="*/ 1364966 w 1782948"/>
                    <a:gd name="connsiteY6" fmla="*/ 26 h 644971"/>
                    <a:gd name="connsiteX7" fmla="*/ 1637215 w 1782948"/>
                    <a:gd name="connsiteY7" fmla="*/ 557825 h 644971"/>
                    <a:gd name="connsiteX8" fmla="*/ 1782948 w 1782948"/>
                    <a:gd name="connsiteY8" fmla="*/ 203252 h 644971"/>
                    <a:gd name="connsiteX0" fmla="*/ 0 w 1782948"/>
                    <a:gd name="connsiteY0" fmla="*/ 325892 h 644971"/>
                    <a:gd name="connsiteX1" fmla="*/ 246837 w 1782948"/>
                    <a:gd name="connsiteY1" fmla="*/ 627894 h 644971"/>
                    <a:gd name="connsiteX2" fmla="*/ 426306 w 1782948"/>
                    <a:gd name="connsiteY2" fmla="*/ 76191 h 644971"/>
                    <a:gd name="connsiteX3" fmla="*/ 679272 w 1782948"/>
                    <a:gd name="connsiteY3" fmla="*/ 644911 h 644971"/>
                    <a:gd name="connsiteX4" fmla="*/ 886101 w 1782948"/>
                    <a:gd name="connsiteY4" fmla="*/ 35311 h 644971"/>
                    <a:gd name="connsiteX5" fmla="*/ 1151080 w 1782948"/>
                    <a:gd name="connsiteY5" fmla="*/ 583136 h 644971"/>
                    <a:gd name="connsiteX6" fmla="*/ 1364966 w 1782948"/>
                    <a:gd name="connsiteY6" fmla="*/ 26 h 644971"/>
                    <a:gd name="connsiteX7" fmla="*/ 1637215 w 1782948"/>
                    <a:gd name="connsiteY7" fmla="*/ 557825 h 644971"/>
                    <a:gd name="connsiteX8" fmla="*/ 1782948 w 1782948"/>
                    <a:gd name="connsiteY8" fmla="*/ 203252 h 644971"/>
                    <a:gd name="connsiteX0" fmla="*/ 0 w 1743914"/>
                    <a:gd name="connsiteY0" fmla="*/ 322388 h 644971"/>
                    <a:gd name="connsiteX1" fmla="*/ 207803 w 1743914"/>
                    <a:gd name="connsiteY1" fmla="*/ 627894 h 644971"/>
                    <a:gd name="connsiteX2" fmla="*/ 387272 w 1743914"/>
                    <a:gd name="connsiteY2" fmla="*/ 76191 h 644971"/>
                    <a:gd name="connsiteX3" fmla="*/ 640238 w 1743914"/>
                    <a:gd name="connsiteY3" fmla="*/ 644911 h 644971"/>
                    <a:gd name="connsiteX4" fmla="*/ 847067 w 1743914"/>
                    <a:gd name="connsiteY4" fmla="*/ 35311 h 644971"/>
                    <a:gd name="connsiteX5" fmla="*/ 1112046 w 1743914"/>
                    <a:gd name="connsiteY5" fmla="*/ 583136 h 644971"/>
                    <a:gd name="connsiteX6" fmla="*/ 1325932 w 1743914"/>
                    <a:gd name="connsiteY6" fmla="*/ 26 h 644971"/>
                    <a:gd name="connsiteX7" fmla="*/ 1598181 w 1743914"/>
                    <a:gd name="connsiteY7" fmla="*/ 557825 h 644971"/>
                    <a:gd name="connsiteX8" fmla="*/ 1743914 w 1743914"/>
                    <a:gd name="connsiteY8" fmla="*/ 203252 h 64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3914" h="644971">
                      <a:moveTo>
                        <a:pt x="0" y="322388"/>
                      </a:moveTo>
                      <a:cubicBezTo>
                        <a:pt x="70757" y="327831"/>
                        <a:pt x="143258" y="668927"/>
                        <a:pt x="207803" y="627894"/>
                      </a:cubicBezTo>
                      <a:cubicBezTo>
                        <a:pt x="272348" y="586861"/>
                        <a:pt x="315200" y="73355"/>
                        <a:pt x="387272" y="76191"/>
                      </a:cubicBezTo>
                      <a:cubicBezTo>
                        <a:pt x="459344" y="79027"/>
                        <a:pt x="563606" y="651724"/>
                        <a:pt x="640238" y="644911"/>
                      </a:cubicBezTo>
                      <a:cubicBezTo>
                        <a:pt x="716870" y="638098"/>
                        <a:pt x="768432" y="45607"/>
                        <a:pt x="847067" y="35311"/>
                      </a:cubicBezTo>
                      <a:cubicBezTo>
                        <a:pt x="925702" y="25015"/>
                        <a:pt x="1032235" y="589017"/>
                        <a:pt x="1112046" y="583136"/>
                      </a:cubicBezTo>
                      <a:cubicBezTo>
                        <a:pt x="1191857" y="577255"/>
                        <a:pt x="1244910" y="4244"/>
                        <a:pt x="1325932" y="26"/>
                      </a:cubicBezTo>
                      <a:cubicBezTo>
                        <a:pt x="1406954" y="-4192"/>
                        <a:pt x="1528518" y="523954"/>
                        <a:pt x="1598181" y="557825"/>
                      </a:cubicBezTo>
                      <a:cubicBezTo>
                        <a:pt x="1667844" y="591696"/>
                        <a:pt x="1687671" y="476302"/>
                        <a:pt x="1743914" y="2032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/>
                <p:cNvSpPr/>
                <p:nvPr/>
              </p:nvSpPr>
              <p:spPr>
                <a:xfrm>
                  <a:off x="2577310" y="4459791"/>
                  <a:ext cx="1075037" cy="556267"/>
                </a:xfrm>
                <a:custGeom>
                  <a:avLst/>
                  <a:gdLst>
                    <a:gd name="connsiteX0" fmla="*/ 0 w 1087394"/>
                    <a:gd name="connsiteY0" fmla="*/ 0 h 581352"/>
                    <a:gd name="connsiteX1" fmla="*/ 568410 w 1087394"/>
                    <a:gd name="connsiteY1" fmla="*/ 580767 h 581352"/>
                    <a:gd name="connsiteX2" fmla="*/ 1087394 w 1087394"/>
                    <a:gd name="connsiteY2" fmla="*/ 86497 h 581352"/>
                    <a:gd name="connsiteX0" fmla="*/ 0 w 1087394"/>
                    <a:gd name="connsiteY0" fmla="*/ 0 h 580808"/>
                    <a:gd name="connsiteX1" fmla="*/ 568410 w 1087394"/>
                    <a:gd name="connsiteY1" fmla="*/ 580767 h 580808"/>
                    <a:gd name="connsiteX2" fmla="*/ 1087394 w 1087394"/>
                    <a:gd name="connsiteY2" fmla="*/ 24713 h 580808"/>
                    <a:gd name="connsiteX0" fmla="*/ 0 w 1075037"/>
                    <a:gd name="connsiteY0" fmla="*/ 49427 h 556267"/>
                    <a:gd name="connsiteX1" fmla="*/ 556053 w 1075037"/>
                    <a:gd name="connsiteY1" fmla="*/ 556054 h 556267"/>
                    <a:gd name="connsiteX2" fmla="*/ 1075037 w 1075037"/>
                    <a:gd name="connsiteY2" fmla="*/ 0 h 55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5037" h="556267">
                      <a:moveTo>
                        <a:pt x="0" y="49427"/>
                      </a:moveTo>
                      <a:cubicBezTo>
                        <a:pt x="193589" y="332602"/>
                        <a:pt x="376880" y="564292"/>
                        <a:pt x="556053" y="556054"/>
                      </a:cubicBezTo>
                      <a:cubicBezTo>
                        <a:pt x="735226" y="547816"/>
                        <a:pt x="906161" y="254343"/>
                        <a:pt x="1075037" y="0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/>
                <p:cNvSpPr/>
                <p:nvPr/>
              </p:nvSpPr>
              <p:spPr>
                <a:xfrm rot="248167">
                  <a:off x="1620000" y="4392000"/>
                  <a:ext cx="957371" cy="233251"/>
                </a:xfrm>
                <a:custGeom>
                  <a:avLst/>
                  <a:gdLst>
                    <a:gd name="connsiteX0" fmla="*/ 0 w 2220686"/>
                    <a:gd name="connsiteY0" fmla="*/ 402810 h 685854"/>
                    <a:gd name="connsiteX1" fmla="*/ 185057 w 2220686"/>
                    <a:gd name="connsiteY1" fmla="*/ 43582 h 685854"/>
                    <a:gd name="connsiteX2" fmla="*/ 566057 w 2220686"/>
                    <a:gd name="connsiteY2" fmla="*/ 685839 h 685854"/>
                    <a:gd name="connsiteX3" fmla="*/ 783771 w 2220686"/>
                    <a:gd name="connsiteY3" fmla="*/ 65353 h 685854"/>
                    <a:gd name="connsiteX4" fmla="*/ 1066800 w 2220686"/>
                    <a:gd name="connsiteY4" fmla="*/ 642296 h 685854"/>
                    <a:gd name="connsiteX5" fmla="*/ 1273629 w 2220686"/>
                    <a:gd name="connsiteY5" fmla="*/ 32696 h 685854"/>
                    <a:gd name="connsiteX6" fmla="*/ 1578429 w 2220686"/>
                    <a:gd name="connsiteY6" fmla="*/ 587867 h 685854"/>
                    <a:gd name="connsiteX7" fmla="*/ 1719943 w 2220686"/>
                    <a:gd name="connsiteY7" fmla="*/ 39 h 685854"/>
                    <a:gd name="connsiteX8" fmla="*/ 2024743 w 2220686"/>
                    <a:gd name="connsiteY8" fmla="*/ 555210 h 685854"/>
                    <a:gd name="connsiteX9" fmla="*/ 2220686 w 2220686"/>
                    <a:gd name="connsiteY9" fmla="*/ 10924 h 685854"/>
                    <a:gd name="connsiteX0" fmla="*/ 0 w 2220686"/>
                    <a:gd name="connsiteY0" fmla="*/ 402810 h 642334"/>
                    <a:gd name="connsiteX1" fmla="*/ 185057 w 2220686"/>
                    <a:gd name="connsiteY1" fmla="*/ 43582 h 642334"/>
                    <a:gd name="connsiteX2" fmla="*/ 566057 w 2220686"/>
                    <a:gd name="connsiteY2" fmla="*/ 631411 h 642334"/>
                    <a:gd name="connsiteX3" fmla="*/ 783771 w 2220686"/>
                    <a:gd name="connsiteY3" fmla="*/ 65353 h 642334"/>
                    <a:gd name="connsiteX4" fmla="*/ 1066800 w 2220686"/>
                    <a:gd name="connsiteY4" fmla="*/ 642296 h 642334"/>
                    <a:gd name="connsiteX5" fmla="*/ 1273629 w 2220686"/>
                    <a:gd name="connsiteY5" fmla="*/ 32696 h 642334"/>
                    <a:gd name="connsiteX6" fmla="*/ 1578429 w 2220686"/>
                    <a:gd name="connsiteY6" fmla="*/ 587867 h 642334"/>
                    <a:gd name="connsiteX7" fmla="*/ 1719943 w 2220686"/>
                    <a:gd name="connsiteY7" fmla="*/ 39 h 642334"/>
                    <a:gd name="connsiteX8" fmla="*/ 2024743 w 2220686"/>
                    <a:gd name="connsiteY8" fmla="*/ 555210 h 642334"/>
                    <a:gd name="connsiteX9" fmla="*/ 2220686 w 2220686"/>
                    <a:gd name="connsiteY9" fmla="*/ 10924 h 642334"/>
                    <a:gd name="connsiteX0" fmla="*/ 0 w 2220686"/>
                    <a:gd name="connsiteY0" fmla="*/ 402810 h 642334"/>
                    <a:gd name="connsiteX1" fmla="*/ 337457 w 2220686"/>
                    <a:gd name="connsiteY1" fmla="*/ 108897 h 642334"/>
                    <a:gd name="connsiteX2" fmla="*/ 566057 w 2220686"/>
                    <a:gd name="connsiteY2" fmla="*/ 631411 h 642334"/>
                    <a:gd name="connsiteX3" fmla="*/ 783771 w 2220686"/>
                    <a:gd name="connsiteY3" fmla="*/ 65353 h 642334"/>
                    <a:gd name="connsiteX4" fmla="*/ 1066800 w 2220686"/>
                    <a:gd name="connsiteY4" fmla="*/ 642296 h 642334"/>
                    <a:gd name="connsiteX5" fmla="*/ 1273629 w 2220686"/>
                    <a:gd name="connsiteY5" fmla="*/ 32696 h 642334"/>
                    <a:gd name="connsiteX6" fmla="*/ 1578429 w 2220686"/>
                    <a:gd name="connsiteY6" fmla="*/ 587867 h 642334"/>
                    <a:gd name="connsiteX7" fmla="*/ 1719943 w 2220686"/>
                    <a:gd name="connsiteY7" fmla="*/ 39 h 642334"/>
                    <a:gd name="connsiteX8" fmla="*/ 2024743 w 2220686"/>
                    <a:gd name="connsiteY8" fmla="*/ 555210 h 642334"/>
                    <a:gd name="connsiteX9" fmla="*/ 2220686 w 2220686"/>
                    <a:gd name="connsiteY9" fmla="*/ 10924 h 642334"/>
                    <a:gd name="connsiteX0" fmla="*/ 0 w 2079171"/>
                    <a:gd name="connsiteY0" fmla="*/ 598753 h 642334"/>
                    <a:gd name="connsiteX1" fmla="*/ 195942 w 2079171"/>
                    <a:gd name="connsiteY1" fmla="*/ 108897 h 642334"/>
                    <a:gd name="connsiteX2" fmla="*/ 424542 w 2079171"/>
                    <a:gd name="connsiteY2" fmla="*/ 631411 h 642334"/>
                    <a:gd name="connsiteX3" fmla="*/ 642256 w 2079171"/>
                    <a:gd name="connsiteY3" fmla="*/ 65353 h 642334"/>
                    <a:gd name="connsiteX4" fmla="*/ 925285 w 2079171"/>
                    <a:gd name="connsiteY4" fmla="*/ 642296 h 642334"/>
                    <a:gd name="connsiteX5" fmla="*/ 1132114 w 2079171"/>
                    <a:gd name="connsiteY5" fmla="*/ 32696 h 642334"/>
                    <a:gd name="connsiteX6" fmla="*/ 1436914 w 2079171"/>
                    <a:gd name="connsiteY6" fmla="*/ 587867 h 642334"/>
                    <a:gd name="connsiteX7" fmla="*/ 1578428 w 2079171"/>
                    <a:gd name="connsiteY7" fmla="*/ 39 h 642334"/>
                    <a:gd name="connsiteX8" fmla="*/ 1883228 w 2079171"/>
                    <a:gd name="connsiteY8" fmla="*/ 555210 h 642334"/>
                    <a:gd name="connsiteX9" fmla="*/ 2079171 w 2079171"/>
                    <a:gd name="connsiteY9" fmla="*/ 10924 h 642334"/>
                    <a:gd name="connsiteX0" fmla="*/ 0 w 2079171"/>
                    <a:gd name="connsiteY0" fmla="*/ 604009 h 647590"/>
                    <a:gd name="connsiteX1" fmla="*/ 195942 w 2079171"/>
                    <a:gd name="connsiteY1" fmla="*/ 114153 h 647590"/>
                    <a:gd name="connsiteX2" fmla="*/ 424542 w 2079171"/>
                    <a:gd name="connsiteY2" fmla="*/ 636667 h 647590"/>
                    <a:gd name="connsiteX3" fmla="*/ 642256 w 2079171"/>
                    <a:gd name="connsiteY3" fmla="*/ 70609 h 647590"/>
                    <a:gd name="connsiteX4" fmla="*/ 925285 w 2079171"/>
                    <a:gd name="connsiteY4" fmla="*/ 647552 h 647590"/>
                    <a:gd name="connsiteX5" fmla="*/ 1132114 w 2079171"/>
                    <a:gd name="connsiteY5" fmla="*/ 37952 h 647590"/>
                    <a:gd name="connsiteX6" fmla="*/ 1436914 w 2079171"/>
                    <a:gd name="connsiteY6" fmla="*/ 593123 h 647590"/>
                    <a:gd name="connsiteX7" fmla="*/ 1643530 w 2079171"/>
                    <a:gd name="connsiteY7" fmla="*/ 39 h 647590"/>
                    <a:gd name="connsiteX8" fmla="*/ 1883228 w 2079171"/>
                    <a:gd name="connsiteY8" fmla="*/ 560466 h 647590"/>
                    <a:gd name="connsiteX9" fmla="*/ 2079171 w 2079171"/>
                    <a:gd name="connsiteY9" fmla="*/ 16180 h 647590"/>
                    <a:gd name="connsiteX0" fmla="*/ 0 w 2079171"/>
                    <a:gd name="connsiteY0" fmla="*/ 601382 h 644963"/>
                    <a:gd name="connsiteX1" fmla="*/ 195942 w 2079171"/>
                    <a:gd name="connsiteY1" fmla="*/ 111526 h 644963"/>
                    <a:gd name="connsiteX2" fmla="*/ 424542 w 2079171"/>
                    <a:gd name="connsiteY2" fmla="*/ 634040 h 644963"/>
                    <a:gd name="connsiteX3" fmla="*/ 642256 w 2079171"/>
                    <a:gd name="connsiteY3" fmla="*/ 67982 h 644963"/>
                    <a:gd name="connsiteX4" fmla="*/ 925285 w 2079171"/>
                    <a:gd name="connsiteY4" fmla="*/ 644925 h 644963"/>
                    <a:gd name="connsiteX5" fmla="*/ 1132114 w 2079171"/>
                    <a:gd name="connsiteY5" fmla="*/ 35325 h 644963"/>
                    <a:gd name="connsiteX6" fmla="*/ 1436914 w 2079171"/>
                    <a:gd name="connsiteY6" fmla="*/ 590496 h 644963"/>
                    <a:gd name="connsiteX7" fmla="*/ 1610979 w 2079171"/>
                    <a:gd name="connsiteY7" fmla="*/ 40 h 644963"/>
                    <a:gd name="connsiteX8" fmla="*/ 1883228 w 2079171"/>
                    <a:gd name="connsiteY8" fmla="*/ 557839 h 644963"/>
                    <a:gd name="connsiteX9" fmla="*/ 2079171 w 2079171"/>
                    <a:gd name="connsiteY9" fmla="*/ 13553 h 644963"/>
                    <a:gd name="connsiteX0" fmla="*/ 0 w 2028961"/>
                    <a:gd name="connsiteY0" fmla="*/ 601383 h 644964"/>
                    <a:gd name="connsiteX1" fmla="*/ 195942 w 2028961"/>
                    <a:gd name="connsiteY1" fmla="*/ 111527 h 644964"/>
                    <a:gd name="connsiteX2" fmla="*/ 424542 w 2028961"/>
                    <a:gd name="connsiteY2" fmla="*/ 634041 h 644964"/>
                    <a:gd name="connsiteX3" fmla="*/ 642256 w 2028961"/>
                    <a:gd name="connsiteY3" fmla="*/ 67983 h 644964"/>
                    <a:gd name="connsiteX4" fmla="*/ 925285 w 2028961"/>
                    <a:gd name="connsiteY4" fmla="*/ 644926 h 644964"/>
                    <a:gd name="connsiteX5" fmla="*/ 1132114 w 2028961"/>
                    <a:gd name="connsiteY5" fmla="*/ 35326 h 644964"/>
                    <a:gd name="connsiteX6" fmla="*/ 1436914 w 2028961"/>
                    <a:gd name="connsiteY6" fmla="*/ 590497 h 644964"/>
                    <a:gd name="connsiteX7" fmla="*/ 1610979 w 2028961"/>
                    <a:gd name="connsiteY7" fmla="*/ 41 h 644964"/>
                    <a:gd name="connsiteX8" fmla="*/ 1883228 w 2028961"/>
                    <a:gd name="connsiteY8" fmla="*/ 557840 h 644964"/>
                    <a:gd name="connsiteX9" fmla="*/ 2028961 w 2028961"/>
                    <a:gd name="connsiteY9" fmla="*/ 203267 h 644964"/>
                    <a:gd name="connsiteX0" fmla="*/ 0 w 1833019"/>
                    <a:gd name="connsiteY0" fmla="*/ 111527 h 644964"/>
                    <a:gd name="connsiteX1" fmla="*/ 228600 w 1833019"/>
                    <a:gd name="connsiteY1" fmla="*/ 634041 h 644964"/>
                    <a:gd name="connsiteX2" fmla="*/ 446314 w 1833019"/>
                    <a:gd name="connsiteY2" fmla="*/ 67983 h 644964"/>
                    <a:gd name="connsiteX3" fmla="*/ 729343 w 1833019"/>
                    <a:gd name="connsiteY3" fmla="*/ 644926 h 644964"/>
                    <a:gd name="connsiteX4" fmla="*/ 936172 w 1833019"/>
                    <a:gd name="connsiteY4" fmla="*/ 35326 h 644964"/>
                    <a:gd name="connsiteX5" fmla="*/ 1240972 w 1833019"/>
                    <a:gd name="connsiteY5" fmla="*/ 590497 h 644964"/>
                    <a:gd name="connsiteX6" fmla="*/ 1415037 w 1833019"/>
                    <a:gd name="connsiteY6" fmla="*/ 41 h 644964"/>
                    <a:gd name="connsiteX7" fmla="*/ 1687286 w 1833019"/>
                    <a:gd name="connsiteY7" fmla="*/ 557840 h 644964"/>
                    <a:gd name="connsiteX8" fmla="*/ 1833019 w 1833019"/>
                    <a:gd name="connsiteY8" fmla="*/ 203267 h 644964"/>
                    <a:gd name="connsiteX0" fmla="*/ 0 w 1782948"/>
                    <a:gd name="connsiteY0" fmla="*/ 325907 h 644964"/>
                    <a:gd name="connsiteX1" fmla="*/ 178529 w 1782948"/>
                    <a:gd name="connsiteY1" fmla="*/ 634041 h 644964"/>
                    <a:gd name="connsiteX2" fmla="*/ 396243 w 1782948"/>
                    <a:gd name="connsiteY2" fmla="*/ 67983 h 644964"/>
                    <a:gd name="connsiteX3" fmla="*/ 679272 w 1782948"/>
                    <a:gd name="connsiteY3" fmla="*/ 644926 h 644964"/>
                    <a:gd name="connsiteX4" fmla="*/ 886101 w 1782948"/>
                    <a:gd name="connsiteY4" fmla="*/ 35326 h 644964"/>
                    <a:gd name="connsiteX5" fmla="*/ 1190901 w 1782948"/>
                    <a:gd name="connsiteY5" fmla="*/ 590497 h 644964"/>
                    <a:gd name="connsiteX6" fmla="*/ 1364966 w 1782948"/>
                    <a:gd name="connsiteY6" fmla="*/ 41 h 644964"/>
                    <a:gd name="connsiteX7" fmla="*/ 1637215 w 1782948"/>
                    <a:gd name="connsiteY7" fmla="*/ 557840 h 644964"/>
                    <a:gd name="connsiteX8" fmla="*/ 1782948 w 1782948"/>
                    <a:gd name="connsiteY8" fmla="*/ 203267 h 644964"/>
                    <a:gd name="connsiteX0" fmla="*/ 0 w 1782948"/>
                    <a:gd name="connsiteY0" fmla="*/ 325892 h 644949"/>
                    <a:gd name="connsiteX1" fmla="*/ 178529 w 1782948"/>
                    <a:gd name="connsiteY1" fmla="*/ 634026 h 644949"/>
                    <a:gd name="connsiteX2" fmla="*/ 396243 w 1782948"/>
                    <a:gd name="connsiteY2" fmla="*/ 67968 h 644949"/>
                    <a:gd name="connsiteX3" fmla="*/ 679272 w 1782948"/>
                    <a:gd name="connsiteY3" fmla="*/ 644911 h 644949"/>
                    <a:gd name="connsiteX4" fmla="*/ 886101 w 1782948"/>
                    <a:gd name="connsiteY4" fmla="*/ 35311 h 644949"/>
                    <a:gd name="connsiteX5" fmla="*/ 1151080 w 1782948"/>
                    <a:gd name="connsiteY5" fmla="*/ 583136 h 644949"/>
                    <a:gd name="connsiteX6" fmla="*/ 1364966 w 1782948"/>
                    <a:gd name="connsiteY6" fmla="*/ 26 h 644949"/>
                    <a:gd name="connsiteX7" fmla="*/ 1637215 w 1782948"/>
                    <a:gd name="connsiteY7" fmla="*/ 557825 h 644949"/>
                    <a:gd name="connsiteX8" fmla="*/ 1782948 w 1782948"/>
                    <a:gd name="connsiteY8" fmla="*/ 203252 h 644949"/>
                    <a:gd name="connsiteX0" fmla="*/ 0 w 1782948"/>
                    <a:gd name="connsiteY0" fmla="*/ 325892 h 644966"/>
                    <a:gd name="connsiteX1" fmla="*/ 178529 w 1782948"/>
                    <a:gd name="connsiteY1" fmla="*/ 634026 h 644966"/>
                    <a:gd name="connsiteX2" fmla="*/ 445822 w 1782948"/>
                    <a:gd name="connsiteY2" fmla="*/ 74439 h 644966"/>
                    <a:gd name="connsiteX3" fmla="*/ 679272 w 1782948"/>
                    <a:gd name="connsiteY3" fmla="*/ 644911 h 644966"/>
                    <a:gd name="connsiteX4" fmla="*/ 886101 w 1782948"/>
                    <a:gd name="connsiteY4" fmla="*/ 35311 h 644966"/>
                    <a:gd name="connsiteX5" fmla="*/ 1151080 w 1782948"/>
                    <a:gd name="connsiteY5" fmla="*/ 583136 h 644966"/>
                    <a:gd name="connsiteX6" fmla="*/ 1364966 w 1782948"/>
                    <a:gd name="connsiteY6" fmla="*/ 26 h 644966"/>
                    <a:gd name="connsiteX7" fmla="*/ 1637215 w 1782948"/>
                    <a:gd name="connsiteY7" fmla="*/ 557825 h 644966"/>
                    <a:gd name="connsiteX8" fmla="*/ 1782948 w 1782948"/>
                    <a:gd name="connsiteY8" fmla="*/ 203252 h 644966"/>
                    <a:gd name="connsiteX0" fmla="*/ 0 w 1782948"/>
                    <a:gd name="connsiteY0" fmla="*/ 325892 h 644971"/>
                    <a:gd name="connsiteX1" fmla="*/ 178529 w 1782948"/>
                    <a:gd name="connsiteY1" fmla="*/ 634026 h 644971"/>
                    <a:gd name="connsiteX2" fmla="*/ 426306 w 1782948"/>
                    <a:gd name="connsiteY2" fmla="*/ 76191 h 644971"/>
                    <a:gd name="connsiteX3" fmla="*/ 679272 w 1782948"/>
                    <a:gd name="connsiteY3" fmla="*/ 644911 h 644971"/>
                    <a:gd name="connsiteX4" fmla="*/ 886101 w 1782948"/>
                    <a:gd name="connsiteY4" fmla="*/ 35311 h 644971"/>
                    <a:gd name="connsiteX5" fmla="*/ 1151080 w 1782948"/>
                    <a:gd name="connsiteY5" fmla="*/ 583136 h 644971"/>
                    <a:gd name="connsiteX6" fmla="*/ 1364966 w 1782948"/>
                    <a:gd name="connsiteY6" fmla="*/ 26 h 644971"/>
                    <a:gd name="connsiteX7" fmla="*/ 1637215 w 1782948"/>
                    <a:gd name="connsiteY7" fmla="*/ 557825 h 644971"/>
                    <a:gd name="connsiteX8" fmla="*/ 1782948 w 1782948"/>
                    <a:gd name="connsiteY8" fmla="*/ 203252 h 644971"/>
                    <a:gd name="connsiteX0" fmla="*/ 0 w 1782948"/>
                    <a:gd name="connsiteY0" fmla="*/ 325892 h 644971"/>
                    <a:gd name="connsiteX1" fmla="*/ 246837 w 1782948"/>
                    <a:gd name="connsiteY1" fmla="*/ 627894 h 644971"/>
                    <a:gd name="connsiteX2" fmla="*/ 426306 w 1782948"/>
                    <a:gd name="connsiteY2" fmla="*/ 76191 h 644971"/>
                    <a:gd name="connsiteX3" fmla="*/ 679272 w 1782948"/>
                    <a:gd name="connsiteY3" fmla="*/ 644911 h 644971"/>
                    <a:gd name="connsiteX4" fmla="*/ 886101 w 1782948"/>
                    <a:gd name="connsiteY4" fmla="*/ 35311 h 644971"/>
                    <a:gd name="connsiteX5" fmla="*/ 1151080 w 1782948"/>
                    <a:gd name="connsiteY5" fmla="*/ 583136 h 644971"/>
                    <a:gd name="connsiteX6" fmla="*/ 1364966 w 1782948"/>
                    <a:gd name="connsiteY6" fmla="*/ 26 h 644971"/>
                    <a:gd name="connsiteX7" fmla="*/ 1637215 w 1782948"/>
                    <a:gd name="connsiteY7" fmla="*/ 557825 h 644971"/>
                    <a:gd name="connsiteX8" fmla="*/ 1782948 w 1782948"/>
                    <a:gd name="connsiteY8" fmla="*/ 203252 h 644971"/>
                    <a:gd name="connsiteX0" fmla="*/ 0 w 1743914"/>
                    <a:gd name="connsiteY0" fmla="*/ 322388 h 644971"/>
                    <a:gd name="connsiteX1" fmla="*/ 207803 w 1743914"/>
                    <a:gd name="connsiteY1" fmla="*/ 627894 h 644971"/>
                    <a:gd name="connsiteX2" fmla="*/ 387272 w 1743914"/>
                    <a:gd name="connsiteY2" fmla="*/ 76191 h 644971"/>
                    <a:gd name="connsiteX3" fmla="*/ 640238 w 1743914"/>
                    <a:gd name="connsiteY3" fmla="*/ 644911 h 644971"/>
                    <a:gd name="connsiteX4" fmla="*/ 847067 w 1743914"/>
                    <a:gd name="connsiteY4" fmla="*/ 35311 h 644971"/>
                    <a:gd name="connsiteX5" fmla="*/ 1112046 w 1743914"/>
                    <a:gd name="connsiteY5" fmla="*/ 583136 h 644971"/>
                    <a:gd name="connsiteX6" fmla="*/ 1325932 w 1743914"/>
                    <a:gd name="connsiteY6" fmla="*/ 26 h 644971"/>
                    <a:gd name="connsiteX7" fmla="*/ 1598181 w 1743914"/>
                    <a:gd name="connsiteY7" fmla="*/ 557825 h 644971"/>
                    <a:gd name="connsiteX8" fmla="*/ 1743914 w 1743914"/>
                    <a:gd name="connsiteY8" fmla="*/ 203252 h 644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3914" h="644971">
                      <a:moveTo>
                        <a:pt x="0" y="322388"/>
                      </a:moveTo>
                      <a:cubicBezTo>
                        <a:pt x="70757" y="327831"/>
                        <a:pt x="143258" y="668927"/>
                        <a:pt x="207803" y="627894"/>
                      </a:cubicBezTo>
                      <a:cubicBezTo>
                        <a:pt x="272348" y="586861"/>
                        <a:pt x="315200" y="73355"/>
                        <a:pt x="387272" y="76191"/>
                      </a:cubicBezTo>
                      <a:cubicBezTo>
                        <a:pt x="459344" y="79027"/>
                        <a:pt x="563606" y="651724"/>
                        <a:pt x="640238" y="644911"/>
                      </a:cubicBezTo>
                      <a:cubicBezTo>
                        <a:pt x="716870" y="638098"/>
                        <a:pt x="768432" y="45607"/>
                        <a:pt x="847067" y="35311"/>
                      </a:cubicBezTo>
                      <a:cubicBezTo>
                        <a:pt x="925702" y="25015"/>
                        <a:pt x="1032235" y="589017"/>
                        <a:pt x="1112046" y="583136"/>
                      </a:cubicBezTo>
                      <a:cubicBezTo>
                        <a:pt x="1191857" y="577255"/>
                        <a:pt x="1244910" y="4244"/>
                        <a:pt x="1325932" y="26"/>
                      </a:cubicBezTo>
                      <a:cubicBezTo>
                        <a:pt x="1406954" y="-4192"/>
                        <a:pt x="1528518" y="523954"/>
                        <a:pt x="1598181" y="557825"/>
                      </a:cubicBezTo>
                      <a:cubicBezTo>
                        <a:pt x="1667844" y="591696"/>
                        <a:pt x="1687671" y="476302"/>
                        <a:pt x="1743914" y="2032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3" name="直線矢印コネクタ 42"/>
                <p:cNvCxnSpPr/>
                <p:nvPr/>
              </p:nvCxnSpPr>
              <p:spPr>
                <a:xfrm flipV="1">
                  <a:off x="3108373" y="5015630"/>
                  <a:ext cx="86497" cy="428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加算記号 33"/>
              <p:cNvSpPr/>
              <p:nvPr/>
            </p:nvSpPr>
            <p:spPr>
              <a:xfrm rot="13924696">
                <a:off x="2442152" y="2811179"/>
                <a:ext cx="347891" cy="327700"/>
              </a:xfrm>
              <a:prstGeom prst="mathPlus">
                <a:avLst>
                  <a:gd name="adj1" fmla="val 882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加算記号 34"/>
              <p:cNvSpPr/>
              <p:nvPr/>
            </p:nvSpPr>
            <p:spPr>
              <a:xfrm rot="13115046">
                <a:off x="3274128" y="2808541"/>
                <a:ext cx="343768" cy="327700"/>
              </a:xfrm>
              <a:prstGeom prst="mathPlus">
                <a:avLst>
                  <a:gd name="adj1" fmla="val 882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2273135" y="407467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622319" y="400267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" name="フリーフォーム 43"/>
            <p:cNvSpPr/>
            <p:nvPr/>
          </p:nvSpPr>
          <p:spPr>
            <a:xfrm flipV="1">
              <a:off x="8124221" y="4605349"/>
              <a:ext cx="1348758" cy="605243"/>
            </a:xfrm>
            <a:custGeom>
              <a:avLst/>
              <a:gdLst>
                <a:gd name="connsiteX0" fmla="*/ 0 w 1087394"/>
                <a:gd name="connsiteY0" fmla="*/ 0 h 581352"/>
                <a:gd name="connsiteX1" fmla="*/ 568410 w 1087394"/>
                <a:gd name="connsiteY1" fmla="*/ 580767 h 581352"/>
                <a:gd name="connsiteX2" fmla="*/ 1087394 w 1087394"/>
                <a:gd name="connsiteY2" fmla="*/ 86497 h 581352"/>
                <a:gd name="connsiteX0" fmla="*/ 0 w 1087394"/>
                <a:gd name="connsiteY0" fmla="*/ 0 h 580808"/>
                <a:gd name="connsiteX1" fmla="*/ 568410 w 1087394"/>
                <a:gd name="connsiteY1" fmla="*/ 580767 h 580808"/>
                <a:gd name="connsiteX2" fmla="*/ 1087394 w 1087394"/>
                <a:gd name="connsiteY2" fmla="*/ 24713 h 580808"/>
                <a:gd name="connsiteX0" fmla="*/ 0 w 1075037"/>
                <a:gd name="connsiteY0" fmla="*/ 49427 h 556267"/>
                <a:gd name="connsiteX1" fmla="*/ 556053 w 1075037"/>
                <a:gd name="connsiteY1" fmla="*/ 556054 h 556267"/>
                <a:gd name="connsiteX2" fmla="*/ 1075037 w 1075037"/>
                <a:gd name="connsiteY2" fmla="*/ 0 h 556267"/>
                <a:gd name="connsiteX0" fmla="*/ 0 w 1046280"/>
                <a:gd name="connsiteY0" fmla="*/ 0 h 648802"/>
                <a:gd name="connsiteX1" fmla="*/ 527296 w 1046280"/>
                <a:gd name="connsiteY1" fmla="*/ 648265 h 648802"/>
                <a:gd name="connsiteX2" fmla="*/ 1046280 w 1046280"/>
                <a:gd name="connsiteY2" fmla="*/ 92211 h 648802"/>
                <a:gd name="connsiteX0" fmla="*/ 0 w 1046280"/>
                <a:gd name="connsiteY0" fmla="*/ 0 h 578129"/>
                <a:gd name="connsiteX1" fmla="*/ 479368 w 1046280"/>
                <a:gd name="connsiteY1" fmla="*/ 577446 h 578129"/>
                <a:gd name="connsiteX2" fmla="*/ 1046280 w 1046280"/>
                <a:gd name="connsiteY2" fmla="*/ 92211 h 5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280" h="578129">
                  <a:moveTo>
                    <a:pt x="0" y="0"/>
                  </a:moveTo>
                  <a:cubicBezTo>
                    <a:pt x="193589" y="283175"/>
                    <a:pt x="304988" y="562078"/>
                    <a:pt x="479368" y="577446"/>
                  </a:cubicBezTo>
                  <a:cubicBezTo>
                    <a:pt x="653748" y="592814"/>
                    <a:pt x="877404" y="346554"/>
                    <a:pt x="1046280" y="9221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flipH="1">
              <a:off x="8674443" y="4618800"/>
              <a:ext cx="16728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グループ化 50"/>
            <p:cNvGrpSpPr/>
            <p:nvPr/>
          </p:nvGrpSpPr>
          <p:grpSpPr>
            <a:xfrm rot="16200000" flipV="1">
              <a:off x="8915616" y="4369044"/>
              <a:ext cx="788326" cy="182398"/>
              <a:chOff x="7021289" y="4183777"/>
              <a:chExt cx="3385453" cy="715328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71" name="フリーフォーム 70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 71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8" name="グループ化 67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69" name="フリーフォーム 68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リーフォーム 69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9" name="グループ化 78"/>
            <p:cNvGrpSpPr/>
            <p:nvPr/>
          </p:nvGrpSpPr>
          <p:grpSpPr>
            <a:xfrm rot="16200000">
              <a:off x="7914822" y="4372897"/>
              <a:ext cx="799935" cy="171229"/>
              <a:chOff x="7021289" y="4183777"/>
              <a:chExt cx="3385453" cy="715328"/>
            </a:xfrm>
          </p:grpSpPr>
          <p:grpSp>
            <p:nvGrpSpPr>
              <p:cNvPr id="80" name="グループ化 79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84" name="フリーフォーム 83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フリーフォーム 84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1" name="グループ化 80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82" name="フリーフォーム 81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フリーフォーム 82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34" y="1623097"/>
            <a:ext cx="4570826" cy="56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上下矢印 12"/>
          <p:cNvSpPr/>
          <p:nvPr/>
        </p:nvSpPr>
        <p:spPr>
          <a:xfrm>
            <a:off x="8728947" y="2057932"/>
            <a:ext cx="257434" cy="424838"/>
          </a:xfrm>
          <a:prstGeom prst="upDownArrow">
            <a:avLst>
              <a:gd name="adj1" fmla="val 25549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7206344" y="3283770"/>
            <a:ext cx="890318" cy="1078791"/>
          </a:xfrm>
          <a:prstGeom prst="straightConnector1">
            <a:avLst/>
          </a:prstGeom>
          <a:ln w="28575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4408669" y="3239924"/>
            <a:ext cx="631417" cy="1168840"/>
          </a:xfrm>
          <a:prstGeom prst="straightConnector1">
            <a:avLst/>
          </a:prstGeom>
          <a:ln w="28575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4861655" y="3174673"/>
            <a:ext cx="3382180" cy="1406426"/>
          </a:xfrm>
          <a:prstGeom prst="straightConnector1">
            <a:avLst/>
          </a:prstGeom>
          <a:ln w="28575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3489211" y="2366916"/>
            <a:ext cx="564542" cy="873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8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5135" y="263670"/>
            <a:ext cx="796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IR</a:t>
            </a:r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81756" y="971556"/>
            <a:ext cx="86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(1) Use hydrodynamics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280" y="1617887"/>
            <a:ext cx="5202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Assume locality of current: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370" y="3155801"/>
            <a:ext cx="457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Constitutive equation: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9" y="2376362"/>
            <a:ext cx="4623328" cy="3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970283" y="4118840"/>
            <a:ext cx="9718312" cy="430594"/>
            <a:chOff x="970283" y="3825637"/>
            <a:chExt cx="9718312" cy="430594"/>
          </a:xfrm>
        </p:grpSpPr>
        <p:pic>
          <p:nvPicPr>
            <p:cNvPr id="18" name="図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00" y="3825637"/>
              <a:ext cx="1760595" cy="43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9" name="図 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283" y="3878177"/>
              <a:ext cx="7877155" cy="358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2668004" y="3701160"/>
            <a:ext cx="145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Diffusion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26102" y="3695293"/>
            <a:ext cx="145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Ohmic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99" y="4936485"/>
            <a:ext cx="33929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2372497" y="4810760"/>
            <a:ext cx="29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Diffusion constant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4" y="5369982"/>
            <a:ext cx="278361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2372497" y="5229149"/>
            <a:ext cx="29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Electric conductivity</a:t>
            </a:r>
            <a:r>
              <a:rPr kumimoji="1" lang="en-US" altLang="ja-JP" sz="2400" dirty="0">
                <a:solidFill>
                  <a:schemeClr val="bg1"/>
                </a:solidFill>
              </a:rPr>
              <a:t>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57848" y="5949141"/>
            <a:ext cx="708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Derived using symmetry arguments.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9" name="上矢印 28"/>
          <p:cNvSpPr/>
          <p:nvPr/>
        </p:nvSpPr>
        <p:spPr>
          <a:xfrm>
            <a:off x="5760013" y="5302810"/>
            <a:ext cx="444843" cy="638781"/>
          </a:xfrm>
          <a:prstGeom prst="upArrow">
            <a:avLst/>
          </a:prstGeom>
          <a:solidFill>
            <a:srgbClr val="382C94"/>
          </a:solidFill>
          <a:ln>
            <a:solidFill>
              <a:srgbClr val="38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 flipH="1">
            <a:off x="7080422" y="4169655"/>
            <a:ext cx="1458097" cy="325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2641830" y="4169655"/>
            <a:ext cx="1193482" cy="325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809470" y="3453016"/>
            <a:ext cx="3212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For zero momentum case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1" name="図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78" y="4926420"/>
            <a:ext cx="971471" cy="2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7443349" y="4807761"/>
            <a:ext cx="457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Second order transport coefficients</a:t>
            </a:r>
            <a:r>
              <a:rPr kumimoji="1" lang="en-US" altLang="ja-JP" sz="2400" dirty="0">
                <a:solidFill>
                  <a:schemeClr val="bg1"/>
                </a:solidFill>
              </a:rPr>
              <a:t>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79078" y="231013"/>
            <a:ext cx="796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IR</a:t>
            </a:r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5699" y="938899"/>
            <a:ext cx="86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(2) Use linear response theory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94" y="1845819"/>
            <a:ext cx="4202810" cy="5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228980" y="2819400"/>
            <a:ext cx="532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Electromagnetic vector potential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7445830" y="2471057"/>
            <a:ext cx="457199" cy="348343"/>
          </a:xfrm>
          <a:prstGeom prst="straightConnector1">
            <a:avLst/>
          </a:prstGeom>
          <a:ln w="28575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矢印 9"/>
          <p:cNvSpPr/>
          <p:nvPr/>
        </p:nvSpPr>
        <p:spPr>
          <a:xfrm>
            <a:off x="779946" y="4060371"/>
            <a:ext cx="1332764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35" y="4060371"/>
            <a:ext cx="8077216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7057713" y="5083829"/>
            <a:ext cx="2687942" cy="607789"/>
            <a:chOff x="4328458" y="5232986"/>
            <a:chExt cx="2687942" cy="607789"/>
          </a:xfrm>
        </p:grpSpPr>
        <p:pic>
          <p:nvPicPr>
            <p:cNvPr id="13" name="図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045" y="5392706"/>
              <a:ext cx="1027508" cy="35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4328458" y="52560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solidFill>
                    <a:schemeClr val="bg1"/>
                  </a:solidFill>
                </a:rPr>
                <a:t>(f</a:t>
              </a:r>
              <a:r>
                <a:rPr kumimoji="1" lang="en-US" altLang="ja-JP" sz="3200" dirty="0">
                  <a:solidFill>
                    <a:schemeClr val="bg1"/>
                  </a:solidFill>
                </a:rPr>
                <a:t>or </a:t>
              </a:r>
              <a:endParaRPr kumimoji="1" lang="ja-JP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102000" y="5232986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solidFill>
                    <a:schemeClr val="bg1"/>
                  </a:solidFill>
                </a:rPr>
                <a:t>)</a:t>
              </a:r>
              <a:r>
                <a:rPr kumimoji="1" lang="en-US" altLang="ja-JP" sz="3200" dirty="0">
                  <a:solidFill>
                    <a:schemeClr val="bg1"/>
                  </a:solidFill>
                </a:rPr>
                <a:t> </a:t>
              </a:r>
              <a:endParaRPr kumimoji="1" lang="ja-JP" alt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66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55899" y="164818"/>
            <a:ext cx="796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1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1369" y="811149"/>
            <a:ext cx="215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UV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15693" y="1399707"/>
            <a:ext cx="10326663" cy="861811"/>
            <a:chOff x="832104" y="2087641"/>
            <a:chExt cx="9918276" cy="756755"/>
          </a:xfrm>
        </p:grpSpPr>
        <p:pic>
          <p:nvPicPr>
            <p:cNvPr id="5" name="図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04" y="2087641"/>
              <a:ext cx="6866293" cy="75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072" y="2087641"/>
              <a:ext cx="2937308" cy="59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89" y="2510776"/>
            <a:ext cx="2354350" cy="3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右矢印 10"/>
          <p:cNvSpPr/>
          <p:nvPr/>
        </p:nvSpPr>
        <p:spPr>
          <a:xfrm>
            <a:off x="2631990" y="2405720"/>
            <a:ext cx="571942" cy="454846"/>
          </a:xfrm>
          <a:prstGeom prst="right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369" y="2980142"/>
            <a:ext cx="215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IR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18" y="3817958"/>
            <a:ext cx="4902047" cy="3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2631990" y="4430684"/>
            <a:ext cx="571942" cy="454846"/>
          </a:xfrm>
          <a:prstGeom prst="right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89" y="4563488"/>
            <a:ext cx="1597595" cy="3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50" y="5460651"/>
            <a:ext cx="3810896" cy="9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9" name="角丸四角形 18"/>
          <p:cNvSpPr/>
          <p:nvPr/>
        </p:nvSpPr>
        <p:spPr>
          <a:xfrm>
            <a:off x="3653611" y="5353705"/>
            <a:ext cx="4075766" cy="11938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2285135" y="5615495"/>
            <a:ext cx="935989" cy="670248"/>
          </a:xfrm>
          <a:prstGeom prst="right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35081" y="5460651"/>
            <a:ext cx="3126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See also: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D. </a:t>
            </a:r>
            <a:r>
              <a:rPr lang="en-US" altLang="ja-JP" dirty="0" err="1">
                <a:solidFill>
                  <a:schemeClr val="bg1"/>
                </a:solidFill>
              </a:rPr>
              <a:t>Bernecker</a:t>
            </a:r>
            <a:r>
              <a:rPr lang="en-US" altLang="ja-JP" dirty="0">
                <a:solidFill>
                  <a:schemeClr val="bg1"/>
                </a:solidFill>
              </a:rPr>
              <a:t> and H.B. Meyer, Eur. Phys. J. A </a:t>
            </a:r>
            <a:r>
              <a:rPr lang="en-US" altLang="ja-JP" b="1" dirty="0">
                <a:solidFill>
                  <a:schemeClr val="bg1"/>
                </a:solidFill>
              </a:rPr>
              <a:t>47</a:t>
            </a:r>
            <a:r>
              <a:rPr lang="en-US" altLang="ja-JP" dirty="0">
                <a:solidFill>
                  <a:schemeClr val="bg1"/>
                </a:solidFill>
              </a:rPr>
              <a:t>, 148 (2011).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55899" y="164818"/>
            <a:ext cx="796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2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930191" y="836179"/>
            <a:ext cx="4215699" cy="584775"/>
            <a:chOff x="1881756" y="971556"/>
            <a:chExt cx="4215699" cy="584775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881756" y="971556"/>
              <a:ext cx="1417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bg1"/>
                  </a:solidFill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Replace</a:t>
              </a:r>
              <a:r>
                <a:rPr lang="en-US" altLang="ja-JP" sz="3200" dirty="0">
                  <a:solidFill>
                    <a:schemeClr val="bg1"/>
                  </a:solidFill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 </a:t>
              </a:r>
              <a:endParaRPr kumimoji="1" lang="ja-JP" altLang="en-US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176000" y="971556"/>
              <a:ext cx="1796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bg1"/>
                  </a:solidFill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by</a:t>
              </a:r>
              <a:r>
                <a:rPr lang="en-US" altLang="ja-JP" sz="3200" dirty="0">
                  <a:solidFill>
                    <a:schemeClr val="bg1"/>
                  </a:solidFill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 </a:t>
              </a:r>
              <a:endParaRPr kumimoji="1" lang="ja-JP" altLang="en-US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000" y="1080000"/>
              <a:ext cx="970023" cy="36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1" name="図 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073" y="1097319"/>
              <a:ext cx="1384382" cy="36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651300" y="1327610"/>
            <a:ext cx="215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UV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34" y="1916168"/>
            <a:ext cx="3058252" cy="6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0" y="1954011"/>
            <a:ext cx="7135008" cy="7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9" name="右矢印 18"/>
          <p:cNvSpPr/>
          <p:nvPr/>
        </p:nvSpPr>
        <p:spPr>
          <a:xfrm>
            <a:off x="1440367" y="2967533"/>
            <a:ext cx="571942" cy="454846"/>
          </a:xfrm>
          <a:prstGeom prst="right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2281657" y="2934730"/>
            <a:ext cx="9098629" cy="756755"/>
            <a:chOff x="2281657" y="2934730"/>
            <a:chExt cx="9098629" cy="756755"/>
          </a:xfrm>
        </p:grpSpPr>
        <p:pic>
          <p:nvPicPr>
            <p:cNvPr id="21" name="図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657" y="2934730"/>
              <a:ext cx="7595303" cy="75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3" name="図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2000" y="2934730"/>
              <a:ext cx="1408286" cy="620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25" name="テキスト ボックス 24"/>
          <p:cNvSpPr txBox="1"/>
          <p:nvPr/>
        </p:nvSpPr>
        <p:spPr>
          <a:xfrm>
            <a:off x="651300" y="3638873"/>
            <a:ext cx="215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IR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1467439" y="4450122"/>
            <a:ext cx="571942" cy="454846"/>
          </a:xfrm>
          <a:prstGeom prst="right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48" y="4502650"/>
            <a:ext cx="2592309" cy="3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右矢印 28"/>
          <p:cNvSpPr/>
          <p:nvPr/>
        </p:nvSpPr>
        <p:spPr>
          <a:xfrm>
            <a:off x="500178" y="5642318"/>
            <a:ext cx="935989" cy="670248"/>
          </a:xfrm>
          <a:prstGeom prst="right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1730725" y="5594467"/>
            <a:ext cx="9832025" cy="840840"/>
            <a:chOff x="1953009" y="5568760"/>
            <a:chExt cx="9832025" cy="840840"/>
          </a:xfrm>
        </p:grpSpPr>
        <p:pic>
          <p:nvPicPr>
            <p:cNvPr id="35" name="図 3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009" y="5568760"/>
              <a:ext cx="7273263" cy="84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36" name="図 3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037" y="5639276"/>
              <a:ext cx="2383997" cy="65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38" name="角丸四角形 37"/>
          <p:cNvSpPr/>
          <p:nvPr/>
        </p:nvSpPr>
        <p:spPr>
          <a:xfrm>
            <a:off x="1571032" y="5417973"/>
            <a:ext cx="10143173" cy="11938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5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5" grpId="0"/>
      <p:bldP spid="26" grpId="0" animBg="1"/>
      <p:bldP spid="29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43543" y="201889"/>
            <a:ext cx="796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99" y="1594134"/>
            <a:ext cx="3609834" cy="9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100733" y="1434864"/>
            <a:ext cx="4075766" cy="11938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246070" y="3532900"/>
            <a:ext cx="9832025" cy="840840"/>
            <a:chOff x="1953009" y="5568760"/>
            <a:chExt cx="9832025" cy="840840"/>
          </a:xfrm>
        </p:grpSpPr>
        <p:pic>
          <p:nvPicPr>
            <p:cNvPr id="6" name="図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009" y="5568760"/>
              <a:ext cx="7273263" cy="84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037" y="5639276"/>
              <a:ext cx="2383997" cy="65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8" name="角丸四角形 7"/>
          <p:cNvSpPr/>
          <p:nvPr/>
        </p:nvSpPr>
        <p:spPr>
          <a:xfrm>
            <a:off x="1086377" y="3356406"/>
            <a:ext cx="10143173" cy="11938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46" y="5504088"/>
            <a:ext cx="5652336" cy="8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1100733" y="5351147"/>
            <a:ext cx="6108226" cy="11938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80000" y="900000"/>
            <a:ext cx="229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1</a:t>
            </a:r>
            <a:endParaRPr kumimoji="1" lang="ja-JP" altLang="en-US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00733" y="2840282"/>
            <a:ext cx="229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2</a:t>
            </a:r>
            <a:endParaRPr kumimoji="1" lang="ja-JP" altLang="en-US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00733" y="4835023"/>
            <a:ext cx="229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3</a:t>
            </a:r>
            <a:endParaRPr kumimoji="1" lang="ja-JP" altLang="en-US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4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0484" y="115392"/>
            <a:ext cx="879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Lesson to be learned from sum rules 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8412" y="902043"/>
            <a:ext cx="842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Ansatz used for fit to lattice QCD data: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76" y="1363708"/>
            <a:ext cx="5084916" cy="7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5208372" y="2026144"/>
            <a:ext cx="166818" cy="278282"/>
          </a:xfrm>
          <a:prstGeom prst="straightConnector1">
            <a:avLst/>
          </a:prstGeom>
          <a:ln w="38100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630402" y="2426962"/>
            <a:ext cx="9831263" cy="672244"/>
            <a:chOff x="1268540" y="3019720"/>
            <a:chExt cx="9831263" cy="672244"/>
          </a:xfrm>
        </p:grpSpPr>
        <p:pic>
          <p:nvPicPr>
            <p:cNvPr id="9" name="図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000" y="3049200"/>
              <a:ext cx="2819803" cy="59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540" y="3019720"/>
              <a:ext cx="6929283" cy="672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2" name="円/楕円 11"/>
          <p:cNvSpPr/>
          <p:nvPr/>
        </p:nvSpPr>
        <p:spPr>
          <a:xfrm>
            <a:off x="3143028" y="2426962"/>
            <a:ext cx="630195" cy="4201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345429" y="2342954"/>
            <a:ext cx="407773" cy="4201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489915" y="2703999"/>
            <a:ext cx="407773" cy="4201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088513" y="2516304"/>
            <a:ext cx="407773" cy="4201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06758" y="3308795"/>
            <a:ext cx="4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H.T. Ding </a:t>
            </a:r>
            <a:r>
              <a:rPr kumimoji="1" lang="en-US" altLang="ja-JP" i="1" dirty="0">
                <a:solidFill>
                  <a:schemeClr val="bg1"/>
                </a:solidFill>
              </a:rPr>
              <a:t>et al</a:t>
            </a:r>
            <a:r>
              <a:rPr kumimoji="1" lang="en-US" altLang="ja-JP" dirty="0">
                <a:solidFill>
                  <a:schemeClr val="bg1"/>
                </a:solidFill>
              </a:rPr>
              <a:t>., Phys. Rev. </a:t>
            </a:r>
            <a:r>
              <a:rPr lang="en-US" altLang="ja-JP" dirty="0">
                <a:solidFill>
                  <a:schemeClr val="bg1"/>
                </a:solidFill>
              </a:rPr>
              <a:t>D </a:t>
            </a:r>
            <a:r>
              <a:rPr lang="en-US" altLang="ja-JP" b="1" dirty="0">
                <a:solidFill>
                  <a:schemeClr val="bg1"/>
                </a:solidFill>
              </a:rPr>
              <a:t>83</a:t>
            </a:r>
            <a:r>
              <a:rPr lang="en-US" altLang="ja-JP" dirty="0">
                <a:solidFill>
                  <a:schemeClr val="bg1"/>
                </a:solidFill>
              </a:rPr>
              <a:t>, 034504 (2011).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3132000" y="3204000"/>
            <a:ext cx="2232162" cy="0"/>
          </a:xfrm>
          <a:prstGeom prst="line">
            <a:avLst/>
          </a:prstGeom>
          <a:ln w="38100">
            <a:solidFill>
              <a:srgbClr val="382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911385" y="3204000"/>
            <a:ext cx="4443577" cy="0"/>
          </a:xfrm>
          <a:prstGeom prst="line">
            <a:avLst/>
          </a:prstGeom>
          <a:ln w="38100">
            <a:solidFill>
              <a:srgbClr val="382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3773223" y="3221742"/>
            <a:ext cx="405229" cy="271719"/>
          </a:xfrm>
          <a:prstGeom prst="straightConnector1">
            <a:avLst/>
          </a:prstGeom>
          <a:ln w="38100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335427" y="3493461"/>
            <a:ext cx="269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382C94"/>
                </a:solidFill>
              </a:rPr>
              <a:t>c</a:t>
            </a:r>
            <a:r>
              <a:rPr kumimoji="1" lang="en-US" altLang="ja-JP" sz="2000" dirty="0">
                <a:solidFill>
                  <a:srgbClr val="382C94"/>
                </a:solidFill>
              </a:rPr>
              <a:t>auses divergence in sum rule 2</a:t>
            </a:r>
            <a:endParaRPr kumimoji="1" lang="ja-JP" altLang="en-US" sz="2000" dirty="0">
              <a:solidFill>
                <a:srgbClr val="382C94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71093" y="3524214"/>
            <a:ext cx="269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382C94"/>
                </a:solidFill>
              </a:rPr>
              <a:t>c</a:t>
            </a:r>
            <a:r>
              <a:rPr kumimoji="1" lang="en-US" altLang="ja-JP" sz="2000" dirty="0">
                <a:solidFill>
                  <a:srgbClr val="382C94"/>
                </a:solidFill>
              </a:rPr>
              <a:t>auses divergence in sum rule 3</a:t>
            </a:r>
            <a:endParaRPr kumimoji="1" lang="ja-JP" altLang="en-US" sz="2000" dirty="0">
              <a:solidFill>
                <a:srgbClr val="382C94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6468326" y="3224280"/>
            <a:ext cx="405229" cy="271719"/>
          </a:xfrm>
          <a:prstGeom prst="straightConnector1">
            <a:avLst/>
          </a:prstGeom>
          <a:ln w="38100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>
          <a:xfrm>
            <a:off x="5363358" y="4286405"/>
            <a:ext cx="365351" cy="741405"/>
          </a:xfrm>
          <a:prstGeom prst="downArrow">
            <a:avLst/>
          </a:prstGeom>
          <a:solidFill>
            <a:srgbClr val="382C94"/>
          </a:solidFill>
          <a:ln>
            <a:solidFill>
              <a:srgbClr val="38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75137" y="4441676"/>
            <a:ext cx="5579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382C94"/>
                </a:solidFill>
              </a:rPr>
              <a:t>needs improvement if sum rules are taken seriously</a:t>
            </a:r>
            <a:endParaRPr kumimoji="1" lang="ja-JP" altLang="en-US" sz="2000" dirty="0">
              <a:solidFill>
                <a:srgbClr val="382C94"/>
              </a:solidFill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709398" y="5082115"/>
            <a:ext cx="10398416" cy="551240"/>
            <a:chOff x="709398" y="5082115"/>
            <a:chExt cx="10398416" cy="551240"/>
          </a:xfrm>
        </p:grpSpPr>
        <p:pic>
          <p:nvPicPr>
            <p:cNvPr id="41" name="図 4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331" y="5082115"/>
              <a:ext cx="3550483" cy="55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2" name="図 4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98" y="5082115"/>
              <a:ext cx="6756569" cy="55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3447951" y="5864252"/>
            <a:ext cx="2010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for instance with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4" name="図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90" y="5908578"/>
            <a:ext cx="2607713" cy="3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5" grpId="0"/>
      <p:bldP spid="26" grpId="0"/>
      <p:bldP spid="28" grpId="0" animBg="1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60484" y="115392"/>
            <a:ext cx="879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Trial fit analysis of lattice QCD data 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8515" y="917888"/>
            <a:ext cx="10398416" cy="551240"/>
            <a:chOff x="709398" y="5082115"/>
            <a:chExt cx="10398416" cy="551240"/>
          </a:xfrm>
        </p:grpSpPr>
        <p:pic>
          <p:nvPicPr>
            <p:cNvPr id="4" name="図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331" y="5082115"/>
              <a:ext cx="3550483" cy="55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98" y="5082115"/>
              <a:ext cx="6756569" cy="55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26" y="1625293"/>
            <a:ext cx="2879671" cy="3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515" y="2125399"/>
            <a:ext cx="3930889" cy="29079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31339" y="5131333"/>
            <a:ext cx="4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H.T. Ding </a:t>
            </a:r>
            <a:r>
              <a:rPr kumimoji="1" lang="en-US" altLang="ja-JP" i="1" dirty="0">
                <a:solidFill>
                  <a:schemeClr val="bg1"/>
                </a:solidFill>
              </a:rPr>
              <a:t>et al</a:t>
            </a:r>
            <a:r>
              <a:rPr kumimoji="1" lang="en-US" altLang="ja-JP" dirty="0">
                <a:solidFill>
                  <a:schemeClr val="bg1"/>
                </a:solidFill>
              </a:rPr>
              <a:t>., Phys. Rev. </a:t>
            </a:r>
            <a:r>
              <a:rPr lang="en-US" altLang="ja-JP" dirty="0">
                <a:solidFill>
                  <a:schemeClr val="bg1"/>
                </a:solidFill>
              </a:rPr>
              <a:t>D </a:t>
            </a:r>
            <a:r>
              <a:rPr lang="en-US" altLang="ja-JP" b="1" dirty="0">
                <a:solidFill>
                  <a:schemeClr val="bg1"/>
                </a:solidFill>
              </a:rPr>
              <a:t>83</a:t>
            </a:r>
            <a:r>
              <a:rPr lang="en-US" altLang="ja-JP" dirty="0">
                <a:solidFill>
                  <a:schemeClr val="bg1"/>
                </a:solidFill>
              </a:rPr>
              <a:t>, 034504 (2011).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5646373" y="3403761"/>
            <a:ext cx="521397" cy="999131"/>
          </a:xfrm>
          <a:prstGeom prst="downArrow">
            <a:avLst/>
          </a:prstGeom>
          <a:solidFill>
            <a:srgbClr val="382C94"/>
          </a:solidFill>
          <a:ln>
            <a:solidFill>
              <a:srgbClr val="38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9276" y="2125399"/>
            <a:ext cx="4197173" cy="29380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80131" y="2901262"/>
            <a:ext cx="159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382C94"/>
                </a:solidFill>
              </a:rPr>
              <a:t>fitted with above ansatz</a:t>
            </a:r>
            <a:endParaRPr kumimoji="1" lang="ja-JP" altLang="en-US" sz="2000" dirty="0">
              <a:solidFill>
                <a:srgbClr val="382C94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67" y="5522843"/>
            <a:ext cx="2178702" cy="4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下矢印 13"/>
          <p:cNvSpPr/>
          <p:nvPr/>
        </p:nvSpPr>
        <p:spPr>
          <a:xfrm rot="16200000">
            <a:off x="7436998" y="5372992"/>
            <a:ext cx="333852" cy="629297"/>
          </a:xfrm>
          <a:prstGeom prst="downArrow">
            <a:avLst/>
          </a:prstGeom>
          <a:solidFill>
            <a:srgbClr val="382C94"/>
          </a:solidFill>
          <a:ln>
            <a:solidFill>
              <a:srgbClr val="38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80343" y="6065323"/>
            <a:ext cx="325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u</a:t>
            </a:r>
            <a:r>
              <a:rPr kumimoji="1" lang="en-US" altLang="ja-JP" sz="2000" dirty="0">
                <a:solidFill>
                  <a:schemeClr val="bg1"/>
                </a:solidFill>
              </a:rPr>
              <a:t>se sum rule 3 to obtain </a:t>
            </a:r>
            <a:r>
              <a:rPr kumimoji="1" lang="el-GR" altLang="ja-JP" sz="2000" dirty="0">
                <a:solidFill>
                  <a:schemeClr val="bg1"/>
                </a:solidFill>
                <a:cs typeface="Arial" panose="020B0604020202020204" pitchFamily="34" charset="0"/>
              </a:rPr>
              <a:t>τ</a:t>
            </a:r>
            <a:r>
              <a:rPr kumimoji="1" lang="en-US" altLang="ja-JP" sz="2000" baseline="-25000" dirty="0">
                <a:solidFill>
                  <a:schemeClr val="bg1"/>
                </a:solidFill>
                <a:cs typeface="Arial" panose="020B0604020202020204" pitchFamily="34" charset="0"/>
              </a:rPr>
              <a:t>J</a:t>
            </a:r>
            <a:r>
              <a:rPr kumimoji="1" lang="en-US" altLang="ja-JP" sz="2000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rot="16200000">
            <a:off x="7436999" y="5945521"/>
            <a:ext cx="333852" cy="629297"/>
          </a:xfrm>
          <a:prstGeom prst="downArrow">
            <a:avLst/>
          </a:prstGeom>
          <a:solidFill>
            <a:srgbClr val="382C94"/>
          </a:solidFill>
          <a:ln>
            <a:solidFill>
              <a:srgbClr val="382C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34" y="6102127"/>
            <a:ext cx="2674973" cy="32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46797" y="413588"/>
            <a:ext cx="2522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</a:t>
            </a:r>
            <a:endParaRPr kumimoji="1" lang="en-US" altLang="ja-JP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6200000">
            <a:off x="1883936" y="2220744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64996" y="1594542"/>
            <a:ext cx="1093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We have derived three sum rules for the temperature dependent part of the vector channel spectral function at finite temperature.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37168" y="2520103"/>
            <a:ext cx="6710579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Constraints for spectral fits to lattice QCD data 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5878" y="3497052"/>
            <a:ext cx="1091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We have checked that the sum rules are satisfied at weak coupling and in the         chiral limit.  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2817" y="5316831"/>
            <a:ext cx="959315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We have proposed an ansatz that is consistent with all three sum rules.   </a:t>
            </a:r>
          </a:p>
        </p:txBody>
      </p:sp>
      <p:sp>
        <p:nvSpPr>
          <p:cNvPr id="16" name="星 5 15"/>
          <p:cNvSpPr/>
          <p:nvPr/>
        </p:nvSpPr>
        <p:spPr>
          <a:xfrm>
            <a:off x="652817" y="1680810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星 5 16"/>
          <p:cNvSpPr/>
          <p:nvPr/>
        </p:nvSpPr>
        <p:spPr>
          <a:xfrm>
            <a:off x="652817" y="3595770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星 5 17"/>
          <p:cNvSpPr/>
          <p:nvPr/>
        </p:nvSpPr>
        <p:spPr>
          <a:xfrm>
            <a:off x="652817" y="5330369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3">
            <a:extLst>
              <a:ext uri="{FF2B5EF4-FFF2-40B4-BE49-F238E27FC236}">
                <a16:creationId xmlns:a16="http://schemas.microsoft.com/office/drawing/2014/main" id="{28E5E45B-2F52-4BE2-A4C3-693D06E10137}"/>
              </a:ext>
            </a:extLst>
          </p:cNvPr>
          <p:cNvSpPr/>
          <p:nvPr/>
        </p:nvSpPr>
        <p:spPr bwMode="auto">
          <a:xfrm rot="16200000">
            <a:off x="1883935" y="4124313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3DB446-DB9D-4852-9B61-A59E4BC7EEC7}"/>
              </a:ext>
            </a:extLst>
          </p:cNvPr>
          <p:cNvSpPr txBox="1"/>
          <p:nvPr/>
        </p:nvSpPr>
        <p:spPr>
          <a:xfrm>
            <a:off x="2337167" y="4423672"/>
            <a:ext cx="6710579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See our papers  </a:t>
            </a:r>
          </a:p>
        </p:txBody>
      </p:sp>
    </p:spTree>
    <p:extLst>
      <p:ext uri="{BB962C8B-B14F-4D97-AF65-F5344CB8AC3E}">
        <p14:creationId xmlns:p14="http://schemas.microsoft.com/office/powerpoint/2010/main" val="63184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87889" y="340203"/>
            <a:ext cx="3345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19262" y="1257925"/>
            <a:ext cx="61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spectral function at finite T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27" y="2381602"/>
            <a:ext cx="3448999" cy="83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32" name="Picture 8" descr="linguist%20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55" y="3466047"/>
            <a:ext cx="708388" cy="10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5421807" y="1959929"/>
            <a:ext cx="1299147" cy="1394881"/>
            <a:chOff x="5818345" y="1929087"/>
            <a:chExt cx="1599073" cy="1788251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5818345" y="2080237"/>
              <a:ext cx="1599073" cy="1606028"/>
              <a:chOff x="5818345" y="2080237"/>
              <a:chExt cx="1599073" cy="1606028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5884342" y="2306516"/>
                <a:ext cx="752242" cy="778556"/>
                <a:chOff x="4968000" y="2268000"/>
                <a:chExt cx="752242" cy="778556"/>
              </a:xfrm>
            </p:grpSpPr>
            <p:sp>
              <p:nvSpPr>
                <p:cNvPr id="3" name="円/楕円 2"/>
                <p:cNvSpPr/>
                <p:nvPr/>
              </p:nvSpPr>
              <p:spPr>
                <a:xfrm>
                  <a:off x="4968000" y="2268000"/>
                  <a:ext cx="752242" cy="7785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" name="図 5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1036" y="2410687"/>
                  <a:ext cx="381000" cy="5577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" name="グループ化 8"/>
              <p:cNvGrpSpPr/>
              <p:nvPr/>
            </p:nvGrpSpPr>
            <p:grpSpPr>
              <a:xfrm>
                <a:off x="6581901" y="2644304"/>
                <a:ext cx="752242" cy="778556"/>
                <a:chOff x="7764746" y="2268000"/>
                <a:chExt cx="752242" cy="778556"/>
              </a:xfrm>
            </p:grpSpPr>
            <p:sp>
              <p:nvSpPr>
                <p:cNvPr id="11" name="円/楕円 10"/>
                <p:cNvSpPr/>
                <p:nvPr/>
              </p:nvSpPr>
              <p:spPr>
                <a:xfrm>
                  <a:off x="7764746" y="2268000"/>
                  <a:ext cx="752242" cy="77855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" name="図 7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6000" y="2449295"/>
                  <a:ext cx="355092" cy="4815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sp>
            <p:nvSpPr>
              <p:cNvPr id="17" name="円/楕円 16"/>
              <p:cNvSpPr/>
              <p:nvPr/>
            </p:nvSpPr>
            <p:spPr>
              <a:xfrm>
                <a:off x="5818345" y="2080237"/>
                <a:ext cx="1599073" cy="160602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" name="上矢印 17"/>
            <p:cNvSpPr/>
            <p:nvPr/>
          </p:nvSpPr>
          <p:spPr>
            <a:xfrm rot="1494548">
              <a:off x="6395628" y="1929087"/>
              <a:ext cx="481913" cy="1788251"/>
            </a:xfrm>
            <a:prstGeom prst="upArrow">
              <a:avLst>
                <a:gd name="adj1" fmla="val 30067"/>
                <a:gd name="adj2" fmla="val 74126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4" name="直線矢印コネクタ 23"/>
          <p:cNvCxnSpPr/>
          <p:nvPr/>
        </p:nvCxnSpPr>
        <p:spPr>
          <a:xfrm flipV="1">
            <a:off x="8537332" y="3214692"/>
            <a:ext cx="643738" cy="152395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9672371" y="3214692"/>
            <a:ext cx="305985" cy="152395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7" y="4738648"/>
            <a:ext cx="10220808" cy="7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55" y="5825496"/>
            <a:ext cx="4834530" cy="5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55899" y="164818"/>
            <a:ext cx="796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2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9466" y="811149"/>
            <a:ext cx="848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Input: T dependence of quark and gluon condensates 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1173892" y="1395924"/>
            <a:ext cx="654908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03033" y="1280317"/>
            <a:ext cx="848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Computable with help of trace anomaly and lattice QCD 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96" y="2504543"/>
            <a:ext cx="7860623" cy="96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>
          <a:xfrm rot="1286155">
            <a:off x="6447208" y="1865092"/>
            <a:ext cx="299581" cy="606259"/>
          </a:xfrm>
          <a:prstGeom prst="down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168221"/>
            <a:ext cx="6286060" cy="44099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758783" y="5377880"/>
            <a:ext cx="3237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Lattice data taken from: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A. </a:t>
            </a:r>
            <a:r>
              <a:rPr lang="en-US" altLang="ja-JP" dirty="0" err="1">
                <a:solidFill>
                  <a:schemeClr val="bg1"/>
                </a:solidFill>
              </a:rPr>
              <a:t>Bazavov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i="1" dirty="0">
                <a:solidFill>
                  <a:schemeClr val="bg1"/>
                </a:solidFill>
              </a:rPr>
              <a:t>et al</a:t>
            </a:r>
            <a:r>
              <a:rPr lang="en-US" altLang="ja-JP" dirty="0">
                <a:solidFill>
                  <a:schemeClr val="bg1"/>
                </a:solidFill>
              </a:rPr>
              <a:t>.                                        (</a:t>
            </a:r>
            <a:r>
              <a:rPr lang="en-US" altLang="ja-JP" dirty="0" err="1">
                <a:solidFill>
                  <a:schemeClr val="bg1"/>
                </a:solidFill>
              </a:rPr>
              <a:t>HotQCD</a:t>
            </a:r>
            <a:r>
              <a:rPr lang="en-US" altLang="ja-JP" dirty="0">
                <a:solidFill>
                  <a:schemeClr val="bg1"/>
                </a:solidFill>
              </a:rPr>
              <a:t> Collaboration),                              Phys. Rev. D </a:t>
            </a:r>
            <a:r>
              <a:rPr lang="en-US" altLang="ja-JP" b="1" dirty="0">
                <a:solidFill>
                  <a:schemeClr val="bg1"/>
                </a:solidFill>
              </a:rPr>
              <a:t>90</a:t>
            </a:r>
            <a:r>
              <a:rPr lang="en-US" altLang="ja-JP" dirty="0">
                <a:solidFill>
                  <a:schemeClr val="bg1"/>
                </a:solidFill>
              </a:rPr>
              <a:t>, 094503 (2014).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55899" y="164818"/>
            <a:ext cx="796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3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27993" y="811149"/>
            <a:ext cx="214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 from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7993" y="2980973"/>
            <a:ext cx="9226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Subtract “sum rule 1” and –</a:t>
            </a:r>
            <a:r>
              <a:rPr lang="el-GR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σω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’, take the </a:t>
            </a:r>
            <a:r>
              <a:rPr lang="el-GR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ω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’ → 0 limit: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840277" y="4365580"/>
            <a:ext cx="935989" cy="670248"/>
          </a:xfrm>
          <a:prstGeom prst="rightArrow">
            <a:avLst/>
          </a:prstGeom>
          <a:solidFill>
            <a:srgbClr val="382C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53" y="4256730"/>
            <a:ext cx="5652336" cy="88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3274540" y="4103789"/>
            <a:ext cx="6108226" cy="11938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13325" y="5731812"/>
            <a:ext cx="402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Subtraction of </a:t>
            </a:r>
            <a:r>
              <a:rPr lang="el-GR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σω</a:t>
            </a: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prevents divergence of integral at </a:t>
            </a:r>
            <a:r>
              <a:rPr lang="el-GR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ω</a:t>
            </a: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=0</a:t>
            </a:r>
            <a:endParaRPr kumimoji="1" lang="ja-JP" altLang="en-US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11" idx="0"/>
          </p:cNvCxnSpPr>
          <p:nvPr/>
        </p:nvCxnSpPr>
        <p:spPr>
          <a:xfrm flipH="1" flipV="1">
            <a:off x="8810368" y="4917989"/>
            <a:ext cx="317321" cy="813823"/>
          </a:xfrm>
          <a:prstGeom prst="straightConnector1">
            <a:avLst/>
          </a:prstGeom>
          <a:ln w="38100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53" y="1495479"/>
            <a:ext cx="6948736" cy="9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8127" y="115392"/>
            <a:ext cx="879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Checks at weak coupling and chiral limit 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023993" y="1275474"/>
            <a:ext cx="7178570" cy="3073271"/>
            <a:chOff x="2496771" y="1597583"/>
            <a:chExt cx="7178570" cy="3073271"/>
          </a:xfrm>
        </p:grpSpPr>
        <p:sp>
          <p:nvSpPr>
            <p:cNvPr id="11" name="フリーフォーム 10"/>
            <p:cNvSpPr/>
            <p:nvPr/>
          </p:nvSpPr>
          <p:spPr>
            <a:xfrm>
              <a:off x="3534032" y="2050232"/>
              <a:ext cx="1606379" cy="1965713"/>
            </a:xfrm>
            <a:custGeom>
              <a:avLst/>
              <a:gdLst>
                <a:gd name="connsiteX0" fmla="*/ 0 w 1606379"/>
                <a:gd name="connsiteY0" fmla="*/ 0 h 1964724"/>
                <a:gd name="connsiteX1" fmla="*/ 86498 w 1606379"/>
                <a:gd name="connsiteY1" fmla="*/ 12356 h 1964724"/>
                <a:gd name="connsiteX2" fmla="*/ 172995 w 1606379"/>
                <a:gd name="connsiteY2" fmla="*/ 74140 h 1964724"/>
                <a:gd name="connsiteX3" fmla="*/ 333633 w 1606379"/>
                <a:gd name="connsiteY3" fmla="*/ 370702 h 1964724"/>
                <a:gd name="connsiteX4" fmla="*/ 432487 w 1606379"/>
                <a:gd name="connsiteY4" fmla="*/ 729048 h 1964724"/>
                <a:gd name="connsiteX5" fmla="*/ 605482 w 1606379"/>
                <a:gd name="connsiteY5" fmla="*/ 1285102 h 1964724"/>
                <a:gd name="connsiteX6" fmla="*/ 741406 w 1606379"/>
                <a:gd name="connsiteY6" fmla="*/ 1606378 h 1964724"/>
                <a:gd name="connsiteX7" fmla="*/ 976184 w 1606379"/>
                <a:gd name="connsiteY7" fmla="*/ 1754659 h 1964724"/>
                <a:gd name="connsiteX8" fmla="*/ 1322173 w 1606379"/>
                <a:gd name="connsiteY8" fmla="*/ 1902940 h 1964724"/>
                <a:gd name="connsiteX9" fmla="*/ 1606379 w 1606379"/>
                <a:gd name="connsiteY9" fmla="*/ 1964724 h 1964724"/>
                <a:gd name="connsiteX0" fmla="*/ 0 w 1606379"/>
                <a:gd name="connsiteY0" fmla="*/ 0 h 1964724"/>
                <a:gd name="connsiteX1" fmla="*/ 86498 w 1606379"/>
                <a:gd name="connsiteY1" fmla="*/ 12356 h 1964724"/>
                <a:gd name="connsiteX2" fmla="*/ 172995 w 1606379"/>
                <a:gd name="connsiteY2" fmla="*/ 74140 h 1964724"/>
                <a:gd name="connsiteX3" fmla="*/ 333633 w 1606379"/>
                <a:gd name="connsiteY3" fmla="*/ 370702 h 1964724"/>
                <a:gd name="connsiteX4" fmla="*/ 432487 w 1606379"/>
                <a:gd name="connsiteY4" fmla="*/ 729048 h 1964724"/>
                <a:gd name="connsiteX5" fmla="*/ 605482 w 1606379"/>
                <a:gd name="connsiteY5" fmla="*/ 1285102 h 1964724"/>
                <a:gd name="connsiteX6" fmla="*/ 766119 w 1606379"/>
                <a:gd name="connsiteY6" fmla="*/ 1532237 h 1964724"/>
                <a:gd name="connsiteX7" fmla="*/ 976184 w 1606379"/>
                <a:gd name="connsiteY7" fmla="*/ 1754659 h 1964724"/>
                <a:gd name="connsiteX8" fmla="*/ 1322173 w 1606379"/>
                <a:gd name="connsiteY8" fmla="*/ 1902940 h 1964724"/>
                <a:gd name="connsiteX9" fmla="*/ 1606379 w 1606379"/>
                <a:gd name="connsiteY9" fmla="*/ 1964724 h 1964724"/>
                <a:gd name="connsiteX0" fmla="*/ 0 w 1606379"/>
                <a:gd name="connsiteY0" fmla="*/ 0 h 1964724"/>
                <a:gd name="connsiteX1" fmla="*/ 86498 w 1606379"/>
                <a:gd name="connsiteY1" fmla="*/ 12356 h 1964724"/>
                <a:gd name="connsiteX2" fmla="*/ 172995 w 1606379"/>
                <a:gd name="connsiteY2" fmla="*/ 74140 h 1964724"/>
                <a:gd name="connsiteX3" fmla="*/ 333633 w 1606379"/>
                <a:gd name="connsiteY3" fmla="*/ 370702 h 1964724"/>
                <a:gd name="connsiteX4" fmla="*/ 432487 w 1606379"/>
                <a:gd name="connsiteY4" fmla="*/ 729048 h 1964724"/>
                <a:gd name="connsiteX5" fmla="*/ 605482 w 1606379"/>
                <a:gd name="connsiteY5" fmla="*/ 1285102 h 1964724"/>
                <a:gd name="connsiteX6" fmla="*/ 766119 w 1606379"/>
                <a:gd name="connsiteY6" fmla="*/ 1581664 h 1964724"/>
                <a:gd name="connsiteX7" fmla="*/ 976184 w 1606379"/>
                <a:gd name="connsiteY7" fmla="*/ 1754659 h 1964724"/>
                <a:gd name="connsiteX8" fmla="*/ 1322173 w 1606379"/>
                <a:gd name="connsiteY8" fmla="*/ 1902940 h 1964724"/>
                <a:gd name="connsiteX9" fmla="*/ 1606379 w 1606379"/>
                <a:gd name="connsiteY9" fmla="*/ 1964724 h 1964724"/>
                <a:gd name="connsiteX0" fmla="*/ 0 w 1606379"/>
                <a:gd name="connsiteY0" fmla="*/ 989 h 1965713"/>
                <a:gd name="connsiteX1" fmla="*/ 86498 w 1606379"/>
                <a:gd name="connsiteY1" fmla="*/ 13345 h 1965713"/>
                <a:gd name="connsiteX2" fmla="*/ 185352 w 1606379"/>
                <a:gd name="connsiteY2" fmla="*/ 112200 h 1965713"/>
                <a:gd name="connsiteX3" fmla="*/ 333633 w 1606379"/>
                <a:gd name="connsiteY3" fmla="*/ 371691 h 1965713"/>
                <a:gd name="connsiteX4" fmla="*/ 432487 w 1606379"/>
                <a:gd name="connsiteY4" fmla="*/ 730037 h 1965713"/>
                <a:gd name="connsiteX5" fmla="*/ 605482 w 1606379"/>
                <a:gd name="connsiteY5" fmla="*/ 1286091 h 1965713"/>
                <a:gd name="connsiteX6" fmla="*/ 766119 w 1606379"/>
                <a:gd name="connsiteY6" fmla="*/ 1582653 h 1965713"/>
                <a:gd name="connsiteX7" fmla="*/ 976184 w 1606379"/>
                <a:gd name="connsiteY7" fmla="*/ 1755648 h 1965713"/>
                <a:gd name="connsiteX8" fmla="*/ 1322173 w 1606379"/>
                <a:gd name="connsiteY8" fmla="*/ 1903929 h 1965713"/>
                <a:gd name="connsiteX9" fmla="*/ 1606379 w 1606379"/>
                <a:gd name="connsiteY9" fmla="*/ 1965713 h 1965713"/>
                <a:gd name="connsiteX0" fmla="*/ 0 w 1606379"/>
                <a:gd name="connsiteY0" fmla="*/ 989 h 1965713"/>
                <a:gd name="connsiteX1" fmla="*/ 86498 w 1606379"/>
                <a:gd name="connsiteY1" fmla="*/ 13345 h 1965713"/>
                <a:gd name="connsiteX2" fmla="*/ 185352 w 1606379"/>
                <a:gd name="connsiteY2" fmla="*/ 112200 h 1965713"/>
                <a:gd name="connsiteX3" fmla="*/ 321276 w 1606379"/>
                <a:gd name="connsiteY3" fmla="*/ 384048 h 1965713"/>
                <a:gd name="connsiteX4" fmla="*/ 432487 w 1606379"/>
                <a:gd name="connsiteY4" fmla="*/ 730037 h 1965713"/>
                <a:gd name="connsiteX5" fmla="*/ 605482 w 1606379"/>
                <a:gd name="connsiteY5" fmla="*/ 1286091 h 1965713"/>
                <a:gd name="connsiteX6" fmla="*/ 766119 w 1606379"/>
                <a:gd name="connsiteY6" fmla="*/ 1582653 h 1965713"/>
                <a:gd name="connsiteX7" fmla="*/ 976184 w 1606379"/>
                <a:gd name="connsiteY7" fmla="*/ 1755648 h 1965713"/>
                <a:gd name="connsiteX8" fmla="*/ 1322173 w 1606379"/>
                <a:gd name="connsiteY8" fmla="*/ 1903929 h 1965713"/>
                <a:gd name="connsiteX9" fmla="*/ 1606379 w 1606379"/>
                <a:gd name="connsiteY9" fmla="*/ 1965713 h 196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6379" h="1965713">
                  <a:moveTo>
                    <a:pt x="0" y="989"/>
                  </a:moveTo>
                  <a:cubicBezTo>
                    <a:pt x="28833" y="988"/>
                    <a:pt x="55606" y="-5190"/>
                    <a:pt x="86498" y="13345"/>
                  </a:cubicBezTo>
                  <a:cubicBezTo>
                    <a:pt x="117390" y="31880"/>
                    <a:pt x="146222" y="50416"/>
                    <a:pt x="185352" y="112200"/>
                  </a:cubicBezTo>
                  <a:cubicBezTo>
                    <a:pt x="224482" y="173984"/>
                    <a:pt x="280087" y="281075"/>
                    <a:pt x="321276" y="384048"/>
                  </a:cubicBezTo>
                  <a:cubicBezTo>
                    <a:pt x="362465" y="487021"/>
                    <a:pt x="385119" y="579697"/>
                    <a:pt x="432487" y="730037"/>
                  </a:cubicBezTo>
                  <a:cubicBezTo>
                    <a:pt x="479855" y="880377"/>
                    <a:pt x="549877" y="1143988"/>
                    <a:pt x="605482" y="1286091"/>
                  </a:cubicBezTo>
                  <a:cubicBezTo>
                    <a:pt x="661087" y="1428194"/>
                    <a:pt x="704335" y="1504394"/>
                    <a:pt x="766119" y="1582653"/>
                  </a:cubicBezTo>
                  <a:cubicBezTo>
                    <a:pt x="827903" y="1660912"/>
                    <a:pt x="883508" y="1702102"/>
                    <a:pt x="976184" y="1755648"/>
                  </a:cubicBezTo>
                  <a:cubicBezTo>
                    <a:pt x="1068860" y="1809194"/>
                    <a:pt x="1217141" y="1868918"/>
                    <a:pt x="1322173" y="1903929"/>
                  </a:cubicBezTo>
                  <a:cubicBezTo>
                    <a:pt x="1427206" y="1938940"/>
                    <a:pt x="1516792" y="1952326"/>
                    <a:pt x="1606379" y="196571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3534032" y="1597583"/>
              <a:ext cx="6141309" cy="2446636"/>
              <a:chOff x="2188800" y="2755558"/>
              <a:chExt cx="8861434" cy="3311610"/>
            </a:xfrm>
          </p:grpSpPr>
          <p:cxnSp>
            <p:nvCxnSpPr>
              <p:cNvPr id="8" name="直線矢印コネクタ 7"/>
              <p:cNvCxnSpPr/>
              <p:nvPr/>
            </p:nvCxnSpPr>
            <p:spPr>
              <a:xfrm flipV="1">
                <a:off x="2196000" y="2755558"/>
                <a:ext cx="1" cy="331161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矢印コネクタ 8"/>
              <p:cNvCxnSpPr/>
              <p:nvPr/>
            </p:nvCxnSpPr>
            <p:spPr>
              <a:xfrm>
                <a:off x="2188800" y="6067168"/>
                <a:ext cx="8861434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図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1075" y="4161303"/>
              <a:ext cx="264266" cy="18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771" y="1597583"/>
              <a:ext cx="780492" cy="30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13" name="フリーフォーム 12"/>
            <p:cNvSpPr/>
            <p:nvPr/>
          </p:nvSpPr>
          <p:spPr>
            <a:xfrm>
              <a:off x="6363729" y="4114800"/>
              <a:ext cx="3150973" cy="556054"/>
            </a:xfrm>
            <a:custGeom>
              <a:avLst/>
              <a:gdLst>
                <a:gd name="connsiteX0" fmla="*/ 0 w 3830594"/>
                <a:gd name="connsiteY0" fmla="*/ 580768 h 580768"/>
                <a:gd name="connsiteX1" fmla="*/ 939113 w 3830594"/>
                <a:gd name="connsiteY1" fmla="*/ 308919 h 580768"/>
                <a:gd name="connsiteX2" fmla="*/ 1915297 w 3830594"/>
                <a:gd name="connsiteY2" fmla="*/ 148282 h 580768"/>
                <a:gd name="connsiteX3" fmla="*/ 2669059 w 3830594"/>
                <a:gd name="connsiteY3" fmla="*/ 74141 h 580768"/>
                <a:gd name="connsiteX4" fmla="*/ 3150973 w 3830594"/>
                <a:gd name="connsiteY4" fmla="*/ 24714 h 580768"/>
                <a:gd name="connsiteX5" fmla="*/ 3274540 w 3830594"/>
                <a:gd name="connsiteY5" fmla="*/ 24714 h 580768"/>
                <a:gd name="connsiteX6" fmla="*/ 3830594 w 3830594"/>
                <a:gd name="connsiteY6" fmla="*/ 0 h 580768"/>
                <a:gd name="connsiteX0" fmla="*/ 0 w 3274540"/>
                <a:gd name="connsiteY0" fmla="*/ 559716 h 559716"/>
                <a:gd name="connsiteX1" fmla="*/ 939113 w 3274540"/>
                <a:gd name="connsiteY1" fmla="*/ 287867 h 559716"/>
                <a:gd name="connsiteX2" fmla="*/ 1915297 w 3274540"/>
                <a:gd name="connsiteY2" fmla="*/ 127230 h 559716"/>
                <a:gd name="connsiteX3" fmla="*/ 2669059 w 3274540"/>
                <a:gd name="connsiteY3" fmla="*/ 53089 h 559716"/>
                <a:gd name="connsiteX4" fmla="*/ 3150973 w 3274540"/>
                <a:gd name="connsiteY4" fmla="*/ 3662 h 559716"/>
                <a:gd name="connsiteX5" fmla="*/ 3274540 w 3274540"/>
                <a:gd name="connsiteY5" fmla="*/ 3662 h 559716"/>
                <a:gd name="connsiteX0" fmla="*/ 0 w 3150973"/>
                <a:gd name="connsiteY0" fmla="*/ 556054 h 556054"/>
                <a:gd name="connsiteX1" fmla="*/ 939113 w 3150973"/>
                <a:gd name="connsiteY1" fmla="*/ 284205 h 556054"/>
                <a:gd name="connsiteX2" fmla="*/ 1915297 w 3150973"/>
                <a:gd name="connsiteY2" fmla="*/ 123568 h 556054"/>
                <a:gd name="connsiteX3" fmla="*/ 2669059 w 3150973"/>
                <a:gd name="connsiteY3" fmla="*/ 49427 h 556054"/>
                <a:gd name="connsiteX4" fmla="*/ 3150973 w 3150973"/>
                <a:gd name="connsiteY4" fmla="*/ 0 h 55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0973" h="556054">
                  <a:moveTo>
                    <a:pt x="0" y="556054"/>
                  </a:moveTo>
                  <a:cubicBezTo>
                    <a:pt x="309948" y="456170"/>
                    <a:pt x="619897" y="356286"/>
                    <a:pt x="939113" y="284205"/>
                  </a:cubicBezTo>
                  <a:cubicBezTo>
                    <a:pt x="1258329" y="212124"/>
                    <a:pt x="1626973" y="162698"/>
                    <a:pt x="1915297" y="123568"/>
                  </a:cubicBezTo>
                  <a:cubicBezTo>
                    <a:pt x="2203621" y="84438"/>
                    <a:pt x="2669059" y="49427"/>
                    <a:pt x="2669059" y="49427"/>
                  </a:cubicBezTo>
                  <a:lnTo>
                    <a:pt x="3150973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8" name="直線矢印コネクタ 17"/>
          <p:cNvCxnSpPr/>
          <p:nvPr/>
        </p:nvCxnSpPr>
        <p:spPr>
          <a:xfrm flipV="1">
            <a:off x="4559644" y="2322239"/>
            <a:ext cx="761020" cy="176553"/>
          </a:xfrm>
          <a:prstGeom prst="straightConnector1">
            <a:avLst/>
          </a:prstGeom>
          <a:ln w="38100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127841" y="3047904"/>
            <a:ext cx="2679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From Boltzmann equation within relaxation time approximation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69" y="4086679"/>
            <a:ext cx="239391" cy="1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439660" y="3979413"/>
            <a:ext cx="214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relaxation time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3" y="2137942"/>
            <a:ext cx="4022003" cy="6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69" y="4348745"/>
            <a:ext cx="1670371" cy="3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6" name="直線矢印コネクタ 25"/>
          <p:cNvCxnSpPr/>
          <p:nvPr/>
        </p:nvCxnSpPr>
        <p:spPr>
          <a:xfrm>
            <a:off x="8513805" y="3299254"/>
            <a:ext cx="245515" cy="634077"/>
          </a:xfrm>
          <a:prstGeom prst="straightConnector1">
            <a:avLst/>
          </a:prstGeom>
          <a:ln w="38100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99" y="2633134"/>
            <a:ext cx="2663811" cy="5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637381" y="5038009"/>
            <a:ext cx="229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1:</a:t>
            </a:r>
            <a:endParaRPr kumimoji="1" lang="ja-JP" altLang="en-US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76768" y="1549161"/>
            <a:ext cx="162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t</a:t>
            </a:r>
            <a:r>
              <a:rPr kumimoji="1" lang="en-US" altLang="ja-JP" sz="2000" dirty="0">
                <a:solidFill>
                  <a:srgbClr val="FF0000"/>
                </a:solidFill>
              </a:rPr>
              <a:t>ransport peak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877911" y="4070718"/>
            <a:ext cx="162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continuum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66" y="5701167"/>
            <a:ext cx="6579994" cy="6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5423903" y="5217434"/>
            <a:ext cx="230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t</a:t>
            </a:r>
            <a:r>
              <a:rPr kumimoji="1" lang="en-US" altLang="ja-JP" sz="2000" dirty="0">
                <a:solidFill>
                  <a:srgbClr val="FF0000"/>
                </a:solidFill>
              </a:rPr>
              <a:t>ransport peak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38023" y="5217434"/>
            <a:ext cx="162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continuum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342605" y="5793409"/>
            <a:ext cx="85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OK!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  <p:bldP spid="2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0311" y="317728"/>
            <a:ext cx="229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2:</a:t>
            </a:r>
            <a:endParaRPr kumimoji="1" lang="ja-JP" altLang="en-US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13584" y="937980"/>
            <a:ext cx="9832025" cy="840840"/>
            <a:chOff x="1953009" y="5568760"/>
            <a:chExt cx="9832025" cy="840840"/>
          </a:xfrm>
        </p:grpSpPr>
        <p:pic>
          <p:nvPicPr>
            <p:cNvPr id="4" name="図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009" y="5568760"/>
              <a:ext cx="7273263" cy="84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037" y="5639276"/>
              <a:ext cx="2383997" cy="65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cxnSp>
        <p:nvCxnSpPr>
          <p:cNvPr id="6" name="直線コネクタ 5"/>
          <p:cNvCxnSpPr/>
          <p:nvPr/>
        </p:nvCxnSpPr>
        <p:spPr>
          <a:xfrm flipH="1">
            <a:off x="2431765" y="1174926"/>
            <a:ext cx="1193482" cy="325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748003" y="1717732"/>
            <a:ext cx="230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chiral limit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34314" y="1717732"/>
            <a:ext cx="230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weak coupling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4450215" y="1078051"/>
            <a:ext cx="1292156" cy="589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1" y="2501584"/>
            <a:ext cx="5256553" cy="79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535113" y="2101474"/>
            <a:ext cx="230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t</a:t>
            </a:r>
            <a:r>
              <a:rPr kumimoji="1" lang="en-US" altLang="ja-JP" sz="2000" dirty="0">
                <a:solidFill>
                  <a:srgbClr val="FF0000"/>
                </a:solidFill>
              </a:rPr>
              <a:t>ransport peak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39403" y="2101474"/>
            <a:ext cx="162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continuum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7" y="3434754"/>
            <a:ext cx="888618" cy="3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93" y="3472930"/>
            <a:ext cx="735916" cy="2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V="1">
            <a:off x="6450227" y="3076832"/>
            <a:ext cx="135924" cy="259017"/>
          </a:xfrm>
          <a:prstGeom prst="straightConnector1">
            <a:avLst/>
          </a:prstGeom>
          <a:ln w="28575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6999601" y="6265464"/>
            <a:ext cx="324255" cy="205617"/>
          </a:xfrm>
          <a:prstGeom prst="straightConnector1">
            <a:avLst/>
          </a:prstGeom>
          <a:ln w="28575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5895211" y="2734613"/>
            <a:ext cx="1506486" cy="272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0935730" y="2578354"/>
            <a:ext cx="85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OK!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0311" y="3917663"/>
            <a:ext cx="229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 3:</a:t>
            </a:r>
            <a:endParaRPr kumimoji="1" lang="ja-JP" altLang="en-US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08" y="4345294"/>
            <a:ext cx="5095169" cy="8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5703934"/>
            <a:ext cx="3382417" cy="5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3938912" y="5226059"/>
            <a:ext cx="230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t</a:t>
            </a:r>
            <a:r>
              <a:rPr kumimoji="1" lang="en-US" altLang="ja-JP" sz="2000" dirty="0">
                <a:solidFill>
                  <a:srgbClr val="FF0000"/>
                </a:solidFill>
              </a:rPr>
              <a:t>ransport peak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32210" y="5219852"/>
            <a:ext cx="1628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continuum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36" name="図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39" y="6502267"/>
            <a:ext cx="610138" cy="2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8" name="直線コネクタ 37"/>
          <p:cNvCxnSpPr/>
          <p:nvPr/>
        </p:nvCxnSpPr>
        <p:spPr>
          <a:xfrm flipH="1">
            <a:off x="6687005" y="5742110"/>
            <a:ext cx="346734" cy="523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70" y="5835325"/>
            <a:ext cx="128084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9690848" y="5619962"/>
            <a:ext cx="85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OK!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H="1" flipV="1">
            <a:off x="7323856" y="3108445"/>
            <a:ext cx="67272" cy="280345"/>
          </a:xfrm>
          <a:prstGeom prst="straightConnector1">
            <a:avLst/>
          </a:prstGeom>
          <a:ln w="28575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28" grpId="0"/>
      <p:bldP spid="29" grpId="0"/>
      <p:bldP spid="33" grpId="0"/>
      <p:bldP spid="34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24163" y="63381"/>
            <a:ext cx="3345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45842" y="706659"/>
            <a:ext cx="61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spectral function at finite T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315" y="1306968"/>
            <a:ext cx="618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Contains information on: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66617" y="2191272"/>
            <a:ext cx="2990706" cy="2195898"/>
            <a:chOff x="678165" y="2560066"/>
            <a:chExt cx="2990706" cy="2195898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678165" y="3297279"/>
              <a:ext cx="1774372" cy="1458685"/>
              <a:chOff x="2370292" y="2743200"/>
              <a:chExt cx="1774372" cy="1458685"/>
            </a:xfrm>
          </p:grpSpPr>
          <p:sp>
            <p:nvSpPr>
              <p:cNvPr id="2" name="正方形/長方形 1"/>
              <p:cNvSpPr/>
              <p:nvPr/>
            </p:nvSpPr>
            <p:spPr>
              <a:xfrm>
                <a:off x="2370292" y="2743200"/>
                <a:ext cx="1774372" cy="145868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 rot="18456592">
                <a:off x="2610809" y="3216446"/>
                <a:ext cx="546220" cy="126851"/>
                <a:chOff x="7021289" y="4183777"/>
                <a:chExt cx="3385453" cy="715328"/>
              </a:xfrm>
            </p:grpSpPr>
            <p:grpSp>
              <p:nvGrpSpPr>
                <p:cNvPr id="17" name="グループ化 16"/>
                <p:cNvGrpSpPr/>
                <p:nvPr/>
              </p:nvGrpSpPr>
              <p:grpSpPr>
                <a:xfrm>
                  <a:off x="7021289" y="4225488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21" name="フリーフォーム 20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 21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8" name="グループ化 17"/>
                <p:cNvGrpSpPr/>
                <p:nvPr/>
              </p:nvGrpSpPr>
              <p:grpSpPr>
                <a:xfrm>
                  <a:off x="8588827" y="4183777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19" name="フリーフォーム 18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 19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23" name="グループ化 22"/>
              <p:cNvGrpSpPr/>
              <p:nvPr/>
            </p:nvGrpSpPr>
            <p:grpSpPr>
              <a:xfrm rot="1935875">
                <a:off x="3389235" y="3160812"/>
                <a:ext cx="546220" cy="126851"/>
                <a:chOff x="7021289" y="4183777"/>
                <a:chExt cx="3385453" cy="715328"/>
              </a:xfrm>
            </p:grpSpPr>
            <p:grpSp>
              <p:nvGrpSpPr>
                <p:cNvPr id="24" name="グループ化 23"/>
                <p:cNvGrpSpPr/>
                <p:nvPr/>
              </p:nvGrpSpPr>
              <p:grpSpPr>
                <a:xfrm>
                  <a:off x="7021289" y="4225488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28" name="フリーフォーム 27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 28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5" name="グループ化 24"/>
                <p:cNvGrpSpPr/>
                <p:nvPr/>
              </p:nvGrpSpPr>
              <p:grpSpPr>
                <a:xfrm>
                  <a:off x="8588827" y="4183777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26" name="フリーフォーム 25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 26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30" name="グループ化 29"/>
              <p:cNvGrpSpPr/>
              <p:nvPr/>
            </p:nvGrpSpPr>
            <p:grpSpPr>
              <a:xfrm rot="13993336">
                <a:off x="3227432" y="3668645"/>
                <a:ext cx="546220" cy="126851"/>
                <a:chOff x="7021289" y="4183777"/>
                <a:chExt cx="3385453" cy="715328"/>
              </a:xfrm>
            </p:grpSpPr>
            <p:grpSp>
              <p:nvGrpSpPr>
                <p:cNvPr id="31" name="グループ化 30"/>
                <p:cNvGrpSpPr/>
                <p:nvPr/>
              </p:nvGrpSpPr>
              <p:grpSpPr>
                <a:xfrm>
                  <a:off x="7021289" y="4225488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35" name="フリーフォーム 34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 35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2" name="グループ化 31"/>
                <p:cNvGrpSpPr/>
                <p:nvPr/>
              </p:nvGrpSpPr>
              <p:grpSpPr>
                <a:xfrm>
                  <a:off x="8588827" y="4183777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33" name="フリーフォーム 32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 33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37" name="円/楕円 36"/>
              <p:cNvSpPr/>
              <p:nvPr/>
            </p:nvSpPr>
            <p:spPr>
              <a:xfrm>
                <a:off x="2958692" y="3414500"/>
                <a:ext cx="234000" cy="23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3186238" y="3904480"/>
                <a:ext cx="234000" cy="234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3810143" y="2856911"/>
                <a:ext cx="234000" cy="23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3746759" y="3515142"/>
                <a:ext cx="234000" cy="23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2603394" y="2862888"/>
                <a:ext cx="234000" cy="234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2590074" y="3800512"/>
                <a:ext cx="234000" cy="23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605608" y="3759402"/>
              <a:ext cx="1063263" cy="491717"/>
              <a:chOff x="7482792" y="2939418"/>
              <a:chExt cx="1063263" cy="491717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7482792" y="2939418"/>
                <a:ext cx="1063263" cy="471341"/>
                <a:chOff x="7488000" y="2939418"/>
                <a:chExt cx="1063263" cy="471341"/>
              </a:xfrm>
            </p:grpSpPr>
            <p:sp>
              <p:nvSpPr>
                <p:cNvPr id="45" name="正方形/長方形 44"/>
                <p:cNvSpPr/>
                <p:nvPr/>
              </p:nvSpPr>
              <p:spPr>
                <a:xfrm>
                  <a:off x="7599792" y="2939418"/>
                  <a:ext cx="951471" cy="4713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>
                  <a:off x="7488000" y="3049200"/>
                  <a:ext cx="116616" cy="2356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8" name="稲妻 47"/>
              <p:cNvSpPr/>
              <p:nvPr/>
            </p:nvSpPr>
            <p:spPr>
              <a:xfrm rot="18365869">
                <a:off x="7867548" y="2924961"/>
                <a:ext cx="455119" cy="557229"/>
              </a:xfrm>
              <a:prstGeom prst="lightningBol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1" name="図 5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671" y="3396128"/>
              <a:ext cx="304165" cy="26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52" name="右矢印 51"/>
            <p:cNvSpPr/>
            <p:nvPr/>
          </p:nvSpPr>
          <p:spPr>
            <a:xfrm>
              <a:off x="1204251" y="2833606"/>
              <a:ext cx="826801" cy="302565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308" y="2560066"/>
              <a:ext cx="201581" cy="23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56" name="図 5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186" y="2800399"/>
              <a:ext cx="1054969" cy="21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266277" y="5324489"/>
            <a:ext cx="351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Electrical conductivity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194488" y="5356407"/>
            <a:ext cx="410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Dilepton</a:t>
            </a:r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production rate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047094" y="1845132"/>
            <a:ext cx="1774372" cy="2537090"/>
            <a:chOff x="5163259" y="2220849"/>
            <a:chExt cx="1774372" cy="2537090"/>
          </a:xfrm>
        </p:grpSpPr>
        <p:sp>
          <p:nvSpPr>
            <p:cNvPr id="3" name="フリーフォーム 2"/>
            <p:cNvSpPr/>
            <p:nvPr/>
          </p:nvSpPr>
          <p:spPr>
            <a:xfrm rot="18008486">
              <a:off x="5699261" y="3038297"/>
              <a:ext cx="632070" cy="168509"/>
            </a:xfrm>
            <a:custGeom>
              <a:avLst/>
              <a:gdLst>
                <a:gd name="connsiteX0" fmla="*/ 0 w 2220686"/>
                <a:gd name="connsiteY0" fmla="*/ 402810 h 685854"/>
                <a:gd name="connsiteX1" fmla="*/ 185057 w 2220686"/>
                <a:gd name="connsiteY1" fmla="*/ 43582 h 685854"/>
                <a:gd name="connsiteX2" fmla="*/ 566057 w 2220686"/>
                <a:gd name="connsiteY2" fmla="*/ 685839 h 685854"/>
                <a:gd name="connsiteX3" fmla="*/ 783771 w 2220686"/>
                <a:gd name="connsiteY3" fmla="*/ 65353 h 685854"/>
                <a:gd name="connsiteX4" fmla="*/ 1066800 w 2220686"/>
                <a:gd name="connsiteY4" fmla="*/ 642296 h 685854"/>
                <a:gd name="connsiteX5" fmla="*/ 1273629 w 2220686"/>
                <a:gd name="connsiteY5" fmla="*/ 32696 h 685854"/>
                <a:gd name="connsiteX6" fmla="*/ 1578429 w 2220686"/>
                <a:gd name="connsiteY6" fmla="*/ 587867 h 685854"/>
                <a:gd name="connsiteX7" fmla="*/ 1719943 w 2220686"/>
                <a:gd name="connsiteY7" fmla="*/ 39 h 685854"/>
                <a:gd name="connsiteX8" fmla="*/ 2024743 w 2220686"/>
                <a:gd name="connsiteY8" fmla="*/ 555210 h 685854"/>
                <a:gd name="connsiteX9" fmla="*/ 2220686 w 2220686"/>
                <a:gd name="connsiteY9" fmla="*/ 10924 h 685854"/>
                <a:gd name="connsiteX0" fmla="*/ 0 w 2220686"/>
                <a:gd name="connsiteY0" fmla="*/ 402810 h 642334"/>
                <a:gd name="connsiteX1" fmla="*/ 185057 w 2220686"/>
                <a:gd name="connsiteY1" fmla="*/ 43582 h 642334"/>
                <a:gd name="connsiteX2" fmla="*/ 566057 w 2220686"/>
                <a:gd name="connsiteY2" fmla="*/ 631411 h 642334"/>
                <a:gd name="connsiteX3" fmla="*/ 783771 w 2220686"/>
                <a:gd name="connsiteY3" fmla="*/ 65353 h 642334"/>
                <a:gd name="connsiteX4" fmla="*/ 1066800 w 2220686"/>
                <a:gd name="connsiteY4" fmla="*/ 642296 h 642334"/>
                <a:gd name="connsiteX5" fmla="*/ 1273629 w 2220686"/>
                <a:gd name="connsiteY5" fmla="*/ 32696 h 642334"/>
                <a:gd name="connsiteX6" fmla="*/ 1578429 w 2220686"/>
                <a:gd name="connsiteY6" fmla="*/ 587867 h 642334"/>
                <a:gd name="connsiteX7" fmla="*/ 1719943 w 2220686"/>
                <a:gd name="connsiteY7" fmla="*/ 39 h 642334"/>
                <a:gd name="connsiteX8" fmla="*/ 2024743 w 2220686"/>
                <a:gd name="connsiteY8" fmla="*/ 555210 h 642334"/>
                <a:gd name="connsiteX9" fmla="*/ 2220686 w 2220686"/>
                <a:gd name="connsiteY9" fmla="*/ 10924 h 642334"/>
                <a:gd name="connsiteX0" fmla="*/ 0 w 2220686"/>
                <a:gd name="connsiteY0" fmla="*/ 402810 h 642334"/>
                <a:gd name="connsiteX1" fmla="*/ 337457 w 2220686"/>
                <a:gd name="connsiteY1" fmla="*/ 108897 h 642334"/>
                <a:gd name="connsiteX2" fmla="*/ 566057 w 2220686"/>
                <a:gd name="connsiteY2" fmla="*/ 631411 h 642334"/>
                <a:gd name="connsiteX3" fmla="*/ 783771 w 2220686"/>
                <a:gd name="connsiteY3" fmla="*/ 65353 h 642334"/>
                <a:gd name="connsiteX4" fmla="*/ 1066800 w 2220686"/>
                <a:gd name="connsiteY4" fmla="*/ 642296 h 642334"/>
                <a:gd name="connsiteX5" fmla="*/ 1273629 w 2220686"/>
                <a:gd name="connsiteY5" fmla="*/ 32696 h 642334"/>
                <a:gd name="connsiteX6" fmla="*/ 1578429 w 2220686"/>
                <a:gd name="connsiteY6" fmla="*/ 587867 h 642334"/>
                <a:gd name="connsiteX7" fmla="*/ 1719943 w 2220686"/>
                <a:gd name="connsiteY7" fmla="*/ 39 h 642334"/>
                <a:gd name="connsiteX8" fmla="*/ 2024743 w 2220686"/>
                <a:gd name="connsiteY8" fmla="*/ 555210 h 642334"/>
                <a:gd name="connsiteX9" fmla="*/ 2220686 w 2220686"/>
                <a:gd name="connsiteY9" fmla="*/ 10924 h 642334"/>
                <a:gd name="connsiteX0" fmla="*/ 0 w 2079171"/>
                <a:gd name="connsiteY0" fmla="*/ 598753 h 642334"/>
                <a:gd name="connsiteX1" fmla="*/ 195942 w 2079171"/>
                <a:gd name="connsiteY1" fmla="*/ 108897 h 642334"/>
                <a:gd name="connsiteX2" fmla="*/ 424542 w 2079171"/>
                <a:gd name="connsiteY2" fmla="*/ 631411 h 642334"/>
                <a:gd name="connsiteX3" fmla="*/ 642256 w 2079171"/>
                <a:gd name="connsiteY3" fmla="*/ 65353 h 642334"/>
                <a:gd name="connsiteX4" fmla="*/ 925285 w 2079171"/>
                <a:gd name="connsiteY4" fmla="*/ 642296 h 642334"/>
                <a:gd name="connsiteX5" fmla="*/ 1132114 w 2079171"/>
                <a:gd name="connsiteY5" fmla="*/ 32696 h 642334"/>
                <a:gd name="connsiteX6" fmla="*/ 1436914 w 2079171"/>
                <a:gd name="connsiteY6" fmla="*/ 587867 h 642334"/>
                <a:gd name="connsiteX7" fmla="*/ 1578428 w 2079171"/>
                <a:gd name="connsiteY7" fmla="*/ 39 h 642334"/>
                <a:gd name="connsiteX8" fmla="*/ 1883228 w 2079171"/>
                <a:gd name="connsiteY8" fmla="*/ 555210 h 642334"/>
                <a:gd name="connsiteX9" fmla="*/ 2079171 w 2079171"/>
                <a:gd name="connsiteY9" fmla="*/ 10924 h 642334"/>
                <a:gd name="connsiteX0" fmla="*/ 0 w 2079171"/>
                <a:gd name="connsiteY0" fmla="*/ 604009 h 647590"/>
                <a:gd name="connsiteX1" fmla="*/ 195942 w 2079171"/>
                <a:gd name="connsiteY1" fmla="*/ 114153 h 647590"/>
                <a:gd name="connsiteX2" fmla="*/ 424542 w 2079171"/>
                <a:gd name="connsiteY2" fmla="*/ 636667 h 647590"/>
                <a:gd name="connsiteX3" fmla="*/ 642256 w 2079171"/>
                <a:gd name="connsiteY3" fmla="*/ 70609 h 647590"/>
                <a:gd name="connsiteX4" fmla="*/ 925285 w 2079171"/>
                <a:gd name="connsiteY4" fmla="*/ 647552 h 647590"/>
                <a:gd name="connsiteX5" fmla="*/ 1132114 w 2079171"/>
                <a:gd name="connsiteY5" fmla="*/ 37952 h 647590"/>
                <a:gd name="connsiteX6" fmla="*/ 1436914 w 2079171"/>
                <a:gd name="connsiteY6" fmla="*/ 593123 h 647590"/>
                <a:gd name="connsiteX7" fmla="*/ 1643530 w 2079171"/>
                <a:gd name="connsiteY7" fmla="*/ 39 h 647590"/>
                <a:gd name="connsiteX8" fmla="*/ 1883228 w 2079171"/>
                <a:gd name="connsiteY8" fmla="*/ 560466 h 647590"/>
                <a:gd name="connsiteX9" fmla="*/ 2079171 w 2079171"/>
                <a:gd name="connsiteY9" fmla="*/ 16180 h 647590"/>
                <a:gd name="connsiteX0" fmla="*/ 0 w 2079171"/>
                <a:gd name="connsiteY0" fmla="*/ 601382 h 644963"/>
                <a:gd name="connsiteX1" fmla="*/ 195942 w 2079171"/>
                <a:gd name="connsiteY1" fmla="*/ 111526 h 644963"/>
                <a:gd name="connsiteX2" fmla="*/ 424542 w 2079171"/>
                <a:gd name="connsiteY2" fmla="*/ 634040 h 644963"/>
                <a:gd name="connsiteX3" fmla="*/ 642256 w 2079171"/>
                <a:gd name="connsiteY3" fmla="*/ 67982 h 644963"/>
                <a:gd name="connsiteX4" fmla="*/ 925285 w 2079171"/>
                <a:gd name="connsiteY4" fmla="*/ 644925 h 644963"/>
                <a:gd name="connsiteX5" fmla="*/ 1132114 w 2079171"/>
                <a:gd name="connsiteY5" fmla="*/ 35325 h 644963"/>
                <a:gd name="connsiteX6" fmla="*/ 1436914 w 2079171"/>
                <a:gd name="connsiteY6" fmla="*/ 590496 h 644963"/>
                <a:gd name="connsiteX7" fmla="*/ 1610979 w 2079171"/>
                <a:gd name="connsiteY7" fmla="*/ 40 h 644963"/>
                <a:gd name="connsiteX8" fmla="*/ 1883228 w 2079171"/>
                <a:gd name="connsiteY8" fmla="*/ 557839 h 644963"/>
                <a:gd name="connsiteX9" fmla="*/ 2079171 w 2079171"/>
                <a:gd name="connsiteY9" fmla="*/ 13553 h 644963"/>
                <a:gd name="connsiteX0" fmla="*/ 0 w 2028961"/>
                <a:gd name="connsiteY0" fmla="*/ 601383 h 644964"/>
                <a:gd name="connsiteX1" fmla="*/ 195942 w 2028961"/>
                <a:gd name="connsiteY1" fmla="*/ 111527 h 644964"/>
                <a:gd name="connsiteX2" fmla="*/ 424542 w 2028961"/>
                <a:gd name="connsiteY2" fmla="*/ 634041 h 644964"/>
                <a:gd name="connsiteX3" fmla="*/ 642256 w 2028961"/>
                <a:gd name="connsiteY3" fmla="*/ 67983 h 644964"/>
                <a:gd name="connsiteX4" fmla="*/ 925285 w 2028961"/>
                <a:gd name="connsiteY4" fmla="*/ 644926 h 644964"/>
                <a:gd name="connsiteX5" fmla="*/ 1132114 w 2028961"/>
                <a:gd name="connsiteY5" fmla="*/ 35326 h 644964"/>
                <a:gd name="connsiteX6" fmla="*/ 1436914 w 2028961"/>
                <a:gd name="connsiteY6" fmla="*/ 590497 h 644964"/>
                <a:gd name="connsiteX7" fmla="*/ 1610979 w 2028961"/>
                <a:gd name="connsiteY7" fmla="*/ 41 h 644964"/>
                <a:gd name="connsiteX8" fmla="*/ 1883228 w 2028961"/>
                <a:gd name="connsiteY8" fmla="*/ 557840 h 644964"/>
                <a:gd name="connsiteX9" fmla="*/ 2028961 w 2028961"/>
                <a:gd name="connsiteY9" fmla="*/ 203267 h 644964"/>
                <a:gd name="connsiteX0" fmla="*/ 0 w 1833019"/>
                <a:gd name="connsiteY0" fmla="*/ 111527 h 644964"/>
                <a:gd name="connsiteX1" fmla="*/ 228600 w 1833019"/>
                <a:gd name="connsiteY1" fmla="*/ 634041 h 644964"/>
                <a:gd name="connsiteX2" fmla="*/ 446314 w 1833019"/>
                <a:gd name="connsiteY2" fmla="*/ 67983 h 644964"/>
                <a:gd name="connsiteX3" fmla="*/ 729343 w 1833019"/>
                <a:gd name="connsiteY3" fmla="*/ 644926 h 644964"/>
                <a:gd name="connsiteX4" fmla="*/ 936172 w 1833019"/>
                <a:gd name="connsiteY4" fmla="*/ 35326 h 644964"/>
                <a:gd name="connsiteX5" fmla="*/ 1240972 w 1833019"/>
                <a:gd name="connsiteY5" fmla="*/ 590497 h 644964"/>
                <a:gd name="connsiteX6" fmla="*/ 1415037 w 1833019"/>
                <a:gd name="connsiteY6" fmla="*/ 41 h 644964"/>
                <a:gd name="connsiteX7" fmla="*/ 1687286 w 1833019"/>
                <a:gd name="connsiteY7" fmla="*/ 557840 h 644964"/>
                <a:gd name="connsiteX8" fmla="*/ 1833019 w 1833019"/>
                <a:gd name="connsiteY8" fmla="*/ 203267 h 644964"/>
                <a:gd name="connsiteX0" fmla="*/ 0 w 1782948"/>
                <a:gd name="connsiteY0" fmla="*/ 325907 h 644964"/>
                <a:gd name="connsiteX1" fmla="*/ 178529 w 1782948"/>
                <a:gd name="connsiteY1" fmla="*/ 634041 h 644964"/>
                <a:gd name="connsiteX2" fmla="*/ 396243 w 1782948"/>
                <a:gd name="connsiteY2" fmla="*/ 67983 h 644964"/>
                <a:gd name="connsiteX3" fmla="*/ 679272 w 1782948"/>
                <a:gd name="connsiteY3" fmla="*/ 644926 h 644964"/>
                <a:gd name="connsiteX4" fmla="*/ 886101 w 1782948"/>
                <a:gd name="connsiteY4" fmla="*/ 35326 h 644964"/>
                <a:gd name="connsiteX5" fmla="*/ 1190901 w 1782948"/>
                <a:gd name="connsiteY5" fmla="*/ 590497 h 644964"/>
                <a:gd name="connsiteX6" fmla="*/ 1364966 w 1782948"/>
                <a:gd name="connsiteY6" fmla="*/ 41 h 644964"/>
                <a:gd name="connsiteX7" fmla="*/ 1637215 w 1782948"/>
                <a:gd name="connsiteY7" fmla="*/ 557840 h 644964"/>
                <a:gd name="connsiteX8" fmla="*/ 1782948 w 1782948"/>
                <a:gd name="connsiteY8" fmla="*/ 203267 h 644964"/>
                <a:gd name="connsiteX0" fmla="*/ 0 w 1782948"/>
                <a:gd name="connsiteY0" fmla="*/ 325892 h 644949"/>
                <a:gd name="connsiteX1" fmla="*/ 178529 w 1782948"/>
                <a:gd name="connsiteY1" fmla="*/ 634026 h 644949"/>
                <a:gd name="connsiteX2" fmla="*/ 396243 w 1782948"/>
                <a:gd name="connsiteY2" fmla="*/ 67968 h 644949"/>
                <a:gd name="connsiteX3" fmla="*/ 679272 w 1782948"/>
                <a:gd name="connsiteY3" fmla="*/ 644911 h 644949"/>
                <a:gd name="connsiteX4" fmla="*/ 886101 w 1782948"/>
                <a:gd name="connsiteY4" fmla="*/ 35311 h 644949"/>
                <a:gd name="connsiteX5" fmla="*/ 1151080 w 1782948"/>
                <a:gd name="connsiteY5" fmla="*/ 583136 h 644949"/>
                <a:gd name="connsiteX6" fmla="*/ 1364966 w 1782948"/>
                <a:gd name="connsiteY6" fmla="*/ 26 h 644949"/>
                <a:gd name="connsiteX7" fmla="*/ 1637215 w 1782948"/>
                <a:gd name="connsiteY7" fmla="*/ 557825 h 644949"/>
                <a:gd name="connsiteX8" fmla="*/ 1782948 w 1782948"/>
                <a:gd name="connsiteY8" fmla="*/ 203252 h 644949"/>
                <a:gd name="connsiteX0" fmla="*/ 0 w 1782948"/>
                <a:gd name="connsiteY0" fmla="*/ 325892 h 644966"/>
                <a:gd name="connsiteX1" fmla="*/ 178529 w 1782948"/>
                <a:gd name="connsiteY1" fmla="*/ 634026 h 644966"/>
                <a:gd name="connsiteX2" fmla="*/ 445822 w 1782948"/>
                <a:gd name="connsiteY2" fmla="*/ 74439 h 644966"/>
                <a:gd name="connsiteX3" fmla="*/ 679272 w 1782948"/>
                <a:gd name="connsiteY3" fmla="*/ 644911 h 644966"/>
                <a:gd name="connsiteX4" fmla="*/ 886101 w 1782948"/>
                <a:gd name="connsiteY4" fmla="*/ 35311 h 644966"/>
                <a:gd name="connsiteX5" fmla="*/ 1151080 w 1782948"/>
                <a:gd name="connsiteY5" fmla="*/ 583136 h 644966"/>
                <a:gd name="connsiteX6" fmla="*/ 1364966 w 1782948"/>
                <a:gd name="connsiteY6" fmla="*/ 26 h 644966"/>
                <a:gd name="connsiteX7" fmla="*/ 1637215 w 1782948"/>
                <a:gd name="connsiteY7" fmla="*/ 557825 h 644966"/>
                <a:gd name="connsiteX8" fmla="*/ 1782948 w 1782948"/>
                <a:gd name="connsiteY8" fmla="*/ 203252 h 644966"/>
                <a:gd name="connsiteX0" fmla="*/ 0 w 1782948"/>
                <a:gd name="connsiteY0" fmla="*/ 325892 h 644971"/>
                <a:gd name="connsiteX1" fmla="*/ 178529 w 1782948"/>
                <a:gd name="connsiteY1" fmla="*/ 634026 h 644971"/>
                <a:gd name="connsiteX2" fmla="*/ 426306 w 1782948"/>
                <a:gd name="connsiteY2" fmla="*/ 76191 h 644971"/>
                <a:gd name="connsiteX3" fmla="*/ 679272 w 1782948"/>
                <a:gd name="connsiteY3" fmla="*/ 644911 h 644971"/>
                <a:gd name="connsiteX4" fmla="*/ 886101 w 1782948"/>
                <a:gd name="connsiteY4" fmla="*/ 35311 h 644971"/>
                <a:gd name="connsiteX5" fmla="*/ 1151080 w 1782948"/>
                <a:gd name="connsiteY5" fmla="*/ 583136 h 644971"/>
                <a:gd name="connsiteX6" fmla="*/ 1364966 w 1782948"/>
                <a:gd name="connsiteY6" fmla="*/ 26 h 644971"/>
                <a:gd name="connsiteX7" fmla="*/ 1637215 w 1782948"/>
                <a:gd name="connsiteY7" fmla="*/ 557825 h 644971"/>
                <a:gd name="connsiteX8" fmla="*/ 1782948 w 1782948"/>
                <a:gd name="connsiteY8" fmla="*/ 203252 h 644971"/>
                <a:gd name="connsiteX0" fmla="*/ 0 w 1782948"/>
                <a:gd name="connsiteY0" fmla="*/ 325892 h 644971"/>
                <a:gd name="connsiteX1" fmla="*/ 246837 w 1782948"/>
                <a:gd name="connsiteY1" fmla="*/ 627894 h 644971"/>
                <a:gd name="connsiteX2" fmla="*/ 426306 w 1782948"/>
                <a:gd name="connsiteY2" fmla="*/ 76191 h 644971"/>
                <a:gd name="connsiteX3" fmla="*/ 679272 w 1782948"/>
                <a:gd name="connsiteY3" fmla="*/ 644911 h 644971"/>
                <a:gd name="connsiteX4" fmla="*/ 886101 w 1782948"/>
                <a:gd name="connsiteY4" fmla="*/ 35311 h 644971"/>
                <a:gd name="connsiteX5" fmla="*/ 1151080 w 1782948"/>
                <a:gd name="connsiteY5" fmla="*/ 583136 h 644971"/>
                <a:gd name="connsiteX6" fmla="*/ 1364966 w 1782948"/>
                <a:gd name="connsiteY6" fmla="*/ 26 h 644971"/>
                <a:gd name="connsiteX7" fmla="*/ 1637215 w 1782948"/>
                <a:gd name="connsiteY7" fmla="*/ 557825 h 644971"/>
                <a:gd name="connsiteX8" fmla="*/ 1782948 w 1782948"/>
                <a:gd name="connsiteY8" fmla="*/ 203252 h 644971"/>
                <a:gd name="connsiteX0" fmla="*/ 0 w 1743914"/>
                <a:gd name="connsiteY0" fmla="*/ 322388 h 644971"/>
                <a:gd name="connsiteX1" fmla="*/ 207803 w 1743914"/>
                <a:gd name="connsiteY1" fmla="*/ 627894 h 644971"/>
                <a:gd name="connsiteX2" fmla="*/ 387272 w 1743914"/>
                <a:gd name="connsiteY2" fmla="*/ 76191 h 644971"/>
                <a:gd name="connsiteX3" fmla="*/ 640238 w 1743914"/>
                <a:gd name="connsiteY3" fmla="*/ 644911 h 644971"/>
                <a:gd name="connsiteX4" fmla="*/ 847067 w 1743914"/>
                <a:gd name="connsiteY4" fmla="*/ 35311 h 644971"/>
                <a:gd name="connsiteX5" fmla="*/ 1112046 w 1743914"/>
                <a:gd name="connsiteY5" fmla="*/ 583136 h 644971"/>
                <a:gd name="connsiteX6" fmla="*/ 1325932 w 1743914"/>
                <a:gd name="connsiteY6" fmla="*/ 26 h 644971"/>
                <a:gd name="connsiteX7" fmla="*/ 1598181 w 1743914"/>
                <a:gd name="connsiteY7" fmla="*/ 557825 h 644971"/>
                <a:gd name="connsiteX8" fmla="*/ 1743914 w 1743914"/>
                <a:gd name="connsiteY8" fmla="*/ 203252 h 64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914" h="644971">
                  <a:moveTo>
                    <a:pt x="0" y="322388"/>
                  </a:moveTo>
                  <a:cubicBezTo>
                    <a:pt x="70757" y="327831"/>
                    <a:pt x="143258" y="668927"/>
                    <a:pt x="207803" y="627894"/>
                  </a:cubicBezTo>
                  <a:cubicBezTo>
                    <a:pt x="272348" y="586861"/>
                    <a:pt x="315200" y="73355"/>
                    <a:pt x="387272" y="76191"/>
                  </a:cubicBezTo>
                  <a:cubicBezTo>
                    <a:pt x="459344" y="79027"/>
                    <a:pt x="563606" y="651724"/>
                    <a:pt x="640238" y="644911"/>
                  </a:cubicBezTo>
                  <a:cubicBezTo>
                    <a:pt x="716870" y="638098"/>
                    <a:pt x="768432" y="45607"/>
                    <a:pt x="847067" y="35311"/>
                  </a:cubicBezTo>
                  <a:cubicBezTo>
                    <a:pt x="925702" y="25015"/>
                    <a:pt x="1032235" y="589017"/>
                    <a:pt x="1112046" y="583136"/>
                  </a:cubicBezTo>
                  <a:cubicBezTo>
                    <a:pt x="1191857" y="577255"/>
                    <a:pt x="1244910" y="4244"/>
                    <a:pt x="1325932" y="26"/>
                  </a:cubicBezTo>
                  <a:cubicBezTo>
                    <a:pt x="1406954" y="-4192"/>
                    <a:pt x="1528518" y="523954"/>
                    <a:pt x="1598181" y="557825"/>
                  </a:cubicBezTo>
                  <a:cubicBezTo>
                    <a:pt x="1667844" y="591696"/>
                    <a:pt x="1687671" y="476302"/>
                    <a:pt x="1743914" y="203252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6143856" y="2479661"/>
              <a:ext cx="524207" cy="3569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stCxn id="3" idx="8"/>
            </p:cNvCxnSpPr>
            <p:nvPr/>
          </p:nvCxnSpPr>
          <p:spPr>
            <a:xfrm flipH="1" flipV="1">
              <a:off x="6143856" y="2220849"/>
              <a:ext cx="3193" cy="61275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グループ化 84"/>
            <p:cNvGrpSpPr/>
            <p:nvPr/>
          </p:nvGrpSpPr>
          <p:grpSpPr>
            <a:xfrm>
              <a:off x="5163259" y="3299254"/>
              <a:ext cx="1774372" cy="1458685"/>
              <a:chOff x="2370292" y="2743200"/>
              <a:chExt cx="1774372" cy="1458685"/>
            </a:xfrm>
          </p:grpSpPr>
          <p:sp>
            <p:nvSpPr>
              <p:cNvPr id="86" name="正方形/長方形 85"/>
              <p:cNvSpPr/>
              <p:nvPr/>
            </p:nvSpPr>
            <p:spPr>
              <a:xfrm>
                <a:off x="2370292" y="2743200"/>
                <a:ext cx="1774372" cy="145868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7" name="グループ化 86"/>
              <p:cNvGrpSpPr/>
              <p:nvPr/>
            </p:nvGrpSpPr>
            <p:grpSpPr>
              <a:xfrm rot="18456592">
                <a:off x="2610809" y="3216446"/>
                <a:ext cx="546220" cy="126851"/>
                <a:chOff x="7021289" y="4183777"/>
                <a:chExt cx="3385453" cy="715328"/>
              </a:xfrm>
            </p:grpSpPr>
            <p:grpSp>
              <p:nvGrpSpPr>
                <p:cNvPr id="108" name="グループ化 107"/>
                <p:cNvGrpSpPr/>
                <p:nvPr/>
              </p:nvGrpSpPr>
              <p:grpSpPr>
                <a:xfrm>
                  <a:off x="7021289" y="4225488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112" name="フリーフォーム 111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" name="フリーフォーム 112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9" name="グループ化 108"/>
                <p:cNvGrpSpPr/>
                <p:nvPr/>
              </p:nvGrpSpPr>
              <p:grpSpPr>
                <a:xfrm>
                  <a:off x="8588827" y="4183777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110" name="フリーフォーム 109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" name="フリーフォーム 110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88" name="グループ化 87"/>
              <p:cNvGrpSpPr/>
              <p:nvPr/>
            </p:nvGrpSpPr>
            <p:grpSpPr>
              <a:xfrm rot="1935875">
                <a:off x="3389235" y="3160812"/>
                <a:ext cx="546220" cy="126851"/>
                <a:chOff x="7021289" y="4183777"/>
                <a:chExt cx="3385453" cy="715328"/>
              </a:xfrm>
            </p:grpSpPr>
            <p:grpSp>
              <p:nvGrpSpPr>
                <p:cNvPr id="102" name="グループ化 101"/>
                <p:cNvGrpSpPr/>
                <p:nvPr/>
              </p:nvGrpSpPr>
              <p:grpSpPr>
                <a:xfrm>
                  <a:off x="7021289" y="4225488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106" name="フリーフォーム 105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" name="フリーフォーム 106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3" name="グループ化 102"/>
                <p:cNvGrpSpPr/>
                <p:nvPr/>
              </p:nvGrpSpPr>
              <p:grpSpPr>
                <a:xfrm>
                  <a:off x="8588827" y="4183777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104" name="フリーフォーム 103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" name="フリーフォーム 104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89" name="グループ化 88"/>
              <p:cNvGrpSpPr/>
              <p:nvPr/>
            </p:nvGrpSpPr>
            <p:grpSpPr>
              <a:xfrm rot="13993336">
                <a:off x="3227432" y="3668645"/>
                <a:ext cx="546220" cy="126851"/>
                <a:chOff x="7021289" y="4183777"/>
                <a:chExt cx="3385453" cy="715328"/>
              </a:xfrm>
            </p:grpSpPr>
            <p:grpSp>
              <p:nvGrpSpPr>
                <p:cNvPr id="96" name="グループ化 95"/>
                <p:cNvGrpSpPr/>
                <p:nvPr/>
              </p:nvGrpSpPr>
              <p:grpSpPr>
                <a:xfrm>
                  <a:off x="7021289" y="4225488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100" name="フリーフォーム 99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1" name="フリーフォーム 100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97" name="グループ化 96"/>
                <p:cNvGrpSpPr/>
                <p:nvPr/>
              </p:nvGrpSpPr>
              <p:grpSpPr>
                <a:xfrm>
                  <a:off x="8588827" y="4183777"/>
                  <a:ext cx="1817915" cy="673617"/>
                  <a:chOff x="7021289" y="4225488"/>
                  <a:chExt cx="1817915" cy="673617"/>
                </a:xfrm>
              </p:grpSpPr>
              <p:sp>
                <p:nvSpPr>
                  <p:cNvPr id="98" name="フリーフォーム 97"/>
                  <p:cNvSpPr/>
                  <p:nvPr/>
                </p:nvSpPr>
                <p:spPr>
                  <a:xfrm>
                    <a:off x="7021289" y="4244894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9" name="フリーフォーム 98"/>
                  <p:cNvSpPr/>
                  <p:nvPr/>
                </p:nvSpPr>
                <p:spPr>
                  <a:xfrm>
                    <a:off x="7783289" y="4225488"/>
                    <a:ext cx="1055915" cy="654211"/>
                  </a:xfrm>
                  <a:custGeom>
                    <a:avLst/>
                    <a:gdLst>
                      <a:gd name="connsiteX0" fmla="*/ 0 w 1589315"/>
                      <a:gd name="connsiteY0" fmla="*/ 621553 h 687092"/>
                      <a:gd name="connsiteX1" fmla="*/ 696686 w 1589315"/>
                      <a:gd name="connsiteY1" fmla="*/ 632438 h 687092"/>
                      <a:gd name="connsiteX2" fmla="*/ 990600 w 1589315"/>
                      <a:gd name="connsiteY2" fmla="*/ 240553 h 687092"/>
                      <a:gd name="connsiteX3" fmla="*/ 838200 w 1589315"/>
                      <a:gd name="connsiteY3" fmla="*/ 1067 h 687092"/>
                      <a:gd name="connsiteX4" fmla="*/ 587829 w 1589315"/>
                      <a:gd name="connsiteY4" fmla="*/ 164353 h 687092"/>
                      <a:gd name="connsiteX5" fmla="*/ 772886 w 1589315"/>
                      <a:gd name="connsiteY5" fmla="*/ 436495 h 687092"/>
                      <a:gd name="connsiteX6" fmla="*/ 1186543 w 1589315"/>
                      <a:gd name="connsiteY6" fmla="*/ 665095 h 687092"/>
                      <a:gd name="connsiteX7" fmla="*/ 1589315 w 1589315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7092"/>
                      <a:gd name="connsiteX1" fmla="*/ 348344 w 1240973"/>
                      <a:gd name="connsiteY1" fmla="*/ 632438 h 687092"/>
                      <a:gd name="connsiteX2" fmla="*/ 642258 w 1240973"/>
                      <a:gd name="connsiteY2" fmla="*/ 240553 h 687092"/>
                      <a:gd name="connsiteX3" fmla="*/ 489858 w 1240973"/>
                      <a:gd name="connsiteY3" fmla="*/ 1067 h 687092"/>
                      <a:gd name="connsiteX4" fmla="*/ 239487 w 1240973"/>
                      <a:gd name="connsiteY4" fmla="*/ 164353 h 687092"/>
                      <a:gd name="connsiteX5" fmla="*/ 424544 w 1240973"/>
                      <a:gd name="connsiteY5" fmla="*/ 436495 h 687092"/>
                      <a:gd name="connsiteX6" fmla="*/ 838201 w 1240973"/>
                      <a:gd name="connsiteY6" fmla="*/ 665095 h 687092"/>
                      <a:gd name="connsiteX7" fmla="*/ 1240973 w 1240973"/>
                      <a:gd name="connsiteY7" fmla="*/ 665095 h 687092"/>
                      <a:gd name="connsiteX0" fmla="*/ 0 w 1240973"/>
                      <a:gd name="connsiteY0" fmla="*/ 654211 h 681095"/>
                      <a:gd name="connsiteX1" fmla="*/ 348344 w 1240973"/>
                      <a:gd name="connsiteY1" fmla="*/ 632438 h 681095"/>
                      <a:gd name="connsiteX2" fmla="*/ 642258 w 1240973"/>
                      <a:gd name="connsiteY2" fmla="*/ 240553 h 681095"/>
                      <a:gd name="connsiteX3" fmla="*/ 489858 w 1240973"/>
                      <a:gd name="connsiteY3" fmla="*/ 1067 h 681095"/>
                      <a:gd name="connsiteX4" fmla="*/ 239487 w 1240973"/>
                      <a:gd name="connsiteY4" fmla="*/ 164353 h 681095"/>
                      <a:gd name="connsiteX5" fmla="*/ 424544 w 1240973"/>
                      <a:gd name="connsiteY5" fmla="*/ 436495 h 681095"/>
                      <a:gd name="connsiteX6" fmla="*/ 740230 w 1240973"/>
                      <a:gd name="connsiteY6" fmla="*/ 654209 h 681095"/>
                      <a:gd name="connsiteX7" fmla="*/ 1240973 w 1240973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81095"/>
                      <a:gd name="connsiteX1" fmla="*/ 348344 w 1055915"/>
                      <a:gd name="connsiteY1" fmla="*/ 632438 h 681095"/>
                      <a:gd name="connsiteX2" fmla="*/ 642258 w 1055915"/>
                      <a:gd name="connsiteY2" fmla="*/ 240553 h 681095"/>
                      <a:gd name="connsiteX3" fmla="*/ 489858 w 1055915"/>
                      <a:gd name="connsiteY3" fmla="*/ 1067 h 681095"/>
                      <a:gd name="connsiteX4" fmla="*/ 239487 w 1055915"/>
                      <a:gd name="connsiteY4" fmla="*/ 164353 h 681095"/>
                      <a:gd name="connsiteX5" fmla="*/ 424544 w 1055915"/>
                      <a:gd name="connsiteY5" fmla="*/ 436495 h 681095"/>
                      <a:gd name="connsiteX6" fmla="*/ 740230 w 1055915"/>
                      <a:gd name="connsiteY6" fmla="*/ 654209 h 681095"/>
                      <a:gd name="connsiteX7" fmla="*/ 1055915 w 1055915"/>
                      <a:gd name="connsiteY7" fmla="*/ 665095 h 681095"/>
                      <a:gd name="connsiteX0" fmla="*/ 0 w 1055915"/>
                      <a:gd name="connsiteY0" fmla="*/ 654211 h 671700"/>
                      <a:gd name="connsiteX1" fmla="*/ 348344 w 1055915"/>
                      <a:gd name="connsiteY1" fmla="*/ 632438 h 671700"/>
                      <a:gd name="connsiteX2" fmla="*/ 642258 w 1055915"/>
                      <a:gd name="connsiteY2" fmla="*/ 240553 h 671700"/>
                      <a:gd name="connsiteX3" fmla="*/ 489858 w 1055915"/>
                      <a:gd name="connsiteY3" fmla="*/ 1067 h 671700"/>
                      <a:gd name="connsiteX4" fmla="*/ 239487 w 1055915"/>
                      <a:gd name="connsiteY4" fmla="*/ 164353 h 671700"/>
                      <a:gd name="connsiteX5" fmla="*/ 424544 w 1055915"/>
                      <a:gd name="connsiteY5" fmla="*/ 436495 h 671700"/>
                      <a:gd name="connsiteX6" fmla="*/ 729344 w 1055915"/>
                      <a:gd name="connsiteY6" fmla="*/ 621552 h 671700"/>
                      <a:gd name="connsiteX7" fmla="*/ 1055915 w 1055915"/>
                      <a:gd name="connsiteY7" fmla="*/ 665095 h 671700"/>
                      <a:gd name="connsiteX0" fmla="*/ 0 w 1055915"/>
                      <a:gd name="connsiteY0" fmla="*/ 654211 h 654211"/>
                      <a:gd name="connsiteX1" fmla="*/ 348344 w 1055915"/>
                      <a:gd name="connsiteY1" fmla="*/ 632438 h 654211"/>
                      <a:gd name="connsiteX2" fmla="*/ 642258 w 1055915"/>
                      <a:gd name="connsiteY2" fmla="*/ 240553 h 654211"/>
                      <a:gd name="connsiteX3" fmla="*/ 489858 w 1055915"/>
                      <a:gd name="connsiteY3" fmla="*/ 1067 h 654211"/>
                      <a:gd name="connsiteX4" fmla="*/ 239487 w 1055915"/>
                      <a:gd name="connsiteY4" fmla="*/ 164353 h 654211"/>
                      <a:gd name="connsiteX5" fmla="*/ 424544 w 1055915"/>
                      <a:gd name="connsiteY5" fmla="*/ 436495 h 654211"/>
                      <a:gd name="connsiteX6" fmla="*/ 729344 w 1055915"/>
                      <a:gd name="connsiteY6" fmla="*/ 621552 h 654211"/>
                      <a:gd name="connsiteX7" fmla="*/ 1055915 w 1055915"/>
                      <a:gd name="connsiteY7" fmla="*/ 621552 h 654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55915" h="654211">
                        <a:moveTo>
                          <a:pt x="0" y="654211"/>
                        </a:moveTo>
                        <a:cubicBezTo>
                          <a:pt x="265793" y="647860"/>
                          <a:pt x="241301" y="657839"/>
                          <a:pt x="348344" y="632438"/>
                        </a:cubicBezTo>
                        <a:cubicBezTo>
                          <a:pt x="455387" y="607037"/>
                          <a:pt x="618672" y="345781"/>
                          <a:pt x="642258" y="240553"/>
                        </a:cubicBezTo>
                        <a:cubicBezTo>
                          <a:pt x="665844" y="135325"/>
                          <a:pt x="556986" y="13767"/>
                          <a:pt x="489858" y="1067"/>
                        </a:cubicBezTo>
                        <a:cubicBezTo>
                          <a:pt x="422730" y="-11633"/>
                          <a:pt x="250373" y="91782"/>
                          <a:pt x="239487" y="164353"/>
                        </a:cubicBezTo>
                        <a:cubicBezTo>
                          <a:pt x="228601" y="236924"/>
                          <a:pt x="342901" y="360295"/>
                          <a:pt x="424544" y="436495"/>
                        </a:cubicBezTo>
                        <a:cubicBezTo>
                          <a:pt x="506187" y="512695"/>
                          <a:pt x="624116" y="590709"/>
                          <a:pt x="729344" y="621552"/>
                        </a:cubicBezTo>
                        <a:cubicBezTo>
                          <a:pt x="834572" y="652395"/>
                          <a:pt x="922565" y="640602"/>
                          <a:pt x="1055915" y="62155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90" name="円/楕円 89"/>
              <p:cNvSpPr/>
              <p:nvPr/>
            </p:nvSpPr>
            <p:spPr>
              <a:xfrm>
                <a:off x="2958692" y="3414500"/>
                <a:ext cx="234000" cy="23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3186238" y="3904480"/>
                <a:ext cx="234000" cy="234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>
              <a:xfrm>
                <a:off x="3810143" y="2856911"/>
                <a:ext cx="234000" cy="23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3746759" y="3515142"/>
                <a:ext cx="234000" cy="23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2603394" y="2862888"/>
                <a:ext cx="234000" cy="234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2590074" y="3800512"/>
                <a:ext cx="234000" cy="23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" name="グループ化 9"/>
          <p:cNvGrpSpPr/>
          <p:nvPr/>
        </p:nvGrpSpPr>
        <p:grpSpPr>
          <a:xfrm>
            <a:off x="9096081" y="2923537"/>
            <a:ext cx="1774372" cy="1458685"/>
            <a:chOff x="9115526" y="3296191"/>
            <a:chExt cx="1774372" cy="1458685"/>
          </a:xfrm>
        </p:grpSpPr>
        <p:sp>
          <p:nvSpPr>
            <p:cNvPr id="53" name="正方形/長方形 52"/>
            <p:cNvSpPr/>
            <p:nvPr/>
          </p:nvSpPr>
          <p:spPr>
            <a:xfrm>
              <a:off x="9115526" y="3296191"/>
              <a:ext cx="1774372" cy="145868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5" name="グループ化 54"/>
            <p:cNvGrpSpPr/>
            <p:nvPr/>
          </p:nvGrpSpPr>
          <p:grpSpPr>
            <a:xfrm rot="18456592">
              <a:off x="9115412" y="3535786"/>
              <a:ext cx="546220" cy="126851"/>
              <a:chOff x="7021289" y="4183777"/>
              <a:chExt cx="3385453" cy="715328"/>
            </a:xfrm>
          </p:grpSpPr>
          <p:grpSp>
            <p:nvGrpSpPr>
              <p:cNvPr id="77" name="グループ化 76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81" name="フリーフォーム 80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リーフォーム 81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79" name="フリーフォーム 78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リーフォーム 79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7" name="グループ化 56"/>
            <p:cNvGrpSpPr/>
            <p:nvPr/>
          </p:nvGrpSpPr>
          <p:grpSpPr>
            <a:xfrm rot="1935875">
              <a:off x="10241291" y="3550457"/>
              <a:ext cx="546220" cy="126851"/>
              <a:chOff x="7021289" y="4183777"/>
              <a:chExt cx="3385453" cy="715328"/>
            </a:xfrm>
          </p:grpSpPr>
          <p:grpSp>
            <p:nvGrpSpPr>
              <p:cNvPr id="71" name="グループ化 70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 75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2" name="グループ化 71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8" name="グループ化 57"/>
            <p:cNvGrpSpPr/>
            <p:nvPr/>
          </p:nvGrpSpPr>
          <p:grpSpPr>
            <a:xfrm rot="13993336">
              <a:off x="9514362" y="4260205"/>
              <a:ext cx="546220" cy="126851"/>
              <a:chOff x="7021289" y="4183777"/>
              <a:chExt cx="3385453" cy="715328"/>
            </a:xfrm>
          </p:grpSpPr>
          <p:grpSp>
            <p:nvGrpSpPr>
              <p:cNvPr id="65" name="グループ化 64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69" name="フリーフォーム 68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リーフォーム 69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6" name="グループ化 65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67" name="フリーフォーム 66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 67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9" name="円/楕円 58"/>
            <p:cNvSpPr/>
            <p:nvPr/>
          </p:nvSpPr>
          <p:spPr>
            <a:xfrm>
              <a:off x="10253377" y="4421361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10516389" y="4019455"/>
              <a:ext cx="234000" cy="23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9607113" y="3527377"/>
              <a:ext cx="234000" cy="234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9357483" y="4356311"/>
              <a:ext cx="234000" cy="23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9787472" y="3736935"/>
              <a:ext cx="522000" cy="522000"/>
              <a:chOff x="9702000" y="2059200"/>
              <a:chExt cx="522000" cy="522000"/>
            </a:xfrm>
          </p:grpSpPr>
          <p:sp>
            <p:nvSpPr>
              <p:cNvPr id="114" name="円/楕円 113"/>
              <p:cNvSpPr/>
              <p:nvPr/>
            </p:nvSpPr>
            <p:spPr>
              <a:xfrm>
                <a:off x="9768712" y="2103849"/>
                <a:ext cx="234000" cy="234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9930131" y="2280272"/>
                <a:ext cx="234000" cy="234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9702000" y="2059200"/>
                <a:ext cx="522000" cy="5220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16" name="テキスト ボックス 115"/>
          <p:cNvSpPr txBox="1"/>
          <p:nvPr/>
        </p:nvSpPr>
        <p:spPr>
          <a:xfrm>
            <a:off x="8229455" y="5356407"/>
            <a:ext cx="371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meson spectrum at finite T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118026" y="1396807"/>
            <a:ext cx="1572602" cy="1379089"/>
            <a:chOff x="9100800" y="1632921"/>
            <a:chExt cx="1830079" cy="1480756"/>
          </a:xfrm>
        </p:grpSpPr>
        <p:sp>
          <p:nvSpPr>
            <p:cNvPr id="124" name="フリーフォーム 123"/>
            <p:cNvSpPr/>
            <p:nvPr/>
          </p:nvSpPr>
          <p:spPr>
            <a:xfrm>
              <a:off x="9108904" y="1749147"/>
              <a:ext cx="1675818" cy="1110279"/>
            </a:xfrm>
            <a:custGeom>
              <a:avLst/>
              <a:gdLst>
                <a:gd name="connsiteX0" fmla="*/ 0 w 1779373"/>
                <a:gd name="connsiteY0" fmla="*/ 1186300 h 1291010"/>
                <a:gd name="connsiteX1" fmla="*/ 333632 w 1779373"/>
                <a:gd name="connsiteY1" fmla="*/ 1173943 h 1291010"/>
                <a:gd name="connsiteX2" fmla="*/ 518984 w 1779373"/>
                <a:gd name="connsiteY2" fmla="*/ 51 h 1291010"/>
                <a:gd name="connsiteX3" fmla="*/ 679622 w 1779373"/>
                <a:gd name="connsiteY3" fmla="*/ 1223370 h 1291010"/>
                <a:gd name="connsiteX4" fmla="*/ 963827 w 1779373"/>
                <a:gd name="connsiteY4" fmla="*/ 1013305 h 1291010"/>
                <a:gd name="connsiteX5" fmla="*/ 1371600 w 1779373"/>
                <a:gd name="connsiteY5" fmla="*/ 914451 h 1291010"/>
                <a:gd name="connsiteX6" fmla="*/ 1779373 w 1779373"/>
                <a:gd name="connsiteY6" fmla="*/ 902095 h 1291010"/>
                <a:gd name="connsiteX0" fmla="*/ 0 w 1779373"/>
                <a:gd name="connsiteY0" fmla="*/ 1297512 h 1356337"/>
                <a:gd name="connsiteX1" fmla="*/ 333632 w 1779373"/>
                <a:gd name="connsiteY1" fmla="*/ 1173944 h 1356337"/>
                <a:gd name="connsiteX2" fmla="*/ 518984 w 1779373"/>
                <a:gd name="connsiteY2" fmla="*/ 52 h 1356337"/>
                <a:gd name="connsiteX3" fmla="*/ 679622 w 1779373"/>
                <a:gd name="connsiteY3" fmla="*/ 1223371 h 1356337"/>
                <a:gd name="connsiteX4" fmla="*/ 963827 w 1779373"/>
                <a:gd name="connsiteY4" fmla="*/ 1013306 h 1356337"/>
                <a:gd name="connsiteX5" fmla="*/ 1371600 w 1779373"/>
                <a:gd name="connsiteY5" fmla="*/ 914452 h 1356337"/>
                <a:gd name="connsiteX6" fmla="*/ 1779373 w 1779373"/>
                <a:gd name="connsiteY6" fmla="*/ 902096 h 1356337"/>
                <a:gd name="connsiteX0" fmla="*/ 0 w 1779373"/>
                <a:gd name="connsiteY0" fmla="*/ 1297512 h 1319746"/>
                <a:gd name="connsiteX1" fmla="*/ 333632 w 1779373"/>
                <a:gd name="connsiteY1" fmla="*/ 1173944 h 1319746"/>
                <a:gd name="connsiteX2" fmla="*/ 518984 w 1779373"/>
                <a:gd name="connsiteY2" fmla="*/ 52 h 1319746"/>
                <a:gd name="connsiteX3" fmla="*/ 679622 w 1779373"/>
                <a:gd name="connsiteY3" fmla="*/ 1223371 h 1319746"/>
                <a:gd name="connsiteX4" fmla="*/ 963827 w 1779373"/>
                <a:gd name="connsiteY4" fmla="*/ 1013306 h 1319746"/>
                <a:gd name="connsiteX5" fmla="*/ 1371600 w 1779373"/>
                <a:gd name="connsiteY5" fmla="*/ 914452 h 1319746"/>
                <a:gd name="connsiteX6" fmla="*/ 1779373 w 1779373"/>
                <a:gd name="connsiteY6" fmla="*/ 902096 h 1319746"/>
                <a:gd name="connsiteX0" fmla="*/ 0 w 1779373"/>
                <a:gd name="connsiteY0" fmla="*/ 1297510 h 1302741"/>
                <a:gd name="connsiteX1" fmla="*/ 333632 w 1779373"/>
                <a:gd name="connsiteY1" fmla="*/ 1173942 h 1302741"/>
                <a:gd name="connsiteX2" fmla="*/ 518984 w 1779373"/>
                <a:gd name="connsiteY2" fmla="*/ 50 h 1302741"/>
                <a:gd name="connsiteX3" fmla="*/ 679622 w 1779373"/>
                <a:gd name="connsiteY3" fmla="*/ 1223369 h 1302741"/>
                <a:gd name="connsiteX4" fmla="*/ 963827 w 1779373"/>
                <a:gd name="connsiteY4" fmla="*/ 1013304 h 1302741"/>
                <a:gd name="connsiteX5" fmla="*/ 1371600 w 1779373"/>
                <a:gd name="connsiteY5" fmla="*/ 914450 h 1302741"/>
                <a:gd name="connsiteX6" fmla="*/ 1779373 w 1779373"/>
                <a:gd name="connsiteY6" fmla="*/ 902094 h 1302741"/>
                <a:gd name="connsiteX0" fmla="*/ 0 w 1779373"/>
                <a:gd name="connsiteY0" fmla="*/ 1297510 h 1302741"/>
                <a:gd name="connsiteX1" fmla="*/ 333632 w 1779373"/>
                <a:gd name="connsiteY1" fmla="*/ 1173942 h 1302741"/>
                <a:gd name="connsiteX2" fmla="*/ 518984 w 1779373"/>
                <a:gd name="connsiteY2" fmla="*/ 50 h 1302741"/>
                <a:gd name="connsiteX3" fmla="*/ 679622 w 1779373"/>
                <a:gd name="connsiteY3" fmla="*/ 1223369 h 1302741"/>
                <a:gd name="connsiteX4" fmla="*/ 988541 w 1779373"/>
                <a:gd name="connsiteY4" fmla="*/ 1050375 h 1302741"/>
                <a:gd name="connsiteX5" fmla="*/ 1371600 w 1779373"/>
                <a:gd name="connsiteY5" fmla="*/ 914450 h 1302741"/>
                <a:gd name="connsiteX6" fmla="*/ 1779373 w 1779373"/>
                <a:gd name="connsiteY6" fmla="*/ 902094 h 1302741"/>
                <a:gd name="connsiteX0" fmla="*/ 0 w 1779373"/>
                <a:gd name="connsiteY0" fmla="*/ 1297510 h 1302741"/>
                <a:gd name="connsiteX1" fmla="*/ 333632 w 1779373"/>
                <a:gd name="connsiteY1" fmla="*/ 1173942 h 1302741"/>
                <a:gd name="connsiteX2" fmla="*/ 518984 w 1779373"/>
                <a:gd name="connsiteY2" fmla="*/ 50 h 1302741"/>
                <a:gd name="connsiteX3" fmla="*/ 679622 w 1779373"/>
                <a:gd name="connsiteY3" fmla="*/ 1223369 h 1302741"/>
                <a:gd name="connsiteX4" fmla="*/ 988541 w 1779373"/>
                <a:gd name="connsiteY4" fmla="*/ 1050375 h 1302741"/>
                <a:gd name="connsiteX5" fmla="*/ 1371600 w 1779373"/>
                <a:gd name="connsiteY5" fmla="*/ 914450 h 1302741"/>
                <a:gd name="connsiteX6" fmla="*/ 1779373 w 1779373"/>
                <a:gd name="connsiteY6" fmla="*/ 902094 h 13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373" h="1302741">
                  <a:moveTo>
                    <a:pt x="0" y="1297510"/>
                  </a:moveTo>
                  <a:cubicBezTo>
                    <a:pt x="135923" y="1303688"/>
                    <a:pt x="185352" y="1328401"/>
                    <a:pt x="333632" y="1173942"/>
                  </a:cubicBezTo>
                  <a:cubicBezTo>
                    <a:pt x="481912" y="1019483"/>
                    <a:pt x="461319" y="-8188"/>
                    <a:pt x="518984" y="50"/>
                  </a:cubicBezTo>
                  <a:cubicBezTo>
                    <a:pt x="576649" y="8288"/>
                    <a:pt x="601362" y="1048315"/>
                    <a:pt x="679622" y="1223369"/>
                  </a:cubicBezTo>
                  <a:cubicBezTo>
                    <a:pt x="757882" y="1398423"/>
                    <a:pt x="885567" y="1126574"/>
                    <a:pt x="988541" y="1050375"/>
                  </a:cubicBezTo>
                  <a:cubicBezTo>
                    <a:pt x="1091515" y="974176"/>
                    <a:pt x="1239795" y="939163"/>
                    <a:pt x="1371600" y="914450"/>
                  </a:cubicBezTo>
                  <a:cubicBezTo>
                    <a:pt x="1503405" y="889737"/>
                    <a:pt x="1643448" y="899004"/>
                    <a:pt x="1779373" y="902094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7" name="直線矢印コネクタ 116"/>
            <p:cNvCxnSpPr/>
            <p:nvPr/>
          </p:nvCxnSpPr>
          <p:spPr>
            <a:xfrm flipV="1">
              <a:off x="9122129" y="1632921"/>
              <a:ext cx="0" cy="123402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矢印コネクタ 117"/>
            <p:cNvCxnSpPr/>
            <p:nvPr/>
          </p:nvCxnSpPr>
          <p:spPr>
            <a:xfrm>
              <a:off x="9100800" y="2866945"/>
              <a:ext cx="1774372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図 1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99" y="2982815"/>
              <a:ext cx="183680" cy="13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119" name="Picture 8" descr="linguist%20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93" y="4543936"/>
            <a:ext cx="533565" cy="7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linguist%20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9" y="4574797"/>
            <a:ext cx="533565" cy="7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8" descr="linguist%20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46" y="4598041"/>
            <a:ext cx="533565" cy="7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87888" y="204279"/>
            <a:ext cx="3345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57478" y="837796"/>
            <a:ext cx="61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spectral function at finite T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630404" y="2520780"/>
            <a:ext cx="8602645" cy="3645242"/>
            <a:chOff x="1395626" y="2755558"/>
            <a:chExt cx="8602645" cy="3645242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3201" y="2755558"/>
              <a:ext cx="7290486" cy="3292674"/>
            </a:xfrm>
            <a:custGeom>
              <a:avLst/>
              <a:gdLst>
                <a:gd name="connsiteX0" fmla="*/ 0 w 7858897"/>
                <a:gd name="connsiteY0" fmla="*/ 877701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766490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766490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679992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679992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679992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46540"/>
                <a:gd name="connsiteY0" fmla="*/ 581138 h 3406615"/>
                <a:gd name="connsiteX1" fmla="*/ 308918 w 7846540"/>
                <a:gd name="connsiteY1" fmla="*/ 951841 h 3406615"/>
                <a:gd name="connsiteX2" fmla="*/ 778475 w 7846540"/>
                <a:gd name="connsiteY2" fmla="*/ 3027776 h 3406615"/>
                <a:gd name="connsiteX3" fmla="*/ 1841156 w 7846540"/>
                <a:gd name="connsiteY3" fmla="*/ 3237841 h 3406615"/>
                <a:gd name="connsiteX4" fmla="*/ 2384854 w 7846540"/>
                <a:gd name="connsiteY4" fmla="*/ 3188414 h 3406615"/>
                <a:gd name="connsiteX5" fmla="*/ 2570205 w 7846540"/>
                <a:gd name="connsiteY5" fmla="*/ 568782 h 3406615"/>
                <a:gd name="connsiteX6" fmla="*/ 2767913 w 7846540"/>
                <a:gd name="connsiteY6" fmla="*/ 3200771 h 3406615"/>
                <a:gd name="connsiteX7" fmla="*/ 2879124 w 7846540"/>
                <a:gd name="connsiteY7" fmla="*/ 1989809 h 3406615"/>
                <a:gd name="connsiteX8" fmla="*/ 3052118 w 7846540"/>
                <a:gd name="connsiteY8" fmla="*/ 3176057 h 3406615"/>
                <a:gd name="connsiteX9" fmla="*/ 3571102 w 7846540"/>
                <a:gd name="connsiteY9" fmla="*/ 2545863 h 3406615"/>
                <a:gd name="connsiteX10" fmla="*/ 4151870 w 7846540"/>
                <a:gd name="connsiteY10" fmla="*/ 2311085 h 3406615"/>
                <a:gd name="connsiteX11" fmla="*/ 4547286 w 7846540"/>
                <a:gd name="connsiteY11" fmla="*/ 2261657 h 3406615"/>
                <a:gd name="connsiteX12" fmla="*/ 4769708 w 7846540"/>
                <a:gd name="connsiteY12" fmla="*/ 371 h 3406615"/>
                <a:gd name="connsiteX13" fmla="*/ 4856205 w 7846540"/>
                <a:gd name="connsiteY13" fmla="*/ 2447009 h 3406615"/>
                <a:gd name="connsiteX14" fmla="*/ 5053913 w 7846540"/>
                <a:gd name="connsiteY14" fmla="*/ 1260760 h 3406615"/>
                <a:gd name="connsiteX15" fmla="*/ 5202194 w 7846540"/>
                <a:gd name="connsiteY15" fmla="*/ 1989809 h 3406615"/>
                <a:gd name="connsiteX16" fmla="*/ 5894172 w 7846540"/>
                <a:gd name="connsiteY16" fmla="*/ 1483182 h 3406615"/>
                <a:gd name="connsiteX17" fmla="*/ 6969210 w 7846540"/>
                <a:gd name="connsiteY17" fmla="*/ 1297830 h 3406615"/>
                <a:gd name="connsiteX18" fmla="*/ 7574691 w 7846540"/>
                <a:gd name="connsiteY18" fmla="*/ 1310187 h 3406615"/>
                <a:gd name="connsiteX19" fmla="*/ 7846540 w 7846540"/>
                <a:gd name="connsiteY19" fmla="*/ 1297830 h 3406615"/>
                <a:gd name="connsiteX0" fmla="*/ 0 w 7846540"/>
                <a:gd name="connsiteY0" fmla="*/ 581138 h 3292674"/>
                <a:gd name="connsiteX1" fmla="*/ 308918 w 7846540"/>
                <a:gd name="connsiteY1" fmla="*/ 951841 h 3292674"/>
                <a:gd name="connsiteX2" fmla="*/ 778475 w 7846540"/>
                <a:gd name="connsiteY2" fmla="*/ 3027776 h 3292674"/>
                <a:gd name="connsiteX3" fmla="*/ 1841156 w 7846540"/>
                <a:gd name="connsiteY3" fmla="*/ 3237841 h 3292674"/>
                <a:gd name="connsiteX4" fmla="*/ 2310713 w 7846540"/>
                <a:gd name="connsiteY4" fmla="*/ 3015419 h 3292674"/>
                <a:gd name="connsiteX5" fmla="*/ 2570205 w 7846540"/>
                <a:gd name="connsiteY5" fmla="*/ 568782 h 3292674"/>
                <a:gd name="connsiteX6" fmla="*/ 2767913 w 7846540"/>
                <a:gd name="connsiteY6" fmla="*/ 3200771 h 3292674"/>
                <a:gd name="connsiteX7" fmla="*/ 2879124 w 7846540"/>
                <a:gd name="connsiteY7" fmla="*/ 1989809 h 3292674"/>
                <a:gd name="connsiteX8" fmla="*/ 3052118 w 7846540"/>
                <a:gd name="connsiteY8" fmla="*/ 3176057 h 3292674"/>
                <a:gd name="connsiteX9" fmla="*/ 3571102 w 7846540"/>
                <a:gd name="connsiteY9" fmla="*/ 2545863 h 3292674"/>
                <a:gd name="connsiteX10" fmla="*/ 4151870 w 7846540"/>
                <a:gd name="connsiteY10" fmla="*/ 2311085 h 3292674"/>
                <a:gd name="connsiteX11" fmla="*/ 4547286 w 7846540"/>
                <a:gd name="connsiteY11" fmla="*/ 2261657 h 3292674"/>
                <a:gd name="connsiteX12" fmla="*/ 4769708 w 7846540"/>
                <a:gd name="connsiteY12" fmla="*/ 371 h 3292674"/>
                <a:gd name="connsiteX13" fmla="*/ 4856205 w 7846540"/>
                <a:gd name="connsiteY13" fmla="*/ 2447009 h 3292674"/>
                <a:gd name="connsiteX14" fmla="*/ 5053913 w 7846540"/>
                <a:gd name="connsiteY14" fmla="*/ 1260760 h 3292674"/>
                <a:gd name="connsiteX15" fmla="*/ 5202194 w 7846540"/>
                <a:gd name="connsiteY15" fmla="*/ 1989809 h 3292674"/>
                <a:gd name="connsiteX16" fmla="*/ 5894172 w 7846540"/>
                <a:gd name="connsiteY16" fmla="*/ 1483182 h 3292674"/>
                <a:gd name="connsiteX17" fmla="*/ 6969210 w 7846540"/>
                <a:gd name="connsiteY17" fmla="*/ 1297830 h 3292674"/>
                <a:gd name="connsiteX18" fmla="*/ 7574691 w 7846540"/>
                <a:gd name="connsiteY18" fmla="*/ 1310187 h 3292674"/>
                <a:gd name="connsiteX19" fmla="*/ 7846540 w 7846540"/>
                <a:gd name="connsiteY19" fmla="*/ 1297830 h 3292674"/>
                <a:gd name="connsiteX0" fmla="*/ 0 w 7574691"/>
                <a:gd name="connsiteY0" fmla="*/ 581138 h 3292674"/>
                <a:gd name="connsiteX1" fmla="*/ 308918 w 7574691"/>
                <a:gd name="connsiteY1" fmla="*/ 951841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308918 w 7574691"/>
                <a:gd name="connsiteY1" fmla="*/ 951841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290486"/>
                <a:gd name="connsiteY0" fmla="*/ 976555 h 3292674"/>
                <a:gd name="connsiteX1" fmla="*/ 494270 w 7290486"/>
                <a:gd name="connsiteY1" fmla="*/ 3027776 h 3292674"/>
                <a:gd name="connsiteX2" fmla="*/ 1556951 w 7290486"/>
                <a:gd name="connsiteY2" fmla="*/ 3237841 h 3292674"/>
                <a:gd name="connsiteX3" fmla="*/ 2026508 w 7290486"/>
                <a:gd name="connsiteY3" fmla="*/ 3015419 h 3292674"/>
                <a:gd name="connsiteX4" fmla="*/ 2286000 w 7290486"/>
                <a:gd name="connsiteY4" fmla="*/ 568782 h 3292674"/>
                <a:gd name="connsiteX5" fmla="*/ 2483708 w 7290486"/>
                <a:gd name="connsiteY5" fmla="*/ 3200771 h 3292674"/>
                <a:gd name="connsiteX6" fmla="*/ 2594919 w 7290486"/>
                <a:gd name="connsiteY6" fmla="*/ 1989809 h 3292674"/>
                <a:gd name="connsiteX7" fmla="*/ 2767913 w 7290486"/>
                <a:gd name="connsiteY7" fmla="*/ 3176057 h 3292674"/>
                <a:gd name="connsiteX8" fmla="*/ 3286897 w 7290486"/>
                <a:gd name="connsiteY8" fmla="*/ 2545863 h 3292674"/>
                <a:gd name="connsiteX9" fmla="*/ 3867665 w 7290486"/>
                <a:gd name="connsiteY9" fmla="*/ 2311085 h 3292674"/>
                <a:gd name="connsiteX10" fmla="*/ 4263081 w 7290486"/>
                <a:gd name="connsiteY10" fmla="*/ 2261657 h 3292674"/>
                <a:gd name="connsiteX11" fmla="*/ 4485503 w 7290486"/>
                <a:gd name="connsiteY11" fmla="*/ 371 h 3292674"/>
                <a:gd name="connsiteX12" fmla="*/ 4572000 w 7290486"/>
                <a:gd name="connsiteY12" fmla="*/ 2447009 h 3292674"/>
                <a:gd name="connsiteX13" fmla="*/ 4769708 w 7290486"/>
                <a:gd name="connsiteY13" fmla="*/ 1260760 h 3292674"/>
                <a:gd name="connsiteX14" fmla="*/ 4917989 w 7290486"/>
                <a:gd name="connsiteY14" fmla="*/ 1989809 h 3292674"/>
                <a:gd name="connsiteX15" fmla="*/ 5609967 w 7290486"/>
                <a:gd name="connsiteY15" fmla="*/ 1483182 h 3292674"/>
                <a:gd name="connsiteX16" fmla="*/ 6685005 w 7290486"/>
                <a:gd name="connsiteY16" fmla="*/ 1297830 h 3292674"/>
                <a:gd name="connsiteX17" fmla="*/ 7290486 w 7290486"/>
                <a:gd name="connsiteY17" fmla="*/ 1310187 h 329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0486" h="3292674">
                  <a:moveTo>
                    <a:pt x="0" y="976555"/>
                  </a:moveTo>
                  <a:cubicBezTo>
                    <a:pt x="154460" y="1384328"/>
                    <a:pt x="234778" y="2650895"/>
                    <a:pt x="494270" y="3027776"/>
                  </a:cubicBezTo>
                  <a:cubicBezTo>
                    <a:pt x="753762" y="3404657"/>
                    <a:pt x="1301578" y="3239901"/>
                    <a:pt x="1556951" y="3237841"/>
                  </a:cubicBezTo>
                  <a:cubicBezTo>
                    <a:pt x="1812324" y="3235781"/>
                    <a:pt x="1905000" y="3460262"/>
                    <a:pt x="2026508" y="3015419"/>
                  </a:cubicBezTo>
                  <a:cubicBezTo>
                    <a:pt x="2148016" y="2570576"/>
                    <a:pt x="2209800" y="537890"/>
                    <a:pt x="2286000" y="568782"/>
                  </a:cubicBezTo>
                  <a:cubicBezTo>
                    <a:pt x="2362200" y="599674"/>
                    <a:pt x="2432222" y="2963933"/>
                    <a:pt x="2483708" y="3200771"/>
                  </a:cubicBezTo>
                  <a:cubicBezTo>
                    <a:pt x="2535194" y="3437609"/>
                    <a:pt x="2547552" y="1993928"/>
                    <a:pt x="2594919" y="1989809"/>
                  </a:cubicBezTo>
                  <a:cubicBezTo>
                    <a:pt x="2642287" y="1985690"/>
                    <a:pt x="2652583" y="3083381"/>
                    <a:pt x="2767913" y="3176057"/>
                  </a:cubicBezTo>
                  <a:cubicBezTo>
                    <a:pt x="2883243" y="3268733"/>
                    <a:pt x="3103605" y="2690025"/>
                    <a:pt x="3286897" y="2545863"/>
                  </a:cubicBezTo>
                  <a:cubicBezTo>
                    <a:pt x="3470189" y="2401701"/>
                    <a:pt x="3704968" y="2358453"/>
                    <a:pt x="3867665" y="2311085"/>
                  </a:cubicBezTo>
                  <a:cubicBezTo>
                    <a:pt x="4030362" y="2263717"/>
                    <a:pt x="4160108" y="2646776"/>
                    <a:pt x="4263081" y="2261657"/>
                  </a:cubicBezTo>
                  <a:cubicBezTo>
                    <a:pt x="4366054" y="1876538"/>
                    <a:pt x="4434017" y="-30521"/>
                    <a:pt x="4485503" y="371"/>
                  </a:cubicBezTo>
                  <a:cubicBezTo>
                    <a:pt x="4536990" y="31263"/>
                    <a:pt x="4524633" y="2236944"/>
                    <a:pt x="4572000" y="2447009"/>
                  </a:cubicBezTo>
                  <a:cubicBezTo>
                    <a:pt x="4619368" y="2657074"/>
                    <a:pt x="4712043" y="1336960"/>
                    <a:pt x="4769708" y="1260760"/>
                  </a:cubicBezTo>
                  <a:cubicBezTo>
                    <a:pt x="4827373" y="1184560"/>
                    <a:pt x="4777946" y="1952739"/>
                    <a:pt x="4917989" y="1989809"/>
                  </a:cubicBezTo>
                  <a:cubicBezTo>
                    <a:pt x="5058032" y="2026879"/>
                    <a:pt x="5315464" y="1598512"/>
                    <a:pt x="5609967" y="1483182"/>
                  </a:cubicBezTo>
                  <a:cubicBezTo>
                    <a:pt x="5904470" y="1367852"/>
                    <a:pt x="6404919" y="1326662"/>
                    <a:pt x="6685005" y="1297830"/>
                  </a:cubicBezTo>
                  <a:cubicBezTo>
                    <a:pt x="6965091" y="1268998"/>
                    <a:pt x="7144264" y="1310187"/>
                    <a:pt x="7290486" y="13101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2188800" y="2755558"/>
              <a:ext cx="7809471" cy="3311610"/>
              <a:chOff x="2188800" y="2755558"/>
              <a:chExt cx="7809471" cy="3311610"/>
            </a:xfrm>
          </p:grpSpPr>
          <p:cxnSp>
            <p:nvCxnSpPr>
              <p:cNvPr id="7" name="直線矢印コネクタ 6"/>
              <p:cNvCxnSpPr/>
              <p:nvPr/>
            </p:nvCxnSpPr>
            <p:spPr>
              <a:xfrm flipV="1">
                <a:off x="2196000" y="2755558"/>
                <a:ext cx="1" cy="331161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>
                <a:off x="2188800" y="6067168"/>
                <a:ext cx="7809471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図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626" y="2755558"/>
              <a:ext cx="630883" cy="30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9" name="図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005" y="6212525"/>
              <a:ext cx="264266" cy="18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4587888" y="1487154"/>
            <a:ext cx="368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Schematic picture: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74804" y="6071884"/>
            <a:ext cx="252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transport peak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80175" y="6183095"/>
            <a:ext cx="329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meson peaks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301049" y="4955059"/>
            <a:ext cx="1581665" cy="1116825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7092778" y="5214551"/>
            <a:ext cx="222422" cy="85969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969874" y="4013253"/>
            <a:ext cx="252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continuum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65" y="4523668"/>
            <a:ext cx="396000" cy="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573372" y="3071449"/>
            <a:ext cx="5716049" cy="891208"/>
            <a:chOff x="5780175" y="2290196"/>
            <a:chExt cx="5716049" cy="891208"/>
          </a:xfrm>
        </p:grpSpPr>
        <p:sp>
          <p:nvSpPr>
            <p:cNvPr id="3" name="角丸四角形 2"/>
            <p:cNvSpPr/>
            <p:nvPr/>
          </p:nvSpPr>
          <p:spPr>
            <a:xfrm>
              <a:off x="5780175" y="2290196"/>
              <a:ext cx="5716049" cy="891208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6010858" y="2422092"/>
              <a:ext cx="5342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bg1"/>
                  </a:solidFill>
                </a:rPr>
                <a:t>Rich but complicated structure</a:t>
              </a:r>
              <a:endParaRPr kumimoji="1" lang="ja-JP" alt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06805" y="2415649"/>
            <a:ext cx="2577414" cy="7684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87888" y="84536"/>
            <a:ext cx="3345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57478" y="718053"/>
            <a:ext cx="618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spectral function at finite T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07591" y="1351570"/>
            <a:ext cx="430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Theoretical approaches</a:t>
            </a:r>
            <a:endParaRPr kumimoji="1" lang="ja-JP" altLang="en-US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1992" y="2569028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Perturbative QCD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95776" y="5852793"/>
            <a:ext cx="290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The spectral function needs to be reconstructed from the lattice data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31992" y="4604657"/>
            <a:ext cx="2572981" cy="1296834"/>
            <a:chOff x="2188800" y="2755558"/>
            <a:chExt cx="7809471" cy="3311610"/>
          </a:xfrm>
        </p:grpSpPr>
        <p:sp>
          <p:nvSpPr>
            <p:cNvPr id="9" name="フリーフォーム 8"/>
            <p:cNvSpPr/>
            <p:nvPr/>
          </p:nvSpPr>
          <p:spPr>
            <a:xfrm>
              <a:off x="2203201" y="2755558"/>
              <a:ext cx="7290486" cy="3292674"/>
            </a:xfrm>
            <a:custGeom>
              <a:avLst/>
              <a:gdLst>
                <a:gd name="connsiteX0" fmla="*/ 0 w 7858897"/>
                <a:gd name="connsiteY0" fmla="*/ 877701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766490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766490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679992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679992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58897"/>
                <a:gd name="connsiteY0" fmla="*/ 679992 h 3406615"/>
                <a:gd name="connsiteX1" fmla="*/ 321275 w 7858897"/>
                <a:gd name="connsiteY1" fmla="*/ 951841 h 3406615"/>
                <a:gd name="connsiteX2" fmla="*/ 790832 w 7858897"/>
                <a:gd name="connsiteY2" fmla="*/ 3027776 h 3406615"/>
                <a:gd name="connsiteX3" fmla="*/ 1853513 w 7858897"/>
                <a:gd name="connsiteY3" fmla="*/ 3237841 h 3406615"/>
                <a:gd name="connsiteX4" fmla="*/ 2397211 w 7858897"/>
                <a:gd name="connsiteY4" fmla="*/ 3188414 h 3406615"/>
                <a:gd name="connsiteX5" fmla="*/ 2582562 w 7858897"/>
                <a:gd name="connsiteY5" fmla="*/ 568782 h 3406615"/>
                <a:gd name="connsiteX6" fmla="*/ 2780270 w 7858897"/>
                <a:gd name="connsiteY6" fmla="*/ 3200771 h 3406615"/>
                <a:gd name="connsiteX7" fmla="*/ 2891481 w 7858897"/>
                <a:gd name="connsiteY7" fmla="*/ 1989809 h 3406615"/>
                <a:gd name="connsiteX8" fmla="*/ 3064475 w 7858897"/>
                <a:gd name="connsiteY8" fmla="*/ 3176057 h 3406615"/>
                <a:gd name="connsiteX9" fmla="*/ 3583459 w 7858897"/>
                <a:gd name="connsiteY9" fmla="*/ 2545863 h 3406615"/>
                <a:gd name="connsiteX10" fmla="*/ 4164227 w 7858897"/>
                <a:gd name="connsiteY10" fmla="*/ 2311085 h 3406615"/>
                <a:gd name="connsiteX11" fmla="*/ 4559643 w 7858897"/>
                <a:gd name="connsiteY11" fmla="*/ 2261657 h 3406615"/>
                <a:gd name="connsiteX12" fmla="*/ 4782065 w 7858897"/>
                <a:gd name="connsiteY12" fmla="*/ 371 h 3406615"/>
                <a:gd name="connsiteX13" fmla="*/ 4868562 w 7858897"/>
                <a:gd name="connsiteY13" fmla="*/ 2447009 h 3406615"/>
                <a:gd name="connsiteX14" fmla="*/ 5066270 w 7858897"/>
                <a:gd name="connsiteY14" fmla="*/ 1260760 h 3406615"/>
                <a:gd name="connsiteX15" fmla="*/ 5214551 w 7858897"/>
                <a:gd name="connsiteY15" fmla="*/ 1989809 h 3406615"/>
                <a:gd name="connsiteX16" fmla="*/ 5906529 w 7858897"/>
                <a:gd name="connsiteY16" fmla="*/ 1483182 h 3406615"/>
                <a:gd name="connsiteX17" fmla="*/ 6981567 w 7858897"/>
                <a:gd name="connsiteY17" fmla="*/ 1297830 h 3406615"/>
                <a:gd name="connsiteX18" fmla="*/ 7587048 w 7858897"/>
                <a:gd name="connsiteY18" fmla="*/ 1310187 h 3406615"/>
                <a:gd name="connsiteX19" fmla="*/ 7858897 w 7858897"/>
                <a:gd name="connsiteY19" fmla="*/ 1297830 h 3406615"/>
                <a:gd name="connsiteX0" fmla="*/ 0 w 7846540"/>
                <a:gd name="connsiteY0" fmla="*/ 581138 h 3406615"/>
                <a:gd name="connsiteX1" fmla="*/ 308918 w 7846540"/>
                <a:gd name="connsiteY1" fmla="*/ 951841 h 3406615"/>
                <a:gd name="connsiteX2" fmla="*/ 778475 w 7846540"/>
                <a:gd name="connsiteY2" fmla="*/ 3027776 h 3406615"/>
                <a:gd name="connsiteX3" fmla="*/ 1841156 w 7846540"/>
                <a:gd name="connsiteY3" fmla="*/ 3237841 h 3406615"/>
                <a:gd name="connsiteX4" fmla="*/ 2384854 w 7846540"/>
                <a:gd name="connsiteY4" fmla="*/ 3188414 h 3406615"/>
                <a:gd name="connsiteX5" fmla="*/ 2570205 w 7846540"/>
                <a:gd name="connsiteY5" fmla="*/ 568782 h 3406615"/>
                <a:gd name="connsiteX6" fmla="*/ 2767913 w 7846540"/>
                <a:gd name="connsiteY6" fmla="*/ 3200771 h 3406615"/>
                <a:gd name="connsiteX7" fmla="*/ 2879124 w 7846540"/>
                <a:gd name="connsiteY7" fmla="*/ 1989809 h 3406615"/>
                <a:gd name="connsiteX8" fmla="*/ 3052118 w 7846540"/>
                <a:gd name="connsiteY8" fmla="*/ 3176057 h 3406615"/>
                <a:gd name="connsiteX9" fmla="*/ 3571102 w 7846540"/>
                <a:gd name="connsiteY9" fmla="*/ 2545863 h 3406615"/>
                <a:gd name="connsiteX10" fmla="*/ 4151870 w 7846540"/>
                <a:gd name="connsiteY10" fmla="*/ 2311085 h 3406615"/>
                <a:gd name="connsiteX11" fmla="*/ 4547286 w 7846540"/>
                <a:gd name="connsiteY11" fmla="*/ 2261657 h 3406615"/>
                <a:gd name="connsiteX12" fmla="*/ 4769708 w 7846540"/>
                <a:gd name="connsiteY12" fmla="*/ 371 h 3406615"/>
                <a:gd name="connsiteX13" fmla="*/ 4856205 w 7846540"/>
                <a:gd name="connsiteY13" fmla="*/ 2447009 h 3406615"/>
                <a:gd name="connsiteX14" fmla="*/ 5053913 w 7846540"/>
                <a:gd name="connsiteY14" fmla="*/ 1260760 h 3406615"/>
                <a:gd name="connsiteX15" fmla="*/ 5202194 w 7846540"/>
                <a:gd name="connsiteY15" fmla="*/ 1989809 h 3406615"/>
                <a:gd name="connsiteX16" fmla="*/ 5894172 w 7846540"/>
                <a:gd name="connsiteY16" fmla="*/ 1483182 h 3406615"/>
                <a:gd name="connsiteX17" fmla="*/ 6969210 w 7846540"/>
                <a:gd name="connsiteY17" fmla="*/ 1297830 h 3406615"/>
                <a:gd name="connsiteX18" fmla="*/ 7574691 w 7846540"/>
                <a:gd name="connsiteY18" fmla="*/ 1310187 h 3406615"/>
                <a:gd name="connsiteX19" fmla="*/ 7846540 w 7846540"/>
                <a:gd name="connsiteY19" fmla="*/ 1297830 h 3406615"/>
                <a:gd name="connsiteX0" fmla="*/ 0 w 7846540"/>
                <a:gd name="connsiteY0" fmla="*/ 581138 h 3292674"/>
                <a:gd name="connsiteX1" fmla="*/ 308918 w 7846540"/>
                <a:gd name="connsiteY1" fmla="*/ 951841 h 3292674"/>
                <a:gd name="connsiteX2" fmla="*/ 778475 w 7846540"/>
                <a:gd name="connsiteY2" fmla="*/ 3027776 h 3292674"/>
                <a:gd name="connsiteX3" fmla="*/ 1841156 w 7846540"/>
                <a:gd name="connsiteY3" fmla="*/ 3237841 h 3292674"/>
                <a:gd name="connsiteX4" fmla="*/ 2310713 w 7846540"/>
                <a:gd name="connsiteY4" fmla="*/ 3015419 h 3292674"/>
                <a:gd name="connsiteX5" fmla="*/ 2570205 w 7846540"/>
                <a:gd name="connsiteY5" fmla="*/ 568782 h 3292674"/>
                <a:gd name="connsiteX6" fmla="*/ 2767913 w 7846540"/>
                <a:gd name="connsiteY6" fmla="*/ 3200771 h 3292674"/>
                <a:gd name="connsiteX7" fmla="*/ 2879124 w 7846540"/>
                <a:gd name="connsiteY7" fmla="*/ 1989809 h 3292674"/>
                <a:gd name="connsiteX8" fmla="*/ 3052118 w 7846540"/>
                <a:gd name="connsiteY8" fmla="*/ 3176057 h 3292674"/>
                <a:gd name="connsiteX9" fmla="*/ 3571102 w 7846540"/>
                <a:gd name="connsiteY9" fmla="*/ 2545863 h 3292674"/>
                <a:gd name="connsiteX10" fmla="*/ 4151870 w 7846540"/>
                <a:gd name="connsiteY10" fmla="*/ 2311085 h 3292674"/>
                <a:gd name="connsiteX11" fmla="*/ 4547286 w 7846540"/>
                <a:gd name="connsiteY11" fmla="*/ 2261657 h 3292674"/>
                <a:gd name="connsiteX12" fmla="*/ 4769708 w 7846540"/>
                <a:gd name="connsiteY12" fmla="*/ 371 h 3292674"/>
                <a:gd name="connsiteX13" fmla="*/ 4856205 w 7846540"/>
                <a:gd name="connsiteY13" fmla="*/ 2447009 h 3292674"/>
                <a:gd name="connsiteX14" fmla="*/ 5053913 w 7846540"/>
                <a:gd name="connsiteY14" fmla="*/ 1260760 h 3292674"/>
                <a:gd name="connsiteX15" fmla="*/ 5202194 w 7846540"/>
                <a:gd name="connsiteY15" fmla="*/ 1989809 h 3292674"/>
                <a:gd name="connsiteX16" fmla="*/ 5894172 w 7846540"/>
                <a:gd name="connsiteY16" fmla="*/ 1483182 h 3292674"/>
                <a:gd name="connsiteX17" fmla="*/ 6969210 w 7846540"/>
                <a:gd name="connsiteY17" fmla="*/ 1297830 h 3292674"/>
                <a:gd name="connsiteX18" fmla="*/ 7574691 w 7846540"/>
                <a:gd name="connsiteY18" fmla="*/ 1310187 h 3292674"/>
                <a:gd name="connsiteX19" fmla="*/ 7846540 w 7846540"/>
                <a:gd name="connsiteY19" fmla="*/ 1297830 h 3292674"/>
                <a:gd name="connsiteX0" fmla="*/ 0 w 7574691"/>
                <a:gd name="connsiteY0" fmla="*/ 581138 h 3292674"/>
                <a:gd name="connsiteX1" fmla="*/ 308918 w 7574691"/>
                <a:gd name="connsiteY1" fmla="*/ 951841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308918 w 7574691"/>
                <a:gd name="connsiteY1" fmla="*/ 951841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574691"/>
                <a:gd name="connsiteY0" fmla="*/ 581138 h 3292674"/>
                <a:gd name="connsiteX1" fmla="*/ 284205 w 7574691"/>
                <a:gd name="connsiteY1" fmla="*/ 976555 h 3292674"/>
                <a:gd name="connsiteX2" fmla="*/ 778475 w 7574691"/>
                <a:gd name="connsiteY2" fmla="*/ 3027776 h 3292674"/>
                <a:gd name="connsiteX3" fmla="*/ 1841156 w 7574691"/>
                <a:gd name="connsiteY3" fmla="*/ 3237841 h 3292674"/>
                <a:gd name="connsiteX4" fmla="*/ 2310713 w 7574691"/>
                <a:gd name="connsiteY4" fmla="*/ 3015419 h 3292674"/>
                <a:gd name="connsiteX5" fmla="*/ 2570205 w 7574691"/>
                <a:gd name="connsiteY5" fmla="*/ 568782 h 3292674"/>
                <a:gd name="connsiteX6" fmla="*/ 2767913 w 7574691"/>
                <a:gd name="connsiteY6" fmla="*/ 3200771 h 3292674"/>
                <a:gd name="connsiteX7" fmla="*/ 2879124 w 7574691"/>
                <a:gd name="connsiteY7" fmla="*/ 1989809 h 3292674"/>
                <a:gd name="connsiteX8" fmla="*/ 3052118 w 7574691"/>
                <a:gd name="connsiteY8" fmla="*/ 3176057 h 3292674"/>
                <a:gd name="connsiteX9" fmla="*/ 3571102 w 7574691"/>
                <a:gd name="connsiteY9" fmla="*/ 2545863 h 3292674"/>
                <a:gd name="connsiteX10" fmla="*/ 4151870 w 7574691"/>
                <a:gd name="connsiteY10" fmla="*/ 2311085 h 3292674"/>
                <a:gd name="connsiteX11" fmla="*/ 4547286 w 7574691"/>
                <a:gd name="connsiteY11" fmla="*/ 2261657 h 3292674"/>
                <a:gd name="connsiteX12" fmla="*/ 4769708 w 7574691"/>
                <a:gd name="connsiteY12" fmla="*/ 371 h 3292674"/>
                <a:gd name="connsiteX13" fmla="*/ 4856205 w 7574691"/>
                <a:gd name="connsiteY13" fmla="*/ 2447009 h 3292674"/>
                <a:gd name="connsiteX14" fmla="*/ 5053913 w 7574691"/>
                <a:gd name="connsiteY14" fmla="*/ 1260760 h 3292674"/>
                <a:gd name="connsiteX15" fmla="*/ 5202194 w 7574691"/>
                <a:gd name="connsiteY15" fmla="*/ 1989809 h 3292674"/>
                <a:gd name="connsiteX16" fmla="*/ 5894172 w 7574691"/>
                <a:gd name="connsiteY16" fmla="*/ 1483182 h 3292674"/>
                <a:gd name="connsiteX17" fmla="*/ 6969210 w 7574691"/>
                <a:gd name="connsiteY17" fmla="*/ 1297830 h 3292674"/>
                <a:gd name="connsiteX18" fmla="*/ 7574691 w 7574691"/>
                <a:gd name="connsiteY18" fmla="*/ 1310187 h 3292674"/>
                <a:gd name="connsiteX0" fmla="*/ 0 w 7290486"/>
                <a:gd name="connsiteY0" fmla="*/ 976555 h 3292674"/>
                <a:gd name="connsiteX1" fmla="*/ 494270 w 7290486"/>
                <a:gd name="connsiteY1" fmla="*/ 3027776 h 3292674"/>
                <a:gd name="connsiteX2" fmla="*/ 1556951 w 7290486"/>
                <a:gd name="connsiteY2" fmla="*/ 3237841 h 3292674"/>
                <a:gd name="connsiteX3" fmla="*/ 2026508 w 7290486"/>
                <a:gd name="connsiteY3" fmla="*/ 3015419 h 3292674"/>
                <a:gd name="connsiteX4" fmla="*/ 2286000 w 7290486"/>
                <a:gd name="connsiteY4" fmla="*/ 568782 h 3292674"/>
                <a:gd name="connsiteX5" fmla="*/ 2483708 w 7290486"/>
                <a:gd name="connsiteY5" fmla="*/ 3200771 h 3292674"/>
                <a:gd name="connsiteX6" fmla="*/ 2594919 w 7290486"/>
                <a:gd name="connsiteY6" fmla="*/ 1989809 h 3292674"/>
                <a:gd name="connsiteX7" fmla="*/ 2767913 w 7290486"/>
                <a:gd name="connsiteY7" fmla="*/ 3176057 h 3292674"/>
                <a:gd name="connsiteX8" fmla="*/ 3286897 w 7290486"/>
                <a:gd name="connsiteY8" fmla="*/ 2545863 h 3292674"/>
                <a:gd name="connsiteX9" fmla="*/ 3867665 w 7290486"/>
                <a:gd name="connsiteY9" fmla="*/ 2311085 h 3292674"/>
                <a:gd name="connsiteX10" fmla="*/ 4263081 w 7290486"/>
                <a:gd name="connsiteY10" fmla="*/ 2261657 h 3292674"/>
                <a:gd name="connsiteX11" fmla="*/ 4485503 w 7290486"/>
                <a:gd name="connsiteY11" fmla="*/ 371 h 3292674"/>
                <a:gd name="connsiteX12" fmla="*/ 4572000 w 7290486"/>
                <a:gd name="connsiteY12" fmla="*/ 2447009 h 3292674"/>
                <a:gd name="connsiteX13" fmla="*/ 4769708 w 7290486"/>
                <a:gd name="connsiteY13" fmla="*/ 1260760 h 3292674"/>
                <a:gd name="connsiteX14" fmla="*/ 4917989 w 7290486"/>
                <a:gd name="connsiteY14" fmla="*/ 1989809 h 3292674"/>
                <a:gd name="connsiteX15" fmla="*/ 5609967 w 7290486"/>
                <a:gd name="connsiteY15" fmla="*/ 1483182 h 3292674"/>
                <a:gd name="connsiteX16" fmla="*/ 6685005 w 7290486"/>
                <a:gd name="connsiteY16" fmla="*/ 1297830 h 3292674"/>
                <a:gd name="connsiteX17" fmla="*/ 7290486 w 7290486"/>
                <a:gd name="connsiteY17" fmla="*/ 1310187 h 329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90486" h="3292674">
                  <a:moveTo>
                    <a:pt x="0" y="976555"/>
                  </a:moveTo>
                  <a:cubicBezTo>
                    <a:pt x="154460" y="1384328"/>
                    <a:pt x="234778" y="2650895"/>
                    <a:pt x="494270" y="3027776"/>
                  </a:cubicBezTo>
                  <a:cubicBezTo>
                    <a:pt x="753762" y="3404657"/>
                    <a:pt x="1301578" y="3239901"/>
                    <a:pt x="1556951" y="3237841"/>
                  </a:cubicBezTo>
                  <a:cubicBezTo>
                    <a:pt x="1812324" y="3235781"/>
                    <a:pt x="1905000" y="3460262"/>
                    <a:pt x="2026508" y="3015419"/>
                  </a:cubicBezTo>
                  <a:cubicBezTo>
                    <a:pt x="2148016" y="2570576"/>
                    <a:pt x="2209800" y="537890"/>
                    <a:pt x="2286000" y="568782"/>
                  </a:cubicBezTo>
                  <a:cubicBezTo>
                    <a:pt x="2362200" y="599674"/>
                    <a:pt x="2432222" y="2963933"/>
                    <a:pt x="2483708" y="3200771"/>
                  </a:cubicBezTo>
                  <a:cubicBezTo>
                    <a:pt x="2535194" y="3437609"/>
                    <a:pt x="2547552" y="1993928"/>
                    <a:pt x="2594919" y="1989809"/>
                  </a:cubicBezTo>
                  <a:cubicBezTo>
                    <a:pt x="2642287" y="1985690"/>
                    <a:pt x="2652583" y="3083381"/>
                    <a:pt x="2767913" y="3176057"/>
                  </a:cubicBezTo>
                  <a:cubicBezTo>
                    <a:pt x="2883243" y="3268733"/>
                    <a:pt x="3103605" y="2690025"/>
                    <a:pt x="3286897" y="2545863"/>
                  </a:cubicBezTo>
                  <a:cubicBezTo>
                    <a:pt x="3470189" y="2401701"/>
                    <a:pt x="3704968" y="2358453"/>
                    <a:pt x="3867665" y="2311085"/>
                  </a:cubicBezTo>
                  <a:cubicBezTo>
                    <a:pt x="4030362" y="2263717"/>
                    <a:pt x="4160108" y="2646776"/>
                    <a:pt x="4263081" y="2261657"/>
                  </a:cubicBezTo>
                  <a:cubicBezTo>
                    <a:pt x="4366054" y="1876538"/>
                    <a:pt x="4434017" y="-30521"/>
                    <a:pt x="4485503" y="371"/>
                  </a:cubicBezTo>
                  <a:cubicBezTo>
                    <a:pt x="4536990" y="31263"/>
                    <a:pt x="4524633" y="2236944"/>
                    <a:pt x="4572000" y="2447009"/>
                  </a:cubicBezTo>
                  <a:cubicBezTo>
                    <a:pt x="4619368" y="2657074"/>
                    <a:pt x="4712043" y="1336960"/>
                    <a:pt x="4769708" y="1260760"/>
                  </a:cubicBezTo>
                  <a:cubicBezTo>
                    <a:pt x="4827373" y="1184560"/>
                    <a:pt x="4777946" y="1952739"/>
                    <a:pt x="4917989" y="1989809"/>
                  </a:cubicBezTo>
                  <a:cubicBezTo>
                    <a:pt x="5058032" y="2026879"/>
                    <a:pt x="5315464" y="1598512"/>
                    <a:pt x="5609967" y="1483182"/>
                  </a:cubicBezTo>
                  <a:cubicBezTo>
                    <a:pt x="5904470" y="1367852"/>
                    <a:pt x="6404919" y="1326662"/>
                    <a:pt x="6685005" y="1297830"/>
                  </a:cubicBezTo>
                  <a:cubicBezTo>
                    <a:pt x="6965091" y="1268998"/>
                    <a:pt x="7144264" y="1310187"/>
                    <a:pt x="7290486" y="1310187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2188800" y="2755558"/>
              <a:ext cx="7809471" cy="3311610"/>
              <a:chOff x="2188800" y="2755558"/>
              <a:chExt cx="7809471" cy="3311610"/>
            </a:xfrm>
          </p:grpSpPr>
          <p:cxnSp>
            <p:nvCxnSpPr>
              <p:cNvPr id="13" name="直線矢印コネクタ 12"/>
              <p:cNvCxnSpPr/>
              <p:nvPr/>
            </p:nvCxnSpPr>
            <p:spPr>
              <a:xfrm flipV="1">
                <a:off x="2196000" y="2755558"/>
                <a:ext cx="1" cy="331161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>
                <a:off x="2188800" y="6067168"/>
                <a:ext cx="7809471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円/楕円 14"/>
          <p:cNvSpPr/>
          <p:nvPr/>
        </p:nvSpPr>
        <p:spPr>
          <a:xfrm>
            <a:off x="2178632" y="5003847"/>
            <a:ext cx="1182260" cy="35922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090179" y="2415649"/>
            <a:ext cx="2369400" cy="76842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21733" y="2561353"/>
            <a:ext cx="180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Lattice</a:t>
            </a:r>
            <a:r>
              <a:rPr kumimoji="1" lang="en-US" altLang="ja-JP" sz="2400" dirty="0">
                <a:solidFill>
                  <a:schemeClr val="bg1"/>
                </a:solidFill>
              </a:rPr>
              <a:t> QCD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10258" y="3626918"/>
            <a:ext cx="290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First principle calculation of spectral function integral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27" y="4433942"/>
            <a:ext cx="4096590" cy="5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606805" y="3787611"/>
            <a:ext cx="290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Applicable at large energy and/or temperature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8895381" y="2415649"/>
            <a:ext cx="3018888" cy="76842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128849" y="2588603"/>
            <a:ext cx="266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Models, </a:t>
            </a:r>
            <a:r>
              <a:rPr kumimoji="1" lang="en-US" altLang="ja-JP" sz="2400" dirty="0" err="1">
                <a:solidFill>
                  <a:schemeClr val="bg1"/>
                </a:solidFill>
              </a:rPr>
              <a:t>AdS</a:t>
            </a:r>
            <a:r>
              <a:rPr kumimoji="1" lang="en-US" altLang="ja-JP" sz="2400" dirty="0">
                <a:solidFill>
                  <a:schemeClr val="bg1"/>
                </a:solidFill>
              </a:rPr>
              <a:t>/CFT, …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007782" y="3650561"/>
            <a:ext cx="290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Some features of the spectral function can be described.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151586" y="4926200"/>
            <a:ext cx="266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Relation to QCD is not always clear.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6090551" y="5279366"/>
            <a:ext cx="413365" cy="46093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45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68254" y="1134861"/>
            <a:ext cx="7966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there any spectral properties that all methods should obey?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5578632" y="3289927"/>
            <a:ext cx="745820" cy="83722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68254" y="4835672"/>
            <a:ext cx="796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 rules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22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18828" y="90677"/>
            <a:ext cx="796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Derivation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84324" y="6388444"/>
            <a:ext cx="580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P. </a:t>
            </a:r>
            <a:r>
              <a:rPr kumimoji="1" lang="en-US" altLang="ja-JP" dirty="0" err="1">
                <a:solidFill>
                  <a:schemeClr val="bg1"/>
                </a:solidFill>
              </a:rPr>
              <a:t>Romatschke</a:t>
            </a:r>
            <a:r>
              <a:rPr kumimoji="1" lang="en-US" altLang="ja-JP" dirty="0">
                <a:solidFill>
                  <a:schemeClr val="bg1"/>
                </a:solidFill>
              </a:rPr>
              <a:t> and D.T. Son, Phys. Rev. </a:t>
            </a:r>
            <a:r>
              <a:rPr lang="en-US" altLang="ja-JP" dirty="0">
                <a:solidFill>
                  <a:schemeClr val="bg1"/>
                </a:solidFill>
              </a:rPr>
              <a:t>D </a:t>
            </a:r>
            <a:r>
              <a:rPr lang="en-US" altLang="ja-JP" b="1" dirty="0">
                <a:solidFill>
                  <a:schemeClr val="bg1"/>
                </a:solidFill>
              </a:rPr>
              <a:t>80</a:t>
            </a:r>
            <a:r>
              <a:rPr lang="en-US" altLang="ja-JP" dirty="0">
                <a:solidFill>
                  <a:schemeClr val="bg1"/>
                </a:solidFill>
              </a:rPr>
              <a:t>, 065021 (2009).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上矢印 4"/>
          <p:cNvSpPr/>
          <p:nvPr/>
        </p:nvSpPr>
        <p:spPr>
          <a:xfrm>
            <a:off x="5939481" y="1417183"/>
            <a:ext cx="444843" cy="457200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0486" y="1852736"/>
            <a:ext cx="580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Analytic in upper part of complex </a:t>
            </a:r>
            <a:r>
              <a:rPr kumimoji="1" lang="el-GR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ω</a:t>
            </a:r>
            <a:r>
              <a:rPr kumimoji="1"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plane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7943335" y="3081976"/>
            <a:ext cx="3884140" cy="2550020"/>
            <a:chOff x="5214551" y="2781690"/>
            <a:chExt cx="5758249" cy="2940909"/>
          </a:xfrm>
        </p:grpSpPr>
        <p:cxnSp>
          <p:nvCxnSpPr>
            <p:cNvPr id="9" name="直線矢印コネクタ 8"/>
            <p:cNvCxnSpPr/>
            <p:nvPr/>
          </p:nvCxnSpPr>
          <p:spPr>
            <a:xfrm>
              <a:off x="5214551" y="4630875"/>
              <a:ext cx="5758249" cy="0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H="1" flipV="1">
              <a:off x="8017475" y="2781690"/>
              <a:ext cx="32952" cy="2940909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5996229" y="4630875"/>
              <a:ext cx="4173382" cy="0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フリーフォーム 30"/>
            <p:cNvSpPr/>
            <p:nvPr/>
          </p:nvSpPr>
          <p:spPr>
            <a:xfrm>
              <a:off x="6104237" y="3126074"/>
              <a:ext cx="3966520" cy="1371786"/>
            </a:xfrm>
            <a:custGeom>
              <a:avLst/>
              <a:gdLst>
                <a:gd name="connsiteX0" fmla="*/ 4040660 w 4040660"/>
                <a:gd name="connsiteY0" fmla="*/ 1520076 h 1557147"/>
                <a:gd name="connsiteX1" fmla="*/ 3447535 w 4040660"/>
                <a:gd name="connsiteY1" fmla="*/ 642747 h 1557147"/>
                <a:gd name="connsiteX2" fmla="*/ 2113006 w 4040660"/>
                <a:gd name="connsiteY2" fmla="*/ 195 h 1557147"/>
                <a:gd name="connsiteX3" fmla="*/ 556054 w 4040660"/>
                <a:gd name="connsiteY3" fmla="*/ 704531 h 1557147"/>
                <a:gd name="connsiteX4" fmla="*/ 0 w 4040660"/>
                <a:gd name="connsiteY4" fmla="*/ 1557147 h 1557147"/>
                <a:gd name="connsiteX0" fmla="*/ 4040660 w 4040660"/>
                <a:gd name="connsiteY0" fmla="*/ 1519916 h 1556987"/>
                <a:gd name="connsiteX1" fmla="*/ 3447535 w 4040660"/>
                <a:gd name="connsiteY1" fmla="*/ 642587 h 1556987"/>
                <a:gd name="connsiteX2" fmla="*/ 2113006 w 4040660"/>
                <a:gd name="connsiteY2" fmla="*/ 35 h 1556987"/>
                <a:gd name="connsiteX3" fmla="*/ 753762 w 4040660"/>
                <a:gd name="connsiteY3" fmla="*/ 617873 h 1556987"/>
                <a:gd name="connsiteX4" fmla="*/ 0 w 4040660"/>
                <a:gd name="connsiteY4" fmla="*/ 1556987 h 1556987"/>
                <a:gd name="connsiteX0" fmla="*/ 4040660 w 4040660"/>
                <a:gd name="connsiteY0" fmla="*/ 1371653 h 1408724"/>
                <a:gd name="connsiteX1" fmla="*/ 3447535 w 4040660"/>
                <a:gd name="connsiteY1" fmla="*/ 494324 h 1408724"/>
                <a:gd name="connsiteX2" fmla="*/ 2088292 w 4040660"/>
                <a:gd name="connsiteY2" fmla="*/ 53 h 1408724"/>
                <a:gd name="connsiteX3" fmla="*/ 753762 w 4040660"/>
                <a:gd name="connsiteY3" fmla="*/ 469610 h 1408724"/>
                <a:gd name="connsiteX4" fmla="*/ 0 w 4040660"/>
                <a:gd name="connsiteY4" fmla="*/ 1408724 h 1408724"/>
                <a:gd name="connsiteX0" fmla="*/ 4040660 w 4040660"/>
                <a:gd name="connsiteY0" fmla="*/ 1371653 h 1408724"/>
                <a:gd name="connsiteX1" fmla="*/ 3447535 w 4040660"/>
                <a:gd name="connsiteY1" fmla="*/ 494324 h 1408724"/>
                <a:gd name="connsiteX2" fmla="*/ 1964724 w 4040660"/>
                <a:gd name="connsiteY2" fmla="*/ 53 h 1408724"/>
                <a:gd name="connsiteX3" fmla="*/ 753762 w 4040660"/>
                <a:gd name="connsiteY3" fmla="*/ 469610 h 1408724"/>
                <a:gd name="connsiteX4" fmla="*/ 0 w 4040660"/>
                <a:gd name="connsiteY4" fmla="*/ 1408724 h 1408724"/>
                <a:gd name="connsiteX0" fmla="*/ 4040660 w 4040660"/>
                <a:gd name="connsiteY0" fmla="*/ 1371803 h 1408874"/>
                <a:gd name="connsiteX1" fmla="*/ 3311611 w 4040660"/>
                <a:gd name="connsiteY1" fmla="*/ 519188 h 1408874"/>
                <a:gd name="connsiteX2" fmla="*/ 1964724 w 4040660"/>
                <a:gd name="connsiteY2" fmla="*/ 203 h 1408874"/>
                <a:gd name="connsiteX3" fmla="*/ 753762 w 4040660"/>
                <a:gd name="connsiteY3" fmla="*/ 469760 h 1408874"/>
                <a:gd name="connsiteX4" fmla="*/ 0 w 4040660"/>
                <a:gd name="connsiteY4" fmla="*/ 1408874 h 1408874"/>
                <a:gd name="connsiteX0" fmla="*/ 3966520 w 3966520"/>
                <a:gd name="connsiteY0" fmla="*/ 1371786 h 1371786"/>
                <a:gd name="connsiteX1" fmla="*/ 3237471 w 3966520"/>
                <a:gd name="connsiteY1" fmla="*/ 519171 h 1371786"/>
                <a:gd name="connsiteX2" fmla="*/ 1890584 w 3966520"/>
                <a:gd name="connsiteY2" fmla="*/ 186 h 1371786"/>
                <a:gd name="connsiteX3" fmla="*/ 679622 w 3966520"/>
                <a:gd name="connsiteY3" fmla="*/ 469743 h 1371786"/>
                <a:gd name="connsiteX4" fmla="*/ 0 w 3966520"/>
                <a:gd name="connsiteY4" fmla="*/ 1260576 h 1371786"/>
                <a:gd name="connsiteX0" fmla="*/ 3966520 w 3966520"/>
                <a:gd name="connsiteY0" fmla="*/ 1371786 h 1371786"/>
                <a:gd name="connsiteX1" fmla="*/ 3237471 w 3966520"/>
                <a:gd name="connsiteY1" fmla="*/ 519171 h 1371786"/>
                <a:gd name="connsiteX2" fmla="*/ 1890584 w 3966520"/>
                <a:gd name="connsiteY2" fmla="*/ 186 h 1371786"/>
                <a:gd name="connsiteX3" fmla="*/ 679622 w 3966520"/>
                <a:gd name="connsiteY3" fmla="*/ 469743 h 1371786"/>
                <a:gd name="connsiteX4" fmla="*/ 0 w 3966520"/>
                <a:gd name="connsiteY4" fmla="*/ 1260576 h 13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520" h="1371786">
                  <a:moveTo>
                    <a:pt x="3966520" y="1371786"/>
                  </a:moveTo>
                  <a:cubicBezTo>
                    <a:pt x="3830595" y="1059778"/>
                    <a:pt x="3583460" y="747771"/>
                    <a:pt x="3237471" y="519171"/>
                  </a:cubicBezTo>
                  <a:cubicBezTo>
                    <a:pt x="2891482" y="290571"/>
                    <a:pt x="2316892" y="8424"/>
                    <a:pt x="1890584" y="186"/>
                  </a:cubicBezTo>
                  <a:cubicBezTo>
                    <a:pt x="1464276" y="-8052"/>
                    <a:pt x="994719" y="259678"/>
                    <a:pt x="679622" y="469743"/>
                  </a:cubicBezTo>
                  <a:cubicBezTo>
                    <a:pt x="364525" y="679808"/>
                    <a:pt x="163727" y="964014"/>
                    <a:pt x="0" y="126057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>
              <a:off x="6012000" y="4360330"/>
              <a:ext cx="106797" cy="136025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加算記号 33"/>
            <p:cNvSpPr/>
            <p:nvPr/>
          </p:nvSpPr>
          <p:spPr>
            <a:xfrm rot="2760539">
              <a:off x="7821246" y="3672119"/>
              <a:ext cx="425411" cy="404615"/>
            </a:xfrm>
            <a:prstGeom prst="mathPlus">
              <a:avLst>
                <a:gd name="adj1" fmla="val 1217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877" y="3657223"/>
              <a:ext cx="473527" cy="30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42" name="図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4" y="3344421"/>
            <a:ext cx="3626974" cy="3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4782398" y="3280890"/>
            <a:ext cx="317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remove UV divergence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5" name="図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4" y="4165366"/>
            <a:ext cx="4106581" cy="3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4412498" y="3939603"/>
            <a:ext cx="375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</a:rPr>
              <a:t>remove potential divergence on the arc at infinity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8" name="図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6" y="5131855"/>
            <a:ext cx="4756052" cy="8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93" y="711368"/>
            <a:ext cx="9477222" cy="7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8" y="2530067"/>
            <a:ext cx="2443903" cy="3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18828" y="90677"/>
            <a:ext cx="796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Derivation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22" y="974124"/>
            <a:ext cx="16245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上矢印 3"/>
          <p:cNvSpPr/>
          <p:nvPr/>
        </p:nvSpPr>
        <p:spPr>
          <a:xfrm flipV="1">
            <a:off x="5729417" y="1836476"/>
            <a:ext cx="444843" cy="568761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77748" y="3276820"/>
            <a:ext cx="148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</a:rPr>
              <a:t>IR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33785" y="3291364"/>
            <a:ext cx="109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70C0"/>
                </a:solidFill>
              </a:rPr>
              <a:t>UV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0162" y="4614463"/>
            <a:ext cx="768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The spectral integral is determined by the </a:t>
            </a:r>
            <a:r>
              <a:rPr kumimoji="1" lang="en-US" altLang="ja-JP" sz="4000" dirty="0">
                <a:solidFill>
                  <a:srgbClr val="0070C0"/>
                </a:solidFill>
              </a:rPr>
              <a:t>UV</a:t>
            </a:r>
            <a:r>
              <a:rPr kumimoji="1" lang="en-US" altLang="ja-JP" sz="4000" dirty="0">
                <a:solidFill>
                  <a:schemeClr val="bg1"/>
                </a:solidFill>
              </a:rPr>
              <a:t>/</a:t>
            </a:r>
            <a:r>
              <a:rPr kumimoji="1" lang="en-US" altLang="ja-JP" sz="4000" dirty="0">
                <a:solidFill>
                  <a:srgbClr val="FF0000"/>
                </a:solidFill>
              </a:rPr>
              <a:t>IR</a:t>
            </a:r>
            <a:r>
              <a:rPr kumimoji="1" lang="en-US" altLang="ja-JP" sz="4000" dirty="0">
                <a:solidFill>
                  <a:schemeClr val="bg1"/>
                </a:solidFill>
              </a:rPr>
              <a:t> behavior of G</a:t>
            </a:r>
            <a:r>
              <a:rPr kumimoji="1" lang="en-US" altLang="ja-JP" sz="4000" baseline="30000" dirty="0">
                <a:solidFill>
                  <a:schemeClr val="bg1"/>
                </a:solidFill>
              </a:rPr>
              <a:t>R</a:t>
            </a:r>
            <a:r>
              <a:rPr lang="en-US" altLang="ja-JP" sz="4000" dirty="0">
                <a:solidFill>
                  <a:schemeClr val="bg1"/>
                </a:solidFill>
              </a:rPr>
              <a:t>!</a:t>
            </a:r>
            <a:r>
              <a:rPr kumimoji="1" lang="en-US" altLang="ja-JP" sz="4000" dirty="0">
                <a:solidFill>
                  <a:schemeClr val="bg1"/>
                </a:solidFill>
              </a:rPr>
              <a:t> 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22" y="2454132"/>
            <a:ext cx="6595187" cy="9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8956431" y="1893325"/>
            <a:ext cx="457200" cy="511912"/>
          </a:xfrm>
          <a:prstGeom prst="straightConnector1">
            <a:avLst/>
          </a:prstGeom>
          <a:ln w="38100">
            <a:solidFill>
              <a:srgbClr val="382C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4" y="1476468"/>
            <a:ext cx="3085262" cy="3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5135" y="263670"/>
            <a:ext cx="796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0070C0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UV</a:t>
            </a:r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term</a:t>
            </a:r>
            <a:endParaRPr kumimoji="1" lang="ja-JP" altLang="en-US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81756" y="971556"/>
            <a:ext cx="864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the operator product expansion (OPE)</a:t>
            </a:r>
            <a:endParaRPr kumimoji="1" lang="ja-JP" altLang="en-US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01" y="3029910"/>
            <a:ext cx="8915423" cy="10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91731" y="2124057"/>
            <a:ext cx="371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</a:rPr>
              <a:t>Separation of scales: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5" y="2226890"/>
            <a:ext cx="3528293" cy="4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上矢印 11"/>
          <p:cNvSpPr/>
          <p:nvPr/>
        </p:nvSpPr>
        <p:spPr>
          <a:xfrm rot="1802026">
            <a:off x="5593195" y="3755466"/>
            <a:ext cx="333633" cy="877329"/>
          </a:xfrm>
          <a:prstGeom prst="upArrow">
            <a:avLst>
              <a:gd name="adj1" fmla="val 50000"/>
              <a:gd name="adj2" fmla="val 8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86201" y="4710207"/>
            <a:ext cx="24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High energy part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87157" y="5224689"/>
            <a:ext cx="307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Perturbative expansion in </a:t>
            </a:r>
            <a:r>
              <a:rPr lang="el-GR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α</a:t>
            </a:r>
            <a:r>
              <a:rPr lang="en-US" altLang="ja-JP" sz="2400" baseline="-25000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is possible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上矢印 14"/>
          <p:cNvSpPr/>
          <p:nvPr/>
        </p:nvSpPr>
        <p:spPr>
          <a:xfrm rot="19716093">
            <a:off x="8501665" y="3810204"/>
            <a:ext cx="333633" cy="877329"/>
          </a:xfrm>
          <a:prstGeom prst="upArrow">
            <a:avLst>
              <a:gd name="adj1" fmla="val 50000"/>
              <a:gd name="adj2" fmla="val 8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92285" y="4710206"/>
            <a:ext cx="24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Low</a:t>
            </a:r>
            <a:r>
              <a:rPr kumimoji="1" lang="en-US" altLang="ja-JP" sz="2400" dirty="0">
                <a:solidFill>
                  <a:schemeClr val="bg1"/>
                </a:solidFill>
              </a:rPr>
              <a:t> energy part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93240" y="5224689"/>
            <a:ext cx="3070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Non-perturbative condensates that carry all information on the T dependence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10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63"/>
  <p:tag name="DEFAULTHEIGHT" val="2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J = \sigma 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72.96016"/>
  <p:tag name="PICTUREFILESIZE" val="30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verline{q}q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15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0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(\tau,T) = \displaystyle \int_{0}^{\infty} \frac{d \omega}{2\pi} \rho(\omega,T) &#10;\frac{\cosh\Bigg[\omega(\tau - 1/2T)\Bigg]}{\sinh(\omega/2T)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23.9609"/>
  <p:tag name="PICTUREFILESIZE" val="436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G^{R}(\omega) = G^{R}(\omega) - G^{R}_{T=0}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79.9605"/>
  <p:tag name="PICTUREFILESIZE" val="157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(\omega) = \delta G^{R}(\omega) - \delta G^{R}(i\omega')|_{\omega' \to \infty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16.9806"/>
  <p:tag name="PICTUREFILESIZE" val="187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(i\omega') = \frac{1}{2 \pi i} \displaystyle \int_{-\infty}^{\infty} &#10;d \omega \frac{f(\omega)}{\omega - i\omega'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58.0005"/>
  <p:tag name="PICTUREFILESIZE" val="231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&#10;\begin{document}&#10;$&#10;G^{R}_{\mu \nu}(\omega, \bm{p}) = i \displaystyle \int dt \displaystyle \int d\bm{x}^3 &#10;e^{i\omega t - i \bm{p}\cdot\bm{x}} \theta(t) \Biggl\langle [j_{\mu}(t, \bm{x}), j_{\nu}(0, \bm{0})] \Biggr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34"/>
  <p:tag name="BOXHEIGHT" val="451"/>
  <p:tag name="BOXFONT" val="10"/>
  <p:tag name="BOXWRAP" val="False"/>
  <p:tag name="WORKAROUNDTRANSPARENCYBUG" val="False"/>
  <p:tag name="ALLOWFONTSUBSTITUTION" val="False"/>
  <p:tag name="BITMAPFORMAT" val="pngmono"/>
  <p:tag name="ORIGWIDTH" val="532.9811"/>
  <p:tag name="PICTUREFILESIZE" val="449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&#10;\begin{document}&#10;$&#10;G^{R}(\omega) = \frac{1}{3} G^{R}_{ii}(\omega,\bm{p}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89.9604"/>
  <p:tag name="PICTUREFILESIZE" val="137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j_{\mu} \equiv e \displaystyle \sum_f q_f \overline{\psi}_f \gamma_{\mu} \psi_f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34"/>
  <p:tag name="BOXHEIGHT" val="451"/>
  <p:tag name="BOXFONT" val="10"/>
  <p:tag name="BOXWRAP" val="False"/>
  <p:tag name="WORKAROUNDTRANSPARENCYBUG" val="False"/>
  <p:tag name="ALLOWFONTSUBSTITUTION" val="False"/>
  <p:tag name="BITMAPFORMAT" val="pngmono"/>
  <p:tag name="ORIGWIDTH" val="180.9604"/>
  <p:tag name="PICTUREFILESIZE" val="143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omega'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5.98008"/>
  <p:tag name="PICTUREFILESIZE" val="206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' \to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63.96016"/>
  <p:tag name="PICTUREFILESIZE" val="32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G^{R}(0) - \delta G^{R}_{\infty} = \frac{2}{\pi} &#10;\displaystyle \int_0^{\infty} d \omega \frac{\delta \rho(\omega)}{\omega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07.9806"/>
  <p:tag name="PICTUREFILESIZE" val="276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\rho(\omega) = \mathrm{Im} \delta G^{R}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81.9804"/>
  <p:tag name="PICTUREFILESIZE" val="119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j_{\mu}(x) j_{\nu}(0) \rangle \simeq&#10;\displaystyle \sum_i C_i(x) \langle O_i(x=0) \rangle_T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51.0007"/>
  <p:tag name="PICTUREFILESIZE" val="260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,\,\Lambda_{\mathrm{QCD}} \ll 1/x \sim \omega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12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^{\mu \nu} =  \displaystyle \sum_f i \mathcal{S} \mathcal{T} \overline{\psi}_f \gamma^{\mu} D^{\nu} \psi_f  &#10;- G^{\mu \alpha}_a G^{\nu}_{\alpha a} + \frac{1}{4} g^{\mu \nu} G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38.0009"/>
  <p:tag name="PICTUREFILESIZE" val="325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G^R(\omega)= e^2 \displaystyle \sum_f q^2_f\frac{1}{\omega^2}&#10;\Biggl[2m_f\delta \langle \overline{\psi}_f \psi_f\rangle&#10;+\frac{1}{12}\delta\left\langle \frac{\alpha_s}{\pi}G^2 \right\rangle 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89.961"/>
  <p:tag name="PICTUREFILESIZE" val="469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8}{3} \frac{\delta\langle T^{00}\rangle}{4C_F + N_f}\Biggr] &#10;+{\cal O}\left(\omega^{-4}\right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1.9604"/>
  <p:tag name="PICTUREFILESIZE" val="206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&#10;\begin{document}&#10;$&#10;\bm{j}(t, \bm{x}) = \bm{j} \Big[\bm{E}(t,\bm{x}),\,\bm{B}(t,\bm{x})\Big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63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&#10;\begin{document}&#10;$&#10;G^{R}_{\mu \nu}(\omega, \bm{p}) = i \displaystyle \int dt \displaystyle \int d\bm{x}^3 &#10;e^{i\omega t - i \bm{p}\cdot\bm{x}} \theta(t) \Biggl\langle [j_{\mu}(t, \bm{x}), j_{\nu}(0, \bm{0})] \Biggr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34"/>
  <p:tag name="BOXHEIGHT" val="451"/>
  <p:tag name="BOXFONT" val="10"/>
  <p:tag name="BOXWRAP" val="False"/>
  <p:tag name="WORKAROUNDTRANSPARENCYBUG" val="False"/>
  <p:tag name="ALLOWFONTSUBSTITUTION" val="False"/>
  <p:tag name="BITMAPFORMAT" val="pngmono"/>
  <p:tag name="ORIGWIDTH" val="532.9811"/>
  <p:tag name="PICTUREFILESIZE" val="44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&#10;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1.96008"/>
  <p:tag name="PICTUREFILESIZE" val="12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&#10;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9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au_J,\kappa_B&#10;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61.98016"/>
  <p:tag name="PICTUREFILESIZE" val="34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cal{O}(\partial^2 F^{\mu \nu}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93.96016"/>
  <p:tag name="PICTUREFILESIZE" val="74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&#10;\begin{document}&#10;$&#10;\bm{j}(t, \bm{x}) = -D \bm{\nabla}j_0 + \sigma \bm{E} - \sigma \tau_J \partial_0 \bm{E} &#10;+ \kappa_{B} \bm{\nabla} \times \bm{B} 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62.0009"/>
  <p:tag name="PICTUREFILESIZE" val="265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j_{\mu}(\omega) = - G^R_{\mu\nu}(\omega)A^{\nu}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28.0005"/>
  <p:tag name="PICTUREFILESIZE" val="1557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^{R}(\omega) = i\omega \sigma (1 + i\tau_J \omega) + \mathcal{O}(\omega^3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18.0006"/>
  <p:tag name="PICTUREFILESIZE" val="198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&#10;\begin{document}&#10;$&#10;\bm{p} =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54.96008"/>
  <p:tag name="PICTUREFILESIZE" val="26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G^R(\omega)|_{\omega \to \infty} = 0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12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^{R}(\omega) = i\omega \sigma (1 + i\tau_J \omega) + \mathcal{O}(\omega^3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18.0006"/>
  <p:tag name="PICTUREFILESIZE" val="198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&#10;\begin{document}&#10;$&#10;\rho_{\mu \nu}(\omega, \bm{p}) = \mathrm{Im} G^{R}_{\mu \nu}(\omega, \bm{p}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1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G^R(0) = 0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69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0 = \frac{2}{\pi} \displaystyle \int_0^{\infty} d \omega \frac{\delta \rho(\omega)}{\omega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77.9604"/>
  <p:tag name="PICTUREFILESIZE" val="162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G^R(\omega)= e^2 \displaystyle \sum_f q^2_f\frac{1}{\omega^2}&#10;\Biggl[2m_f\delta \langle \overline{\psi}_f \psi_f\rangle&#10;+\frac{1}{12}\delta\left\langle \frac{\alpha_s}{\pi}G^2 \right\rangle 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89.961"/>
  <p:tag name="PICTUREFILESIZE" val="4697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8}{3} \frac{\delta\langle T^{00}\rangle}{4C_F + N_f}\Biggr] &#10;+{\cal O}\left(\omega^{-4}\right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1.9604"/>
  <p:tag name="PICTUREFILESIZE" val="206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8}{3} \frac{\delta\langle T^{00}\rangle}{4C_F + N_f}\Biggr] &#10;+{\cal O}\left(\omega^{-4}\right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1.9604"/>
  <p:tag name="PICTUREFILESIZE" val="2063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^2 \delta G^R(\omega)= e^2 \displaystyle \sum_f q^2_f&#10;\Biggl[2m_f\delta \langle \overline{\psi}_f \psi_f\rangle&#10;+\frac{1}{12}\delta\left\langle \frac{\alpha_s}{\pi}G^2 \right\rangle 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89.001"/>
  <p:tag name="PICTUREFILESIZE" val="449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^2 \delta G^R(0)|_{\omega \to 0} = 0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84.9804"/>
  <p:tag name="PICTUREFILESIZE" val="122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 e^2 \displaystyle \sum_f q^2_f&#10;\Biggl[2m_f\delta \langle \overline{\psi}_f \psi_f\rangle&#10;+\frac{1}{12}\delta\left\langle \frac{\alpha_s}{\pi}G^2 \right\rangle + &#10;\frac{8}{3} \frac{\delta\langle T^{00}\rangle}{4C_F + N_f}\Biggr] &#10;=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519.001"/>
  <p:tag name="PICTUREFILESIZE" val="551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2}{\pi} \displaystyle \int_0^{\infty} d \omega \, \omega \, \delta 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51.9803"/>
  <p:tag name="PICTUREFILESIZE" val="139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^2 \delta G^R(\omega)|_{\omega \to \infty} = &#10;e^2 \displaystyle \sum_f q^2_f&#10;\Biggl[2m_f\delta \langle \overline{\psi}_f \psi_f\rangle&#10;+\frac{1}{12}\delta\left\langle \frac{\alpha_s}{\pi}G^2 \right\rangle +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541.9811"/>
  <p:tag name="PICTUREFILESIZE" val="500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psi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29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8}{3} \frac{\delta\langle T^{00}\rangle}{4C_F + N_f}\Big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118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^R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60.96016"/>
  <p:tag name="PICTUREFILESIZE" val="48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^2 G^R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87.00016"/>
  <p:tag name="PICTUREFILESIZE" val="63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0 = \frac{2}{\pi} \displaystyle \int_0^{\infty} d \omega \frac{\delta \rho(\omega)}{\omega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77.9604"/>
  <p:tag name="PICTUREFILESIZE" val="162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sigma \tau_J = \frac{2}{\pi} \displaystyle \int_0^{\infty} \frac{d \omega}{\omega^3} &#10;\Big[\delta\rho(\omega) - \sigma \omega \Big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79.9605"/>
  <p:tag name="PICTUREFILESIZE" val="219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 e^2 \displaystyle \sum_f q^2_f&#10;\Biggl[2m_f\delta \langle \overline{\psi}_f \psi_f\rangle&#10;+\frac{1}{12}\delta\left\langle \frac{\alpha_s}{\pi}G^2 \right\rangle + &#10;\frac{8}{3} \frac{\delta\langle T^{00}\rangle}{4C_F + N_f}\Biggr] &#10;=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519.001"/>
  <p:tag name="PICTUREFILESIZE" val="5516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2}{\pi} \displaystyle \int_0^{\infty} d \omega \, \omega \, \delta 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51.9803"/>
  <p:tag name="PICTUREFILESIZE" val="139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(\tau,T) = \displaystyle \int_{0}^{\infty} \frac{d \omega}{2\pi} \rho(\omega,T) &#10;\frac{\cosh\Bigg[\omega(\tau - 1/2T)\Bigg]}{\sinh(\omega/2T)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23.9609"/>
  <p:tag name="PICTUREFILESIZE" val="4369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A(\omega) = \tanh(\omega^2/\Delta^2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8.9804"/>
  <p:tag name="PICTUREFILESIZE" val="133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(1+k)A(\omega)\rho_{\mathrm{cont}}(\omega) \Bigg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5.9804"/>
  <p:tag name="PICTUREFILESIZE" val="155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verline{\psi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3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,T) = C_{em}\Bigg[c_{BW} \rho_{\mathrm{peak}}(\omega)[1 - A(\omega)]&#10;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91.9808"/>
  <p:tag name="PICTUREFILESIZE" val="266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ig(1 - 2n_f(\omega/2)\Big) \Bigg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51.9803"/>
  <p:tag name="PICTUREFILESIZE" val="109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,T) = C_{em}\Bigg[\frac{c_{BW}}{3} \frac{\omega \Gamma/2}{\omega^2+(\Gamma/2)^2}&#10;+  \frac{\omega^2}{4\pi}(1+k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02.0008"/>
  <p:tag name="PICTUREFILESIZE" val="329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A(\omega) = \tanh(\omega^2/\Delta^2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8.9804"/>
  <p:tag name="PICTUREFILESIZE" val="133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\sigma}{T} = 0.57 C_{em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785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 \tau_J = 0.067 C_{em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62.0003"/>
  <p:tag name="PICTUREFILESIZE" val="933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(1+k)A(\omega)\rho_{\mathrm{cont}}(\omega) \Bigg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5.9804"/>
  <p:tag name="PICTUREFILESIZE" val="1558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,T) = C_{em}\Bigg[c_{BW} \rho_{\mathrm{peak}}(\omega)[1 - A(\omega)]&#10;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91.9808"/>
  <p:tag name="PICTUREFILESIZE" val="266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e-3p&#10;=\displaystyle \sum_f m_f\delta \langle \overline{\psi}_f \psi_f \rangle &#10;-\frac{11 N_c - 2 N_f }{24}\delta\left\langle \frac{\alpha_s}{\pi}G^2 \right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56.0009"/>
  <p:tag name="PICTUREFILESIZE" val="394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sigma \tau_J = \frac{2}{\pi} \displaystyle \int_0^{\infty} \frac{d \omega}{\omega^3} &#10;\Big[\delta\rho(\omega) - \sigma \omega \Big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79.9605"/>
  <p:tag name="PICTUREFILESIZE" val="219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0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G^{R}(i\omega') - \delta G^{R}_{\infty} = \frac{1}{\pi} &#10;\displaystyle \int_{-\infty}^{\infty} d \omega  \frac{\omega \delta \rho(\omega)}{\omega^2 + \omega'^2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357.0007"/>
  <p:tag name="PICTUREFILESIZE" val="315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au&#10;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7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\rho(\omega) = \frac{T^2 C_{em} N_c}{3} \frac{\omega \tau^{-1}}{\omega^2 + \tau^{-2}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31.0005"/>
  <p:tag name="PICTUREFILESIZE" val="1816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{em} = e^2 \sum_f q_f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45.9803"/>
  <p:tag name="PICTUREFILESIZE" val="923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C_{em} N_c}{6\pi} \omega^2 n_{F}(\frac{\omega}{2}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53.9603"/>
  <p:tag name="PICTUREFILESIZE" val="1338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0 =\frac{2}{\pi} \displaystyle \int_0^{\infty} d \omega \frac{\delta \rho(\omega)}{\omega}&#10;= \frac{\pi}{18} T^2 C_{em} N_c - \frac{\pi}{18} T^2 C_{em} N_c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66.981"/>
  <p:tag name="PICTUREFILESIZE" val="366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0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lta 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43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eq e^2 T^2 \tau^{-1} \Lambda - &#10;C_{em} \frac{8}{3} \frac{\delta\langle T^{00}\rangle}{4C_F + N_f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71.9806"/>
  <p:tag name="PICTUREFILESIZE" val="2306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 g^4 T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35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108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 g T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8.00008"/>
  <p:tag name="PICTUREFILESIZE" val="274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sigma \tau_J = \frac{2}{\pi} \displaystyle \int_0^{\infty} \frac{d \omega}{\omega^3} &#10;\Big[\delta\rho(\omega) - \sigma \omega \Big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79.9605"/>
  <p:tag name="PICTUREFILESIZE" val="219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eq - \frac{1}{9} C_{em} T^2 N_c \tau^2 - \frac{\sigma}{\mu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201.0004"/>
  <p:tag name="PICTUREFILESIZE" val="1329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 g T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48.00008"/>
  <p:tag name="PICTUREFILESIZE" val="27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eq -\sigma \tau_J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70.98016"/>
  <p:tag name="PICTUREFILESIZE" val="28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 e^2 \displaystyle \sum_f q^2_f&#10;\Biggl[2m_f\delta \langle \overline{\psi}_f \psi_f\rangle&#10;+\frac{1}{12}\delta\left\langle \frac{\alpha_s}{\pi}G^2 \right\rangle + &#10;\frac{8}{3} \frac{\delta\langle T^{00}\rangle}{4C_F + N_f}\Biggr] &#10;=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519.001"/>
  <p:tag name="PICTUREFILESIZE" val="5516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2}{\pi} \displaystyle \int_0^{\infty} d \omega \, \omega \, \delta 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51.9803"/>
  <p:tag name="PICTUREFILESIZE" val="139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J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63"/>
  <p:tag name="BOXHEIGHT" val="290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747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9393</TotalTime>
  <Words>693</Words>
  <Application>Microsoft Office PowerPoint</Application>
  <PresentationFormat>ワイド画面</PresentationFormat>
  <Paragraphs>129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Arial Unicode MS</vt:lpstr>
      <vt:lpstr>Microsoft JhengHei UI Light</vt:lpstr>
      <vt:lpstr>ＭＳ Ｐゴシック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427</cp:revision>
  <dcterms:created xsi:type="dcterms:W3CDTF">2015-06-06T17:53:30Z</dcterms:created>
  <dcterms:modified xsi:type="dcterms:W3CDTF">2018-11-16T01:05:03Z</dcterms:modified>
</cp:coreProperties>
</file>