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73" r:id="rId2"/>
    <p:sldId id="541" r:id="rId3"/>
    <p:sldId id="529" r:id="rId4"/>
    <p:sldId id="508" r:id="rId5"/>
    <p:sldId id="509" r:id="rId6"/>
    <p:sldId id="514" r:id="rId7"/>
    <p:sldId id="515" r:id="rId8"/>
    <p:sldId id="478" r:id="rId9"/>
    <p:sldId id="477" r:id="rId10"/>
    <p:sldId id="523" r:id="rId11"/>
    <p:sldId id="435" r:id="rId12"/>
    <p:sldId id="385" r:id="rId13"/>
    <p:sldId id="542" r:id="rId14"/>
    <p:sldId id="543" r:id="rId15"/>
    <p:sldId id="260" r:id="rId16"/>
    <p:sldId id="267" r:id="rId17"/>
    <p:sldId id="268" r:id="rId18"/>
    <p:sldId id="544" r:id="rId19"/>
    <p:sldId id="549" r:id="rId20"/>
    <p:sldId id="265" r:id="rId21"/>
    <p:sldId id="256" r:id="rId22"/>
    <p:sldId id="548" r:id="rId23"/>
    <p:sldId id="546" r:id="rId24"/>
    <p:sldId id="545" r:id="rId25"/>
    <p:sldId id="547" r:id="rId26"/>
    <p:sldId id="516" r:id="rId27"/>
    <p:sldId id="517" r:id="rId28"/>
    <p:sldId id="540" r:id="rId29"/>
    <p:sldId id="524" r:id="rId30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72"/>
    <p:restoredTop sz="93956"/>
  </p:normalViewPr>
  <p:slideViewPr>
    <p:cSldViewPr>
      <p:cViewPr>
        <p:scale>
          <a:sx n="118" d="100"/>
          <a:sy n="118" d="100"/>
        </p:scale>
        <p:origin x="99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9FF742E-BCC6-4063-913E-EFE32A68FA8F}" type="datetimeFigureOut">
              <a:rPr lang="ja-JP" altLang="en-US"/>
              <a:pPr>
                <a:defRPr/>
              </a:pPr>
              <a:t>2018/7/5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DC13205-4CB2-4715-8D9E-300A653EA5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8528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C13205-4CB2-4715-8D9E-300A653EA5C9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496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C13205-4CB2-4715-8D9E-300A653EA5C9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8934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C13205-4CB2-4715-8D9E-300A653EA5C9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3963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C13205-4CB2-4715-8D9E-300A653EA5C9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554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29D691D-02C7-E248-A923-00F5A1E7E132}" type="slidenum">
              <a:rPr lang="ja-JP" altLang="en-US"/>
              <a:pPr eaLnBrk="1" hangingPunct="1"/>
              <a:t>28</a:t>
            </a:fld>
            <a:endParaRPr lang="ja-JP" alt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Times New Roman" charset="0"/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9842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20849-1CB3-488A-9402-768FABD07DF7}" type="datetimeFigureOut">
              <a:rPr lang="ja-JP" altLang="en-US"/>
              <a:pPr>
                <a:defRPr/>
              </a:pPr>
              <a:t>2018/7/5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FAB16-23CC-4A6C-B546-F8108C6D40C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4122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1A270-03D5-47CC-AC8A-ECC877235045}" type="datetimeFigureOut">
              <a:rPr lang="ja-JP" altLang="en-US"/>
              <a:pPr>
                <a:defRPr/>
              </a:pPr>
              <a:t>2018/7/5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70D7E-4D9C-4301-BA7B-2DEA18F0B8B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1190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A9E8A-4BE3-4CEA-A117-2449077F291A}" type="datetimeFigureOut">
              <a:rPr lang="ja-JP" altLang="en-US"/>
              <a:pPr>
                <a:defRPr/>
              </a:pPr>
              <a:t>2018/7/5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C27B9-70AD-41A1-8EBF-C606B14BC15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993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F8AD7-6054-49BB-91BA-EC859ACC56B9}" type="datetimeFigureOut">
              <a:rPr lang="ja-JP" altLang="en-US"/>
              <a:pPr>
                <a:defRPr/>
              </a:pPr>
              <a:t>2018/7/5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182E8-7891-4FA0-AB58-6EF3EC22FB5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992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17794-33D1-4FA6-9A52-93BB631B02DE}" type="datetimeFigureOut">
              <a:rPr lang="ja-JP" altLang="en-US"/>
              <a:pPr>
                <a:defRPr/>
              </a:pPr>
              <a:t>2018/7/5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D5C9F-A98A-4CF0-B4D5-B9D7B65FEC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310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A8E8-7F0E-4AE0-9A1B-EA7936DC038B}" type="datetimeFigureOut">
              <a:rPr lang="ja-JP" altLang="en-US"/>
              <a:pPr>
                <a:defRPr/>
              </a:pPr>
              <a:t>2018/7/5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4E7D8-00B2-4E9D-A377-285EC2EB739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037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D4EBD-3176-4B00-ACC0-DB63890DEAFE}" type="datetimeFigureOut">
              <a:rPr lang="ja-JP" altLang="en-US"/>
              <a:pPr>
                <a:defRPr/>
              </a:pPr>
              <a:t>2018/7/5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89B35-958F-41E5-8450-A29C8C290D8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647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70009-E376-46BD-A79B-AF3E09FD3626}" type="datetimeFigureOut">
              <a:rPr lang="ja-JP" altLang="en-US"/>
              <a:pPr>
                <a:defRPr/>
              </a:pPr>
              <a:t>2018/7/5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F4EC8-DA6B-4785-AC55-4E067ABC6D2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0559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2B83C-7458-4C1D-AE22-383A18E58DB9}" type="datetimeFigureOut">
              <a:rPr lang="ja-JP" altLang="en-US"/>
              <a:pPr>
                <a:defRPr/>
              </a:pPr>
              <a:t>2018/7/5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3470F-2159-49FF-9FB0-45476FD92A1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7040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3495-3A96-41A3-BDF1-12EE844E0C03}" type="datetimeFigureOut">
              <a:rPr lang="ja-JP" altLang="en-US"/>
              <a:pPr>
                <a:defRPr/>
              </a:pPr>
              <a:t>2018/7/5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56DF1-005A-47F2-B991-3248335F1E2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9629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F471-507D-42D3-8D4C-0821627D4BB6}" type="datetimeFigureOut">
              <a:rPr lang="ja-JP" altLang="en-US"/>
              <a:pPr>
                <a:defRPr/>
              </a:pPr>
              <a:t>2018/7/5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C100B-63D4-44C2-B78A-06E92CD3A20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3139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0299B1-3050-4763-ADD2-2832313FBD21}" type="datetimeFigureOut">
              <a:rPr lang="ja-JP" altLang="en-US"/>
              <a:pPr>
                <a:defRPr/>
              </a:pPr>
              <a:t>2018/7/5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2219AE3-BEBB-4A3D-9FA9-2FD0C99B627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/>
          <a:lstStyle/>
          <a:p>
            <a:r>
              <a:rPr lang="en-US" altLang="ja-JP" dirty="0"/>
              <a:t>ILC</a:t>
            </a:r>
            <a:r>
              <a:rPr lang="ja-JP" altLang="ja-JP"/>
              <a:t>における中性子発生</a:t>
            </a:r>
            <a:br>
              <a:rPr lang="en-US" altLang="ja-JP" dirty="0"/>
            </a:br>
            <a:r>
              <a:rPr lang="en-US" altLang="ja-JP" dirty="0"/>
              <a:t>Neutron production with ILC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67544" y="3356992"/>
            <a:ext cx="8280920" cy="1752600"/>
          </a:xfrm>
        </p:spPr>
        <p:txBody>
          <a:bodyPr/>
          <a:lstStyle/>
          <a:p>
            <a:r>
              <a:rPr kumimoji="1" lang="en-US" altLang="ja-JP" dirty="0"/>
              <a:t>Kenji MISHIMA</a:t>
            </a:r>
          </a:p>
          <a:p>
            <a:r>
              <a:rPr lang="en-US" altLang="ja-JP" dirty="0"/>
              <a:t>KEK, J-PARC</a:t>
            </a:r>
          </a:p>
          <a:p>
            <a:r>
              <a:rPr lang="en-US" altLang="ja-JP" dirty="0" err="1"/>
              <a:t>kenji.mishima@kek.jp</a:t>
            </a:r>
            <a:endParaRPr lang="en-US" altLang="ja-JP" dirty="0"/>
          </a:p>
          <a:p>
            <a:r>
              <a:rPr lang="ja-JP" altLang="en-US" b="1" dirty="0"/>
              <a:t>ＩＬＣの多角的活用を</a:t>
            </a:r>
            <a:r>
              <a:rPr lang="ja-JP" altLang="en-US" b="1"/>
              <a:t>考える会</a:t>
            </a:r>
            <a:r>
              <a:rPr lang="en-US" altLang="ja-JP" b="1" dirty="0"/>
              <a:t>II</a:t>
            </a:r>
            <a:endParaRPr lang="ja-JP" altLang="en-US" b="1" dirty="0"/>
          </a:p>
          <a:p>
            <a:r>
              <a:rPr kumimoji="1" lang="en-US" altLang="ja-JP" dirty="0"/>
              <a:t>2018/Jul/6</a:t>
            </a:r>
            <a:r>
              <a:rPr kumimoji="1" lang="en-US" altLang="ja-JP" baseline="30000" dirty="0"/>
              <a:t>th</a:t>
            </a:r>
            <a:r>
              <a:rPr lang="en-US" altLang="ja-JP" dirty="0"/>
              <a:t>, </a:t>
            </a:r>
            <a:r>
              <a:rPr lang="ja-JP" altLang="en-US"/>
              <a:t>京都大学宇治キャンパス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2862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8944" y="346646"/>
            <a:ext cx="8229600" cy="778098"/>
          </a:xfrm>
        </p:spPr>
        <p:txBody>
          <a:bodyPr/>
          <a:lstStyle/>
          <a:p>
            <a:r>
              <a:rPr kumimoji="1" lang="en-US" altLang="ja-JP" dirty="0"/>
              <a:t>Estimation of neutron production </a:t>
            </a:r>
            <a:br>
              <a:rPr kumimoji="1" lang="en-US" altLang="ja-JP" dirty="0"/>
            </a:br>
            <a:r>
              <a:rPr kumimoji="1" lang="en-US" altLang="ja-JP" baseline="30000" dirty="0"/>
              <a:t>208</a:t>
            </a:r>
            <a:r>
              <a:rPr kumimoji="1" lang="en-US" altLang="ja-JP" dirty="0"/>
              <a:t>Pb with </a:t>
            </a:r>
            <a:r>
              <a:rPr lang="en-US" altLang="ja-JP" dirty="0"/>
              <a:t>7.5</a:t>
            </a:r>
            <a:r>
              <a:rPr kumimoji="1" lang="en-US" altLang="ja-JP" dirty="0"/>
              <a:t> MeV gamma</a:t>
            </a:r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73452"/>
              </p:ext>
            </p:extLst>
          </p:nvPr>
        </p:nvGraphicFramePr>
        <p:xfrm>
          <a:off x="812802" y="1448798"/>
          <a:ext cx="7791646" cy="4932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5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Parameter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Value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Target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aseline="30000" dirty="0"/>
                        <a:t>208</a:t>
                      </a:r>
                      <a:r>
                        <a:rPr kumimoji="1" lang="en-US" altLang="ja-JP" sz="2000" baseline="0" dirty="0"/>
                        <a:t>Pb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Threshold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/>
                        <a:t>7.368 MeV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Gamma energy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aseline="0" dirty="0"/>
                        <a:t>7.5 MeV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Neutron energy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aseline="0" dirty="0"/>
                        <a:t>132 </a:t>
                      </a:r>
                      <a:r>
                        <a:rPr kumimoji="1" lang="en-US" altLang="ja-JP" sz="2000" baseline="0" dirty="0" err="1"/>
                        <a:t>keV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aseline="0" dirty="0"/>
                        <a:t>Number density</a:t>
                      </a:r>
                      <a:endParaRPr lang="en-US" altLang="ja-JP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/>
                        <a:t>0.033 atoms/barn/cm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aseline="30000" dirty="0"/>
                        <a:t>208</a:t>
                      </a:r>
                      <a:r>
                        <a:rPr lang="en-US" altLang="ja-JP" sz="2000" dirty="0"/>
                        <a:t>Pb(</a:t>
                      </a:r>
                      <a:r>
                        <a:rPr lang="en-US" altLang="ja-JP" sz="2000" dirty="0">
                          <a:sym typeface="Symbol"/>
                        </a:rPr>
                        <a:t>,n</a:t>
                      </a:r>
                      <a:r>
                        <a:rPr lang="en-US" altLang="ja-JP" sz="2000" dirty="0"/>
                        <a:t>)</a:t>
                      </a:r>
                      <a:r>
                        <a:rPr lang="en-US" altLang="ja-JP" sz="2000" baseline="30000" dirty="0"/>
                        <a:t>207</a:t>
                      </a:r>
                      <a:r>
                        <a:rPr lang="en-US" altLang="ja-JP" sz="2000" dirty="0"/>
                        <a:t>Pb cross section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aseline="0" dirty="0"/>
                        <a:t>40 </a:t>
                      </a:r>
                      <a:r>
                        <a:rPr kumimoji="1" lang="en-US" altLang="ja-JP" sz="2000" baseline="0" dirty="0" err="1"/>
                        <a:t>mbarn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/>
                        <a:t>Photo attenuation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aseline="0" dirty="0"/>
                        <a:t>1.9 </a:t>
                      </a:r>
                      <a:r>
                        <a:rPr kumimoji="1" lang="en-US" altLang="ja-JP" sz="2000" dirty="0"/>
                        <a:t>cm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Gamma to neutron conversion rate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</a:rPr>
                        <a:t>0.25%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Energy input per</a:t>
                      </a:r>
                      <a:r>
                        <a:rPr kumimoji="1" lang="en-US" altLang="ja-JP" sz="2000" baseline="0" dirty="0"/>
                        <a:t> neutron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</a:rPr>
                        <a:t>3000 MeV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2267744" y="644404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Cf. 50 MeV/neutron for spallation reaction.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1105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Neutrons source using </a:t>
            </a:r>
            <a:br>
              <a:rPr lang="en-US" altLang="ja-JP" sz="4000" dirty="0"/>
            </a:br>
            <a:r>
              <a:rPr lang="en-US" altLang="ja-JP" sz="4000" dirty="0"/>
              <a:t>Neutron halo isomers in stable nuclei</a:t>
            </a:r>
            <a:endParaRPr kumimoji="1" lang="ja-JP" altLang="en-US" sz="4000" dirty="0"/>
          </a:p>
        </p:txBody>
      </p:sp>
      <p:pic>
        <p:nvPicPr>
          <p:cNvPr id="1177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0309"/>
            <a:ext cx="7357064" cy="339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-23933" y="6093296"/>
            <a:ext cx="91679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err="1"/>
              <a:t>Habs</a:t>
            </a:r>
            <a:r>
              <a:rPr lang="en-US" altLang="ja-JP" sz="1400" dirty="0"/>
              <a:t>, D., et al. "Neutron halo isomers in stable nuclei and their possible application for the production of low energy, pulsed, polarized neutron beams of high intensity and high brilliance." </a:t>
            </a:r>
            <a:r>
              <a:rPr lang="en-US" altLang="ja-JP" sz="1400" i="1" dirty="0"/>
              <a:t>Applied Physics B</a:t>
            </a:r>
            <a:r>
              <a:rPr lang="en-US" altLang="ja-JP" sz="1400" dirty="0"/>
              <a:t> 103.2 (2011): 485-499.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70080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Neutron production by laser/X-ray by neutron halo isomer exited by ICS gamma</a:t>
            </a:r>
            <a:r>
              <a:rPr lang="ja-JP" altLang="en-US" dirty="0"/>
              <a:t> </a:t>
            </a:r>
            <a:r>
              <a:rPr lang="en-US" altLang="ja-JP" dirty="0"/>
              <a:t>was proposed by </a:t>
            </a:r>
            <a:r>
              <a:rPr lang="en-US" altLang="ja-JP" dirty="0" err="1"/>
              <a:t>Habs</a:t>
            </a:r>
            <a:r>
              <a:rPr lang="en-US" altLang="ja-JP" dirty="0"/>
              <a:t> et al.  If we can find such a good nuclei, very intense eV-neutrons can be obtained.</a:t>
            </a:r>
          </a:p>
        </p:txBody>
      </p:sp>
    </p:spTree>
    <p:extLst>
      <p:ext uri="{BB962C8B-B14F-4D97-AF65-F5344CB8AC3E}">
        <p14:creationId xmlns:p14="http://schemas.microsoft.com/office/powerpoint/2010/main" val="2865445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/>
          <a:lstStyle/>
          <a:p>
            <a:r>
              <a:rPr kumimoji="1" lang="en-US" altLang="ja-JP" dirty="0"/>
              <a:t>Summary of photo neutron reactions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en-US" altLang="ja-JP" dirty="0"/>
              <a:t>Photo neutron reactions</a:t>
            </a:r>
          </a:p>
          <a:p>
            <a:pPr lvl="1"/>
            <a:r>
              <a:rPr lang="en-US" altLang="ja-JP" dirty="0"/>
              <a:t>Cross sections are 1 to 600 </a:t>
            </a:r>
            <a:r>
              <a:rPr lang="en-US" altLang="ja-JP" dirty="0" err="1"/>
              <a:t>mbarn</a:t>
            </a:r>
            <a:r>
              <a:rPr lang="en-US" altLang="ja-JP" dirty="0"/>
              <a:t>.</a:t>
            </a:r>
          </a:p>
          <a:p>
            <a:pPr lvl="1"/>
            <a:r>
              <a:rPr lang="en-US" altLang="ja-JP" dirty="0"/>
              <a:t>Production rate is order of 1%.</a:t>
            </a:r>
          </a:p>
          <a:p>
            <a:pPr lvl="1"/>
            <a:r>
              <a:rPr lang="en-US" altLang="ja-JP" dirty="0"/>
              <a:t>Energy per neutron production is ~300 MeV, which is 6 times larger than spallation reaction (50 MeV).</a:t>
            </a:r>
          </a:p>
          <a:p>
            <a:r>
              <a:rPr lang="en-US" altLang="ja-JP" dirty="0"/>
              <a:t>From the point of view of engineering, the heat removal of the target is very important.</a:t>
            </a:r>
          </a:p>
          <a:p>
            <a:pPr lvl="1"/>
            <a:r>
              <a:rPr lang="en-US" altLang="ja-JP" dirty="0"/>
              <a:t>Ex. J-PARC spallation neutron source</a:t>
            </a:r>
          </a:p>
          <a:p>
            <a:pPr lvl="2"/>
            <a:r>
              <a:rPr lang="en-US" altLang="ja-JP" dirty="0"/>
              <a:t>3GeVx333uA=1MW</a:t>
            </a:r>
          </a:p>
          <a:p>
            <a:pPr lvl="2"/>
            <a:r>
              <a:rPr lang="en-US" altLang="ja-JP" dirty="0"/>
              <a:t>Total neutron production is ~10</a:t>
            </a:r>
            <a:r>
              <a:rPr lang="en-US" altLang="ja-JP" baseline="30000" dirty="0"/>
              <a:t>17</a:t>
            </a:r>
            <a:r>
              <a:rPr lang="en-US" altLang="ja-JP" dirty="0"/>
              <a:t>/s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3674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cap="none" dirty="0"/>
              <a:t>Neutron production at ILC</a:t>
            </a:r>
            <a:endParaRPr kumimoji="1" lang="ja-JP" altLang="en-US" cap="none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287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" y="4596961"/>
            <a:ext cx="9061860" cy="191305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947" y="167284"/>
            <a:ext cx="7886700" cy="69177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dirty="0"/>
              <a:t>Distribution of the Beam Dumps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6974" y="871430"/>
            <a:ext cx="7886700" cy="405674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-US" altLang="ja-JP" dirty="0"/>
              <a:t>Most practical use of extracted beam is the ones at the location of the beam dumps (Otherwise, extraction system must be added, which occupies a longitudinal length. Must be planned early. </a:t>
            </a:r>
            <a:endParaRPr lang="en-US" altLang="ja-JP" dirty="0"/>
          </a:p>
          <a:p>
            <a:pPr>
              <a:lnSpc>
                <a:spcPct val="120000"/>
              </a:lnSpc>
            </a:pPr>
            <a:r>
              <a:rPr lang="en-US" altLang="ja-JP" dirty="0"/>
              <a:t>Distribution of the Beam Dumps is shown below</a:t>
            </a:r>
          </a:p>
          <a:p>
            <a:pPr>
              <a:lnSpc>
                <a:spcPct val="120000"/>
              </a:lnSpc>
            </a:pPr>
            <a:r>
              <a:rPr kumimoji="1" lang="en-US" altLang="ja-JP" dirty="0"/>
              <a:t>blue: electron,  red: positron</a:t>
            </a:r>
          </a:p>
          <a:p>
            <a:pPr>
              <a:lnSpc>
                <a:spcPct val="120000"/>
              </a:lnSpc>
            </a:pPr>
            <a:r>
              <a:rPr lang="en-US" altLang="ja-JP" dirty="0"/>
              <a:t>The numbers shown are the upper limit of the beam power to be dumped (20% margin included) </a:t>
            </a:r>
          </a:p>
          <a:p>
            <a:pPr lvl="1">
              <a:lnSpc>
                <a:spcPct val="120000"/>
              </a:lnSpc>
            </a:pPr>
            <a:r>
              <a:rPr kumimoji="1" lang="en-US" altLang="ja-JP" dirty="0"/>
              <a:t>Mostly for commissioning or emergency except E-5, E+5, E+7, E-8 </a:t>
            </a:r>
          </a:p>
          <a:p>
            <a:pPr lvl="1">
              <a:lnSpc>
                <a:spcPct val="120000"/>
              </a:lnSpc>
            </a:pPr>
            <a:r>
              <a:rPr kumimoji="1" lang="en-US" altLang="ja-JP" dirty="0"/>
              <a:t>Hence the power of the full beam power at the beam line nearby is more than the number here</a:t>
            </a:r>
            <a:endParaRPr lang="en-US" altLang="ja-JP" dirty="0"/>
          </a:p>
          <a:p>
            <a:pPr lvl="1">
              <a:lnSpc>
                <a:spcPct val="120000"/>
              </a:lnSpc>
            </a:pPr>
            <a:r>
              <a:rPr lang="en-US" altLang="ja-JP" dirty="0"/>
              <a:t>The full beam can be dumped only at E-5, E+5, E+7  (The upper limit of the dumps exceeds the full power because future upgrades are taken into account)</a:t>
            </a:r>
            <a:endParaRPr kumimoji="1" lang="en-US" altLang="ja-JP" dirty="0"/>
          </a:p>
          <a:p>
            <a:pPr>
              <a:lnSpc>
                <a:spcPct val="120000"/>
              </a:lnSpc>
            </a:pPr>
            <a:r>
              <a:rPr lang="en-US" altLang="ja-JP" dirty="0"/>
              <a:t>E-8 </a:t>
            </a:r>
            <a:r>
              <a:rPr lang="ja-JP" altLang="en-US" dirty="0"/>
              <a:t> </a:t>
            </a:r>
            <a:r>
              <a:rPr lang="en-US" altLang="ja-JP" dirty="0"/>
              <a:t>will not be built in ILC250GeV</a:t>
            </a:r>
          </a:p>
          <a:p>
            <a:pPr>
              <a:lnSpc>
                <a:spcPct val="120000"/>
              </a:lnSpc>
            </a:pPr>
            <a:r>
              <a:rPr kumimoji="1" lang="en-US" altLang="ja-JP" dirty="0"/>
              <a:t>Yellow arrows indicate the bunch compressors. The </a:t>
            </a:r>
            <a:r>
              <a:rPr kumimoji="1" lang="en-US" altLang="ja-JP" dirty="0" err="1"/>
              <a:t>rms</a:t>
            </a:r>
            <a:r>
              <a:rPr kumimoji="1" lang="en-US" altLang="ja-JP" dirty="0"/>
              <a:t> bunch length is 6mm in the upstream (from DR) and 0.3mm in the downstream.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C828-4D56-4D51-B073-D6FBB8F522A2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2018/5/28 ALCW2018 Yokoya</a:t>
            </a:r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8682" y="4690752"/>
            <a:ext cx="1106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Bunch Compression</a:t>
            </a:r>
            <a:endParaRPr kumimoji="1" lang="ja-JP" altLang="en-US" sz="1200" dirty="0"/>
          </a:p>
        </p:txBody>
      </p:sp>
      <p:sp>
        <p:nvSpPr>
          <p:cNvPr id="8" name="下矢印 7"/>
          <p:cNvSpPr/>
          <p:nvPr/>
        </p:nvSpPr>
        <p:spPr>
          <a:xfrm>
            <a:off x="718963" y="5147733"/>
            <a:ext cx="285750" cy="42897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035934" y="4775418"/>
            <a:ext cx="1073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Bunch Compression</a:t>
            </a:r>
            <a:endParaRPr kumimoji="1" lang="ja-JP" altLang="en-US" sz="1200" dirty="0"/>
          </a:p>
        </p:txBody>
      </p:sp>
      <p:sp>
        <p:nvSpPr>
          <p:cNvPr id="11" name="下矢印 10"/>
          <p:cNvSpPr/>
          <p:nvPr/>
        </p:nvSpPr>
        <p:spPr>
          <a:xfrm>
            <a:off x="8186568" y="5232399"/>
            <a:ext cx="285750" cy="42897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FA4677ED-E260-6543-923F-AB9682684993}"/>
              </a:ext>
            </a:extLst>
          </p:cNvPr>
          <p:cNvSpPr/>
          <p:nvPr/>
        </p:nvSpPr>
        <p:spPr>
          <a:xfrm>
            <a:off x="2411760" y="5325919"/>
            <a:ext cx="936104" cy="428977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DCB653C4-837A-694B-BD8D-FD888FFCDC6D}"/>
              </a:ext>
            </a:extLst>
          </p:cNvPr>
          <p:cNvSpPr/>
          <p:nvPr/>
        </p:nvSpPr>
        <p:spPr>
          <a:xfrm>
            <a:off x="2843808" y="5972282"/>
            <a:ext cx="1008112" cy="428977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C9C9467-F2FE-5F41-B153-A14843F9DC0A}"/>
              </a:ext>
            </a:extLst>
          </p:cNvPr>
          <p:cNvSpPr txBox="1"/>
          <p:nvPr/>
        </p:nvSpPr>
        <p:spPr>
          <a:xfrm>
            <a:off x="2051720" y="5085184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E+7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40FA12F-7B8B-F54B-BEFD-DADB2023B2A9}"/>
              </a:ext>
            </a:extLst>
          </p:cNvPr>
          <p:cNvSpPr txBox="1"/>
          <p:nvPr/>
        </p:nvSpPr>
        <p:spPr>
          <a:xfrm>
            <a:off x="3237922" y="635635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E-4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65DE81F-D717-1C43-A040-7A28C5545A5D}"/>
              </a:ext>
            </a:extLst>
          </p:cNvPr>
          <p:cNvSpPr txBox="1"/>
          <p:nvPr/>
        </p:nvSpPr>
        <p:spPr>
          <a:xfrm>
            <a:off x="5940152" y="35332"/>
            <a:ext cx="307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This slide is from K. </a:t>
            </a:r>
            <a:r>
              <a:rPr lang="en-US" altLang="ja-JP" dirty="0" err="1"/>
              <a:t>Yokoya</a:t>
            </a:r>
            <a:r>
              <a:rPr lang="en-US" altLang="ja-JP" dirty="0"/>
              <a:t>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4335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Beam Dump Specification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41854"/>
            <a:ext cx="7886700" cy="751320"/>
          </a:xfrm>
        </p:spPr>
        <p:txBody>
          <a:bodyPr>
            <a:normAutofit fontScale="55000" lnSpcReduction="20000"/>
          </a:bodyPr>
          <a:lstStyle/>
          <a:p>
            <a:r>
              <a:rPr kumimoji="1" lang="en-US" altLang="ja-JP" dirty="0"/>
              <a:t>PB max = The maximum beam power at the </a:t>
            </a:r>
            <a:r>
              <a:rPr lang="en-US" altLang="ja-JP" dirty="0"/>
              <a:t>n</a:t>
            </a:r>
            <a:r>
              <a:rPr kumimoji="1" lang="en-US" altLang="ja-JP" dirty="0"/>
              <a:t>earby beamline for ILC250GeV</a:t>
            </a:r>
          </a:p>
          <a:p>
            <a:r>
              <a:rPr lang="en-US" altLang="ja-JP" dirty="0"/>
              <a:t>W = Upper limit of beam dump power (20% margin included)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C828-4D56-4D51-B073-D6FBB8F522A2}" type="slidenum">
              <a:rPr kumimoji="1" lang="ja-JP" altLang="en-US" smtClean="0"/>
              <a:t>15</a:t>
            </a:fld>
            <a:endParaRPr kumimoji="1" lang="ja-JP" altLang="en-US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338677" y="1909763"/>
          <a:ext cx="8439150" cy="443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Worksheet" r:id="rId3" imgW="5562885" imgH="2924366" progId="Excel.Sheet.12">
                  <p:embed/>
                </p:oleObj>
              </mc:Choice>
              <mc:Fallback>
                <p:oleObj name="Worksheet" r:id="rId3" imgW="5562885" imgH="2924366" progId="Excel.Sheet.12">
                  <p:embed/>
                  <p:pic>
                    <p:nvPicPr>
                      <p:cNvPr id="5" name="オブジェクト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8677" y="1909763"/>
                        <a:ext cx="8439150" cy="443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2018/5/28 ALCW2018 Yokoya</a:t>
            </a:r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A3FE8D2-927A-EE4F-BBC5-DA8A223AE0B4}"/>
              </a:ext>
            </a:extLst>
          </p:cNvPr>
          <p:cNvSpPr/>
          <p:nvPr/>
        </p:nvSpPr>
        <p:spPr>
          <a:xfrm>
            <a:off x="338677" y="3212976"/>
            <a:ext cx="8439150" cy="2880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A7C6727-F87A-5D46-9EBB-6972F76B5E4F}"/>
              </a:ext>
            </a:extLst>
          </p:cNvPr>
          <p:cNvSpPr/>
          <p:nvPr/>
        </p:nvSpPr>
        <p:spPr>
          <a:xfrm>
            <a:off x="352425" y="6066500"/>
            <a:ext cx="8439150" cy="2880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239C57A-DA6E-4045-981F-2B76BF1232AE}"/>
              </a:ext>
            </a:extLst>
          </p:cNvPr>
          <p:cNvSpPr txBox="1"/>
          <p:nvPr/>
        </p:nvSpPr>
        <p:spPr>
          <a:xfrm>
            <a:off x="5940152" y="35332"/>
            <a:ext cx="307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This slide is from K. </a:t>
            </a:r>
            <a:r>
              <a:rPr lang="en-US" altLang="ja-JP" dirty="0" err="1"/>
              <a:t>Yokoya</a:t>
            </a:r>
            <a:r>
              <a:rPr lang="en-US" altLang="ja-JP" dirty="0"/>
              <a:t>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562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314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dirty="0"/>
              <a:t>[E+7]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163782"/>
            <a:ext cx="7886700" cy="486888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-US" altLang="ja-JP" dirty="0"/>
              <a:t>Photons from the </a:t>
            </a:r>
            <a:r>
              <a:rPr kumimoji="1" lang="en-US" altLang="ja-JP" dirty="0" err="1"/>
              <a:t>undulators</a:t>
            </a:r>
            <a:r>
              <a:rPr kumimoji="1" lang="en-US" altLang="ja-JP" dirty="0"/>
              <a:t> to produce positron</a:t>
            </a:r>
          </a:p>
          <a:p>
            <a:pPr lvl="1">
              <a:lnSpc>
                <a:spcPct val="120000"/>
              </a:lnSpc>
            </a:pPr>
            <a:r>
              <a:rPr lang="en-US" altLang="ja-JP" dirty="0"/>
              <a:t>This is absent if the e-driven scheme is chosen for positron production</a:t>
            </a:r>
          </a:p>
          <a:p>
            <a:pPr>
              <a:lnSpc>
                <a:spcPct val="120000"/>
              </a:lnSpc>
            </a:pPr>
            <a:r>
              <a:rPr lang="en-US" altLang="ja-JP" dirty="0"/>
              <a:t>No variety in the operation mode in case of ILC250GeV</a:t>
            </a:r>
          </a:p>
          <a:p>
            <a:pPr lvl="1">
              <a:lnSpc>
                <a:spcPct val="120000"/>
              </a:lnSpc>
            </a:pPr>
            <a:r>
              <a:rPr lang="en-US" altLang="ja-JP" dirty="0"/>
              <a:t>Electron energy</a:t>
            </a:r>
            <a:r>
              <a:rPr kumimoji="1" lang="ja-JP" altLang="en-US" dirty="0"/>
              <a:t>　　　　                      </a:t>
            </a:r>
            <a:r>
              <a:rPr kumimoji="1" lang="en-US" altLang="ja-JP" dirty="0"/>
              <a:t>125GeV </a:t>
            </a:r>
            <a:br>
              <a:rPr kumimoji="1" lang="en-US" altLang="ja-JP" dirty="0"/>
            </a:br>
            <a:r>
              <a:rPr kumimoji="1" lang="en-US" altLang="ja-JP" dirty="0"/>
              <a:t>(more precisely, 128GeV at </a:t>
            </a:r>
            <a:r>
              <a:rPr kumimoji="1" lang="en-US" altLang="ja-JP" dirty="0" err="1"/>
              <a:t>undulater</a:t>
            </a:r>
            <a:r>
              <a:rPr kumimoji="1" lang="en-US" altLang="ja-JP" dirty="0"/>
              <a:t> section entrance and 125GeV</a:t>
            </a:r>
            <a:r>
              <a:rPr lang="en-US" altLang="ja-JP" dirty="0"/>
              <a:t> at exit)</a:t>
            </a:r>
            <a:endParaRPr kumimoji="1" lang="en-US" altLang="ja-JP" dirty="0"/>
          </a:p>
          <a:p>
            <a:pPr lvl="1">
              <a:lnSpc>
                <a:spcPct val="120000"/>
              </a:lnSpc>
            </a:pPr>
            <a:r>
              <a:rPr lang="en-US" altLang="ja-JP" dirty="0"/>
              <a:t>Average energy of all photons   </a:t>
            </a:r>
            <a:r>
              <a:rPr lang="ja-JP" altLang="en-US" dirty="0"/>
              <a:t>   </a:t>
            </a:r>
            <a:r>
              <a:rPr lang="en-US" altLang="ja-JP" dirty="0"/>
              <a:t>   6.3 MeV</a:t>
            </a:r>
          </a:p>
          <a:p>
            <a:pPr lvl="1">
              <a:lnSpc>
                <a:spcPct val="120000"/>
              </a:lnSpc>
            </a:pPr>
            <a:r>
              <a:rPr lang="en-US" altLang="ja-JP" dirty="0"/>
              <a:t>Number of photons generated (about 400 photons  from each electron) </a:t>
            </a:r>
            <a:br>
              <a:rPr lang="en-US" altLang="ja-JP" dirty="0"/>
            </a:br>
            <a:r>
              <a:rPr lang="ja-JP" altLang="en-US" dirty="0"/>
              <a:t>　　　　　　</a:t>
            </a:r>
            <a:r>
              <a:rPr lang="en-US" altLang="ja-JP" dirty="0"/>
              <a:t>per bunch      </a:t>
            </a:r>
            <a:r>
              <a:rPr lang="ja-JP" altLang="en-US" dirty="0"/>
              <a:t>                   </a:t>
            </a:r>
            <a:r>
              <a:rPr lang="en-US" altLang="ja-JP" dirty="0"/>
              <a:t>8 x 10</a:t>
            </a:r>
            <a:r>
              <a:rPr lang="en-US" altLang="ja-JP" baseline="30000" dirty="0"/>
              <a:t>12</a:t>
            </a:r>
            <a:r>
              <a:rPr lang="en-US" altLang="ja-JP" dirty="0"/>
              <a:t> </a:t>
            </a:r>
            <a:br>
              <a:rPr lang="en-US" altLang="ja-JP" dirty="0"/>
            </a:br>
            <a:r>
              <a:rPr lang="ja-JP" altLang="en-US" dirty="0"/>
              <a:t>　　　　　　</a:t>
            </a:r>
            <a:r>
              <a:rPr lang="en-US" altLang="ja-JP" dirty="0"/>
              <a:t>per second     </a:t>
            </a:r>
            <a:r>
              <a:rPr lang="ja-JP" altLang="en-US" dirty="0"/>
              <a:t>                </a:t>
            </a:r>
            <a:r>
              <a:rPr lang="en-US" altLang="ja-JP" dirty="0"/>
              <a:t>5.2 x 10</a:t>
            </a:r>
            <a:r>
              <a:rPr lang="en-US" altLang="ja-JP" baseline="30000" dirty="0"/>
              <a:t>16</a:t>
            </a:r>
            <a:r>
              <a:rPr lang="en-US" altLang="ja-JP" dirty="0"/>
              <a:t> </a:t>
            </a:r>
            <a:r>
              <a:rPr lang="ja-JP" altLang="en-US" dirty="0"/>
              <a:t>                                            </a:t>
            </a:r>
            <a:endParaRPr lang="en-US" altLang="ja-JP" dirty="0"/>
          </a:p>
          <a:p>
            <a:pPr lvl="1">
              <a:lnSpc>
                <a:spcPct val="120000"/>
              </a:lnSpc>
            </a:pPr>
            <a:r>
              <a:rPr lang="en-US" altLang="ja-JP" dirty="0"/>
              <a:t>Average energy of photons reaching the target</a:t>
            </a:r>
            <a:r>
              <a:rPr lang="ja-JP" altLang="en-US" dirty="0"/>
              <a:t>    </a:t>
            </a:r>
            <a:r>
              <a:rPr lang="en-US" altLang="ja-JP" dirty="0"/>
              <a:t>9.7 MeV</a:t>
            </a:r>
            <a:br>
              <a:rPr lang="en-US" altLang="ja-JP" dirty="0"/>
            </a:br>
            <a:r>
              <a:rPr lang="en-US" altLang="ja-JP" dirty="0"/>
              <a:t>   (Low energy part is eliminated at the masks/collimators) </a:t>
            </a:r>
          </a:p>
          <a:p>
            <a:pPr lvl="1">
              <a:lnSpc>
                <a:spcPct val="120000"/>
              </a:lnSpc>
            </a:pPr>
            <a:r>
              <a:rPr lang="en-US" altLang="ja-JP" dirty="0"/>
              <a:t>Photon power at the target</a:t>
            </a:r>
            <a:r>
              <a:rPr lang="ja-JP" altLang="en-US" dirty="0"/>
              <a:t>                    </a:t>
            </a:r>
            <a:r>
              <a:rPr lang="en-US" altLang="ja-JP" dirty="0"/>
              <a:t>~ 50 kW</a:t>
            </a:r>
          </a:p>
          <a:p>
            <a:pPr>
              <a:lnSpc>
                <a:spcPct val="120000"/>
              </a:lnSpc>
            </a:pPr>
            <a:r>
              <a:rPr kumimoji="1" lang="en-US" altLang="ja-JP" dirty="0"/>
              <a:t>The target is thin </a:t>
            </a:r>
            <a:r>
              <a:rPr lang="en-US" altLang="ja-JP" dirty="0"/>
              <a:t>(</a:t>
            </a:r>
            <a:r>
              <a:rPr kumimoji="1" lang="en-US" altLang="ja-JP" dirty="0"/>
              <a:t>0.2X</a:t>
            </a:r>
            <a:r>
              <a:rPr kumimoji="1" lang="en-US" altLang="ja-JP" baseline="-25000" dirty="0"/>
              <a:t>0</a:t>
            </a:r>
            <a:r>
              <a:rPr lang="en-US" altLang="ja-JP" dirty="0"/>
              <a:t>). Most photons go through the target and reach the </a:t>
            </a:r>
            <a:r>
              <a:rPr kumimoji="1" lang="en-US" altLang="ja-JP" dirty="0"/>
              <a:t>photon dump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C828-4D56-4D51-B073-D6FBB8F522A2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2018/5/28 ALCW2018 Yokoya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0212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73895"/>
            <a:ext cx="7886700" cy="69958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kumimoji="1" lang="en-US" altLang="ja-JP" sz="4000" dirty="0"/>
              <a:t>Photon Energy Distribution on Target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x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23145" y="3077964"/>
            <a:ext cx="4020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black: no mask</a:t>
            </a:r>
            <a:endParaRPr lang="ja-JP" altLang="en-US" dirty="0"/>
          </a:p>
          <a:p>
            <a:r>
              <a:rPr kumimoji="1" lang="en-US" altLang="ja-JP" dirty="0"/>
              <a:t>red: with masks</a:t>
            </a:r>
          </a:p>
          <a:p>
            <a:r>
              <a:rPr kumimoji="1" lang="en-US" altLang="ja-JP" dirty="0"/>
              <a:t>blue: with masks &amp; collimator (r=2.2mm)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60" y="873481"/>
            <a:ext cx="7572954" cy="5830224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2018/7 </a:t>
            </a:r>
            <a:r>
              <a:rPr kumimoji="1" lang="ja-JP" altLang="en-US"/>
              <a:t>多角的利用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E2E6-4117-4FCB-A51A-C4272B2865E8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807449E-F1B8-DE45-9122-37AE9EF26AFF}"/>
              </a:ext>
            </a:extLst>
          </p:cNvPr>
          <p:cNvSpPr txBox="1"/>
          <p:nvPr/>
        </p:nvSpPr>
        <p:spPr>
          <a:xfrm>
            <a:off x="5940152" y="35332"/>
            <a:ext cx="307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This slide is from K. </a:t>
            </a:r>
            <a:r>
              <a:rPr lang="en-US" altLang="ja-JP" dirty="0" err="1"/>
              <a:t>Yokoya</a:t>
            </a:r>
            <a:r>
              <a:rPr lang="en-US" altLang="ja-JP" dirty="0"/>
              <a:t>.</a:t>
            </a:r>
            <a:endParaRPr kumimoji="1" lang="ja-JP" altLang="en-US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AD690A4E-97C4-F14F-81BA-7D9A526500D2}"/>
              </a:ext>
            </a:extLst>
          </p:cNvPr>
          <p:cNvCxnSpPr/>
          <p:nvPr/>
        </p:nvCxnSpPr>
        <p:spPr>
          <a:xfrm>
            <a:off x="2339752" y="1916832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3C4EDD9-E882-1047-9DBA-8A218B27265E}"/>
              </a:ext>
            </a:extLst>
          </p:cNvPr>
          <p:cNvSpPr txBox="1"/>
          <p:nvPr/>
        </p:nvSpPr>
        <p:spPr>
          <a:xfrm>
            <a:off x="1907704" y="1547500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/>
              <a:t>9</a:t>
            </a:r>
            <a:r>
              <a:rPr kumimoji="1" lang="en-US" altLang="ja-JP" dirty="0"/>
              <a:t>Be/D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3D016DF-04E7-3C4B-B292-CC7A42EDE059}"/>
              </a:ext>
            </a:extLst>
          </p:cNvPr>
          <p:cNvSpPr txBox="1"/>
          <p:nvPr/>
        </p:nvSpPr>
        <p:spPr>
          <a:xfrm>
            <a:off x="3402289" y="1415534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/>
              <a:t>208</a:t>
            </a:r>
            <a:r>
              <a:rPr kumimoji="1" lang="en-US" altLang="ja-JP" dirty="0"/>
              <a:t>Pb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857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Neutron production </a:t>
            </a:r>
            <a:br>
              <a:rPr kumimoji="1" lang="en-US" altLang="ja-JP" dirty="0"/>
            </a:br>
            <a:r>
              <a:rPr kumimoji="1" lang="en-US" altLang="ja-JP" dirty="0"/>
              <a:t>at E+7 undulator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789300"/>
              </p:ext>
            </p:extLst>
          </p:nvPr>
        </p:nvGraphicFramePr>
        <p:xfrm>
          <a:off x="611560" y="1484784"/>
          <a:ext cx="7791646" cy="4932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5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Parameter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Value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aseline="0" dirty="0"/>
                        <a:t>Photon luminosity</a:t>
                      </a:r>
                      <a:endParaRPr lang="en-US" altLang="ja-JP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Photon flux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</a:rPr>
                        <a:t>Photon intensity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>
                          <a:solidFill>
                            <a:srgbClr val="FF0000"/>
                          </a:solidFill>
                        </a:rPr>
                        <a:t>5.2 x 10</a:t>
                      </a:r>
                      <a:r>
                        <a:rPr lang="en-US" altLang="ja-JP" sz="2000" baseline="30000" dirty="0">
                          <a:solidFill>
                            <a:srgbClr val="FF0000"/>
                          </a:solidFill>
                        </a:rPr>
                        <a:t>16 </a:t>
                      </a:r>
                      <a:r>
                        <a:rPr lang="en-US" altLang="ja-JP" sz="2000" dirty="0">
                          <a:solidFill>
                            <a:srgbClr val="FF0000"/>
                          </a:solidFill>
                        </a:rPr>
                        <a:t>photon/s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Total Energy of photon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solidFill>
                            <a:srgbClr val="FF0000"/>
                          </a:solidFill>
                        </a:rPr>
                        <a:t>50 kW</a:t>
                      </a:r>
                      <a:endParaRPr kumimoji="1" lang="ja-JP" altLang="en-US" sz="200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Target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aseline="30000" dirty="0"/>
                        <a:t>208</a:t>
                      </a:r>
                      <a:r>
                        <a:rPr kumimoji="1" lang="en-US" altLang="ja-JP" sz="2000" baseline="0" dirty="0"/>
                        <a:t>Pb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Gamma energy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aseline="0" dirty="0"/>
                        <a:t>7.5 MeV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Neutron energy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aseline="0" dirty="0"/>
                        <a:t>130 </a:t>
                      </a:r>
                      <a:r>
                        <a:rPr kumimoji="1" lang="en-US" altLang="ja-JP" sz="2000" baseline="0" dirty="0" err="1"/>
                        <a:t>keV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Gamma to neutron conversion rate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</a:rPr>
                        <a:t>0.25% 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Total</a:t>
                      </a:r>
                      <a:r>
                        <a:rPr kumimoji="1" lang="en-US" altLang="ja-JP" sz="2000" baseline="0" dirty="0"/>
                        <a:t> neutron production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</a:rPr>
                        <a:t>1 x 10</a:t>
                      </a:r>
                      <a:r>
                        <a:rPr kumimoji="1" lang="en-US" altLang="ja-JP" sz="2000" baseline="30000" dirty="0">
                          <a:solidFill>
                            <a:srgbClr val="FF0000"/>
                          </a:solidFill>
                        </a:rPr>
                        <a:t>14</a:t>
                      </a:r>
                      <a:r>
                        <a:rPr kumimoji="1" lang="en-US" altLang="ja-JP" sz="2000" baseline="0" dirty="0">
                          <a:solidFill>
                            <a:srgbClr val="FF0000"/>
                          </a:solidFill>
                        </a:rPr>
                        <a:t> neutron/sec</a:t>
                      </a:r>
                      <a:endParaRPr kumimoji="1" lang="ja-JP" altLang="en-US" sz="200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6876256" y="6300028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1/1000 of </a:t>
            </a:r>
            <a:r>
              <a:rPr lang="en-US" altLang="ja-JP" dirty="0"/>
              <a:t>J-PARC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0185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Neutron production </a:t>
            </a:r>
            <a:br>
              <a:rPr kumimoji="1" lang="en-US" altLang="ja-JP" dirty="0"/>
            </a:br>
            <a:r>
              <a:rPr kumimoji="1" lang="en-US" altLang="ja-JP" dirty="0"/>
              <a:t>at E+7 undulator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679479"/>
              </p:ext>
            </p:extLst>
          </p:nvPr>
        </p:nvGraphicFramePr>
        <p:xfrm>
          <a:off x="611560" y="1484784"/>
          <a:ext cx="7791646" cy="4932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5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Parameter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Value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aseline="0" dirty="0"/>
                        <a:t>Photon luminosity</a:t>
                      </a:r>
                      <a:endParaRPr lang="en-US" altLang="ja-JP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Photon flux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</a:rPr>
                        <a:t>Photon intensity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>
                          <a:solidFill>
                            <a:srgbClr val="FF0000"/>
                          </a:solidFill>
                        </a:rPr>
                        <a:t>5.2 x 10</a:t>
                      </a:r>
                      <a:r>
                        <a:rPr lang="en-US" altLang="ja-JP" sz="2000" baseline="30000" dirty="0">
                          <a:solidFill>
                            <a:srgbClr val="FF0000"/>
                          </a:solidFill>
                        </a:rPr>
                        <a:t>16 </a:t>
                      </a:r>
                      <a:r>
                        <a:rPr lang="en-US" altLang="ja-JP" sz="2000" dirty="0">
                          <a:solidFill>
                            <a:srgbClr val="FF0000"/>
                          </a:solidFill>
                        </a:rPr>
                        <a:t>photon/s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Total Energy of photon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solidFill>
                            <a:srgbClr val="FF0000"/>
                          </a:solidFill>
                        </a:rPr>
                        <a:t>50 kW</a:t>
                      </a:r>
                      <a:endParaRPr kumimoji="1" lang="ja-JP" altLang="en-US" sz="200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Target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aseline="30000" dirty="0"/>
                        <a:t>9</a:t>
                      </a:r>
                      <a:r>
                        <a:rPr kumimoji="1" lang="en-US" altLang="ja-JP" sz="2000" baseline="0" dirty="0"/>
                        <a:t>Be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Gamma energy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aseline="0" dirty="0"/>
                        <a:t>1.670-1.690 MeV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Neutron energy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aseline="0" dirty="0"/>
                        <a:t>5-25 </a:t>
                      </a:r>
                      <a:r>
                        <a:rPr kumimoji="1" lang="en-US" altLang="ja-JP" sz="2000" baseline="0" dirty="0" err="1"/>
                        <a:t>keV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Gamma to neutron conversion rate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</a:rPr>
                        <a:t>0.6% 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Total</a:t>
                      </a:r>
                      <a:r>
                        <a:rPr kumimoji="1" lang="en-US" altLang="ja-JP" sz="2000" baseline="0" dirty="0"/>
                        <a:t> neutron production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</a:rPr>
                        <a:t>3 x 10</a:t>
                      </a:r>
                      <a:r>
                        <a:rPr kumimoji="1" lang="en-US" altLang="ja-JP" sz="2000" baseline="30000" dirty="0">
                          <a:solidFill>
                            <a:srgbClr val="FF0000"/>
                          </a:solidFill>
                        </a:rPr>
                        <a:t>14</a:t>
                      </a:r>
                      <a:r>
                        <a:rPr kumimoji="1" lang="en-US" altLang="ja-JP" sz="2000" baseline="0" dirty="0">
                          <a:solidFill>
                            <a:srgbClr val="FF0000"/>
                          </a:solidFill>
                        </a:rPr>
                        <a:t> neutron/sec</a:t>
                      </a:r>
                      <a:endParaRPr kumimoji="1" lang="ja-JP" altLang="en-US" sz="200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6804248" y="6300028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1/300 of </a:t>
            </a:r>
            <a:r>
              <a:rPr lang="en-US" altLang="ja-JP" dirty="0"/>
              <a:t>J-PARC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767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6976"/>
          </a:xfrm>
        </p:spPr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Neutron production reactions</a:t>
            </a:r>
          </a:p>
          <a:p>
            <a:pPr marL="514350" indent="-514350">
              <a:buFont typeface="+mj-lt"/>
              <a:buAutoNum type="arabicPeriod"/>
            </a:pP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Neutron production at ILC</a:t>
            </a:r>
          </a:p>
          <a:p>
            <a:pPr marL="514350" indent="-514350">
              <a:buFont typeface="+mj-lt"/>
              <a:buAutoNum type="arabicPeriod"/>
            </a:pP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/>
              <a:t>Applications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0874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87327"/>
            <a:ext cx="7886700" cy="73911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kumimoji="1" lang="en-US" altLang="ja-JP" dirty="0"/>
              <a:t>[E-4, E+4]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079500"/>
            <a:ext cx="7886700" cy="53086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ja-JP" dirty="0"/>
              <a:t>Right after ML (main </a:t>
            </a:r>
            <a:r>
              <a:rPr lang="en-US" altLang="ja-JP" dirty="0" err="1"/>
              <a:t>linacs</a:t>
            </a:r>
            <a:r>
              <a:rPr lang="en-US" altLang="ja-JP" dirty="0"/>
              <a:t>) </a:t>
            </a:r>
            <a:endParaRPr kumimoji="1" lang="en-US" altLang="ja-JP" dirty="0"/>
          </a:p>
          <a:p>
            <a:pPr>
              <a:lnSpc>
                <a:spcPct val="110000"/>
              </a:lnSpc>
            </a:pPr>
            <a:r>
              <a:rPr lang="en-US" altLang="ja-JP" dirty="0"/>
              <a:t>Energy  125</a:t>
            </a:r>
            <a:r>
              <a:rPr lang="ja-JP" altLang="en-US" dirty="0"/>
              <a:t> </a:t>
            </a:r>
            <a:r>
              <a:rPr lang="en-US" altLang="ja-JP" dirty="0"/>
              <a:t>GeV</a:t>
            </a:r>
            <a:endParaRPr kumimoji="1" lang="en-US" altLang="ja-JP" dirty="0"/>
          </a:p>
          <a:p>
            <a:pPr>
              <a:lnSpc>
                <a:spcPct val="110000"/>
              </a:lnSpc>
            </a:pPr>
            <a:r>
              <a:rPr kumimoji="1" lang="en-US" altLang="ja-JP" dirty="0"/>
              <a:t>emittance  5</a:t>
            </a:r>
            <a:r>
              <a:rPr kumimoji="1" lang="en-US" altLang="ja-JP" dirty="0">
                <a:latin typeface="Symbol" panose="05050102010706020507" pitchFamily="18" charset="2"/>
              </a:rPr>
              <a:t>m</a:t>
            </a:r>
            <a:r>
              <a:rPr lang="en-US" altLang="ja-JP" dirty="0"/>
              <a:t>m.</a:t>
            </a:r>
            <a:r>
              <a:rPr kumimoji="1" lang="en-US" altLang="ja-JP" dirty="0"/>
              <a:t>rad x 35 </a:t>
            </a:r>
            <a:r>
              <a:rPr kumimoji="1" lang="en-US" altLang="ja-JP" dirty="0" err="1"/>
              <a:t>n</a:t>
            </a:r>
            <a:r>
              <a:rPr lang="en-US" altLang="ja-JP" dirty="0" err="1"/>
              <a:t>m.</a:t>
            </a:r>
            <a:r>
              <a:rPr kumimoji="1" lang="en-US" altLang="ja-JP" dirty="0" err="1"/>
              <a:t>rad</a:t>
            </a:r>
            <a:endParaRPr kumimoji="1" lang="en-US" altLang="ja-JP" dirty="0"/>
          </a:p>
          <a:p>
            <a:pPr>
              <a:lnSpc>
                <a:spcPct val="110000"/>
              </a:lnSpc>
            </a:pPr>
            <a:r>
              <a:rPr lang="en-US" altLang="ja-JP" dirty="0"/>
              <a:t>Energy spread   0.19% (e-), 0.15% (e+)</a:t>
            </a:r>
          </a:p>
          <a:p>
            <a:pPr lvl="1">
              <a:lnSpc>
                <a:spcPct val="110000"/>
              </a:lnSpc>
            </a:pPr>
            <a:r>
              <a:rPr lang="en-US" altLang="ja-JP" dirty="0"/>
              <a:t>Energy spread of e- is larger because of the radiation in </a:t>
            </a:r>
            <a:r>
              <a:rPr lang="en-US" altLang="ja-JP" dirty="0" err="1"/>
              <a:t>undulator</a:t>
            </a:r>
            <a:endParaRPr lang="en-US" altLang="ja-JP" dirty="0"/>
          </a:p>
          <a:p>
            <a:pPr>
              <a:lnSpc>
                <a:spcPct val="110000"/>
              </a:lnSpc>
            </a:pPr>
            <a:r>
              <a:rPr lang="en-US" altLang="ja-JP" dirty="0"/>
              <a:t>Bunch length  0.3mm</a:t>
            </a:r>
          </a:p>
          <a:p>
            <a:pPr lvl="1">
              <a:lnSpc>
                <a:spcPct val="110000"/>
              </a:lnSpc>
            </a:pPr>
            <a:r>
              <a:rPr lang="en-US" altLang="ja-JP" dirty="0"/>
              <a:t>As at E+-6, Must be fixed to 0.3mm during collision experiments, but the </a:t>
            </a:r>
            <a:r>
              <a:rPr lang="en-US" altLang="ja-JP" dirty="0" err="1"/>
              <a:t>the</a:t>
            </a:r>
            <a:r>
              <a:rPr lang="en-US" altLang="ja-JP" dirty="0"/>
              <a:t> bunch compressor itself is capable of compressing the bunch down to at least 0.15mm. (But the energy spread would be doubled.)</a:t>
            </a:r>
          </a:p>
          <a:p>
            <a:pPr lvl="1">
              <a:lnSpc>
                <a:spcPct val="110000"/>
              </a:lnSpc>
            </a:pPr>
            <a:r>
              <a:rPr lang="en-US" altLang="ja-JP" dirty="0"/>
              <a:t>Therefore, if 0.15mm is absolutely needed, it might be possible to borrow a machine time hours/days</a:t>
            </a:r>
            <a:endParaRPr kumimoji="1" lang="en-US" altLang="ja-JP" dirty="0"/>
          </a:p>
          <a:p>
            <a:pPr>
              <a:lnSpc>
                <a:spcPct val="110000"/>
              </a:lnSpc>
            </a:pPr>
            <a:r>
              <a:rPr kumimoji="1" lang="en-US" altLang="ja-JP" dirty="0"/>
              <a:t>Full beam power  2.5MW, beam dump &lt; 400kW</a:t>
            </a:r>
          </a:p>
          <a:p>
            <a:pPr>
              <a:lnSpc>
                <a:spcPct val="110000"/>
              </a:lnSpc>
            </a:pPr>
            <a:r>
              <a:rPr lang="en-US" altLang="ja-JP" dirty="0"/>
              <a:t>In case of `stealing’ ~10% the reinforcement of beam dump is not needed</a:t>
            </a:r>
          </a:p>
          <a:p>
            <a:pPr>
              <a:lnSpc>
                <a:spcPct val="110000"/>
              </a:lnSpc>
            </a:pPr>
            <a:r>
              <a:rPr lang="en-US" altLang="ja-JP" dirty="0"/>
              <a:t>Note: The beam parameters at [E-7] are similar to above but the maximum power for this dump is limited to 60kW (because [E-7] is an emergency dump to protect the </a:t>
            </a:r>
            <a:r>
              <a:rPr lang="en-US" altLang="ja-JP" dirty="0" err="1"/>
              <a:t>undulators</a:t>
            </a:r>
            <a:r>
              <a:rPr lang="en-US" altLang="ja-JP" dirty="0"/>
              <a:t>)</a:t>
            </a:r>
            <a:r>
              <a:rPr lang="ja-JP" altLang="en-US" dirty="0"/>
              <a:t> </a:t>
            </a:r>
            <a:r>
              <a:rPr lang="en-US" altLang="ja-JP" dirty="0"/>
              <a:t>. Therefore, the use of [E-7] is presumably less useful than at [E-4, E+4]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C828-4D56-4D51-B073-D6FBB8F522A2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2018/5/28 ALCW2018 Yokoya</a:t>
            </a:r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5896FE3-71C7-2448-83C4-31A239999C9A}"/>
              </a:ext>
            </a:extLst>
          </p:cNvPr>
          <p:cNvSpPr txBox="1"/>
          <p:nvPr/>
        </p:nvSpPr>
        <p:spPr>
          <a:xfrm>
            <a:off x="5940152" y="35332"/>
            <a:ext cx="307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This slide is from K. </a:t>
            </a:r>
            <a:r>
              <a:rPr lang="en-US" altLang="ja-JP" dirty="0" err="1"/>
              <a:t>Yokoya</a:t>
            </a:r>
            <a:r>
              <a:rPr lang="en-US" altLang="ja-JP" dirty="0"/>
              <a:t>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2486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37504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HGｺﾞｼｯｸM"/>
                <a:cs typeface="+mj-cs"/>
              </a:rPr>
              <a:t>Possibility of neutron source using photon beam from ILC </a:t>
            </a: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704" y="1988840"/>
            <a:ext cx="4749800" cy="31750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81934" y="1988840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b="1" dirty="0" err="1"/>
              <a:t>Undulator</a:t>
            </a:r>
            <a:r>
              <a:rPr lang="en-US" altLang="ja-JP" b="1" dirty="0"/>
              <a:t> parameters</a:t>
            </a:r>
            <a:endParaRPr lang="ja-JP" altLang="ja-JP" dirty="0"/>
          </a:p>
          <a:p>
            <a:r>
              <a:rPr lang="en-US" altLang="ja-JP" dirty="0"/>
              <a:t>Undulator period </a:t>
            </a:r>
            <a:r>
              <a:rPr lang="en-US" altLang="ja-JP" i="1" dirty="0"/>
              <a:t>l</a:t>
            </a:r>
            <a:r>
              <a:rPr lang="en-US" altLang="ja-JP" dirty="0"/>
              <a:t> :	6.5	cm</a:t>
            </a:r>
            <a:endParaRPr lang="ja-JP" altLang="ja-JP" dirty="0"/>
          </a:p>
          <a:p>
            <a:r>
              <a:rPr lang="en-US" altLang="ja-JP" dirty="0" err="1"/>
              <a:t>Undulator</a:t>
            </a:r>
            <a:r>
              <a:rPr lang="en-US" altLang="ja-JP" dirty="0"/>
              <a:t> strength </a:t>
            </a:r>
            <a:r>
              <a:rPr lang="en-US" altLang="ja-JP" i="1" dirty="0"/>
              <a:t>K</a:t>
            </a:r>
            <a:r>
              <a:rPr lang="en-US" altLang="ja-JP" dirty="0"/>
              <a:t> :	0.61</a:t>
            </a:r>
            <a:endParaRPr lang="ja-JP" altLang="ja-JP" dirty="0"/>
          </a:p>
          <a:p>
            <a:r>
              <a:rPr lang="en-US" altLang="ja-JP" dirty="0" err="1"/>
              <a:t>Undulator</a:t>
            </a:r>
            <a:r>
              <a:rPr lang="en-US" altLang="ja-JP" dirty="0"/>
              <a:t> type:		helical</a:t>
            </a:r>
            <a:endParaRPr lang="ja-JP" altLang="ja-JP" dirty="0"/>
          </a:p>
          <a:p>
            <a:r>
              <a:rPr lang="en-US" altLang="ja-JP" dirty="0"/>
              <a:t>Active </a:t>
            </a:r>
            <a:r>
              <a:rPr lang="en-US" altLang="ja-JP" dirty="0" err="1"/>
              <a:t>undulator</a:t>
            </a:r>
            <a:r>
              <a:rPr lang="en-US" altLang="ja-JP" dirty="0"/>
              <a:t> length:	20	m</a:t>
            </a:r>
            <a:endParaRPr lang="ja-JP" altLang="ja-JP" dirty="0"/>
          </a:p>
          <a:p>
            <a:r>
              <a:rPr lang="en-US" altLang="ja-JP" dirty="0"/>
              <a:t>Field on-axis:		0.1	T</a:t>
            </a:r>
            <a:endParaRPr lang="ja-JP" altLang="ja-JP" dirty="0"/>
          </a:p>
        </p:txBody>
      </p:sp>
      <p:sp>
        <p:nvSpPr>
          <p:cNvPr id="6" name="正方形/長方形 5"/>
          <p:cNvSpPr/>
          <p:nvPr/>
        </p:nvSpPr>
        <p:spPr>
          <a:xfrm>
            <a:off x="290902" y="820808"/>
            <a:ext cx="86015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b="1" dirty="0"/>
              <a:t>ILC main </a:t>
            </a:r>
            <a:r>
              <a:rPr lang="en-US" altLang="ja-JP" b="1" dirty="0" err="1"/>
              <a:t>linac</a:t>
            </a:r>
            <a:r>
              <a:rPr lang="en-US" altLang="ja-JP" b="1" dirty="0"/>
              <a:t> parameters @ E-4</a:t>
            </a:r>
            <a:endParaRPr lang="ja-JP" altLang="ja-JP" dirty="0"/>
          </a:p>
          <a:p>
            <a:r>
              <a:rPr lang="en-US" altLang="ja-JP" dirty="0"/>
              <a:t>Normalized emittance </a:t>
            </a:r>
            <a:r>
              <a:rPr lang="en-US" altLang="ja-JP" i="1" dirty="0" err="1">
                <a:latin typeface="Symbol" panose="05050102010706020507" pitchFamily="18" charset="2"/>
              </a:rPr>
              <a:t>ge</a:t>
            </a:r>
            <a:r>
              <a:rPr lang="en-US" altLang="ja-JP" i="1" dirty="0"/>
              <a:t> </a:t>
            </a:r>
            <a:r>
              <a:rPr lang="en-US" altLang="ja-JP" dirty="0"/>
              <a:t>:		5.0 x 10</a:t>
            </a:r>
            <a:r>
              <a:rPr lang="en-US" altLang="ja-JP" baseline="30000" dirty="0"/>
              <a:t>-6</a:t>
            </a:r>
            <a:r>
              <a:rPr lang="en-US" altLang="ja-JP" dirty="0"/>
              <a:t> 	</a:t>
            </a:r>
            <a:r>
              <a:rPr lang="en-US" altLang="ja-JP" dirty="0" err="1"/>
              <a:t>m·rad</a:t>
            </a:r>
            <a:endParaRPr lang="ja-JP" altLang="ja-JP" dirty="0"/>
          </a:p>
          <a:p>
            <a:r>
              <a:rPr lang="en-US" altLang="ja-JP" dirty="0"/>
              <a:t>Total emittance at 125 GeV:	2.0 x 10</a:t>
            </a:r>
            <a:r>
              <a:rPr lang="en-US" altLang="ja-JP" baseline="30000" dirty="0"/>
              <a:t>-11</a:t>
            </a:r>
            <a:r>
              <a:rPr lang="en-US" altLang="ja-JP" dirty="0"/>
              <a:t> 	</a:t>
            </a:r>
            <a:r>
              <a:rPr lang="en-US" altLang="ja-JP" dirty="0" err="1"/>
              <a:t>m·rad</a:t>
            </a:r>
            <a:endParaRPr lang="ja-JP" altLang="ja-JP" dirty="0"/>
          </a:p>
          <a:p>
            <a:r>
              <a:rPr lang="en-US" altLang="ja-JP" dirty="0"/>
              <a:t>Beam current:			0.58		mA   (10% of main current) </a:t>
            </a:r>
            <a:endParaRPr lang="ja-JP" altLang="ja-JP" dirty="0"/>
          </a:p>
        </p:txBody>
      </p:sp>
      <p:pic>
        <p:nvPicPr>
          <p:cNvPr id="7" name="コンテンツ プレースホルダ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" y="4972326"/>
            <a:ext cx="9061860" cy="191305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130957" y="3975231"/>
            <a:ext cx="3679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Partial Flux </a:t>
            </a:r>
            <a:r>
              <a:rPr kumimoji="1" lang="en-US" altLang="ja-JP" b="1" dirty="0" err="1">
                <a:solidFill>
                  <a:srgbClr val="FF0000"/>
                </a:solidFill>
              </a:rPr>
              <a:t>thr</a:t>
            </a:r>
            <a:r>
              <a:rPr kumimoji="1" lang="en-US" altLang="ja-JP" b="1" dirty="0">
                <a:solidFill>
                  <a:srgbClr val="FF0000"/>
                </a:solidFill>
              </a:rPr>
              <a:t> 25 </a:t>
            </a:r>
            <a:r>
              <a:rPr kumimoji="1" lang="en-US" altLang="ja-JP" b="1" dirty="0" err="1">
                <a:solidFill>
                  <a:srgbClr val="FF0000"/>
                </a:solidFill>
              </a:rPr>
              <a:t>urad</a:t>
            </a:r>
            <a:r>
              <a:rPr kumimoji="1" lang="en-US" altLang="ja-JP" b="1" dirty="0">
                <a:solidFill>
                  <a:srgbClr val="FF0000"/>
                </a:solidFill>
              </a:rPr>
              <a:t> aperture</a:t>
            </a:r>
          </a:p>
          <a:p>
            <a:r>
              <a:rPr lang="en-US" altLang="ja-JP" b="1" dirty="0">
                <a:solidFill>
                  <a:srgbClr val="FF0000"/>
                </a:solidFill>
              </a:rPr>
              <a:t>Peak Photon Energy = 1.66 MeV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4FC2A65-617C-4F45-85D8-E63882B5FFB8}"/>
              </a:ext>
            </a:extLst>
          </p:cNvPr>
          <p:cNvSpPr txBox="1"/>
          <p:nvPr/>
        </p:nvSpPr>
        <p:spPr>
          <a:xfrm>
            <a:off x="5940152" y="35332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This slide is from </a:t>
            </a:r>
            <a:r>
              <a:rPr lang="en-US" altLang="ja-JP" dirty="0" err="1"/>
              <a:t>S.Sasaki</a:t>
            </a:r>
            <a:r>
              <a:rPr lang="en-US" altLang="ja-JP" dirty="0"/>
              <a:t>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200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Neutron production </a:t>
            </a:r>
            <a:br>
              <a:rPr kumimoji="1" lang="en-US" altLang="ja-JP" dirty="0"/>
            </a:br>
            <a:r>
              <a:rPr kumimoji="1" lang="en-US" altLang="ja-JP" dirty="0"/>
              <a:t>at E-4 undulator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62250"/>
              </p:ext>
            </p:extLst>
          </p:nvPr>
        </p:nvGraphicFramePr>
        <p:xfrm>
          <a:off x="611560" y="1484784"/>
          <a:ext cx="8208912" cy="4932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7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1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Parameter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Value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aseline="0" dirty="0"/>
                        <a:t>Photon luminosity</a:t>
                      </a:r>
                      <a:endParaRPr lang="en-US" altLang="ja-JP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>
                          <a:solidFill>
                            <a:schemeClr val="tx1"/>
                          </a:solidFill>
                        </a:rPr>
                        <a:t>1.5 x 10</a:t>
                      </a:r>
                      <a:r>
                        <a:rPr lang="en-US" altLang="ja-JP" sz="2000" baseline="30000" dirty="0">
                          <a:solidFill>
                            <a:schemeClr val="tx1"/>
                          </a:solidFill>
                        </a:rPr>
                        <a:t>13 </a:t>
                      </a:r>
                      <a:r>
                        <a:rPr lang="en-US" altLang="ja-JP" sz="2000" dirty="0">
                          <a:solidFill>
                            <a:schemeClr val="tx1"/>
                          </a:solidFill>
                        </a:rPr>
                        <a:t>photon/25urad/0.1%B.W/s</a:t>
                      </a:r>
                      <a:endParaRPr kumimoji="1" lang="ja-JP" alt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Photon flux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</a:rPr>
                        <a:t>Photon intensity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>
                          <a:solidFill>
                            <a:srgbClr val="FF0000"/>
                          </a:solidFill>
                        </a:rPr>
                        <a:t>1.5 x 10</a:t>
                      </a:r>
                      <a:r>
                        <a:rPr lang="en-US" altLang="ja-JP" sz="2000" baseline="30000" dirty="0">
                          <a:solidFill>
                            <a:srgbClr val="FF0000"/>
                          </a:solidFill>
                        </a:rPr>
                        <a:t>14 </a:t>
                      </a:r>
                      <a:r>
                        <a:rPr lang="en-US" altLang="ja-JP" sz="2000" dirty="0">
                          <a:solidFill>
                            <a:srgbClr val="FF0000"/>
                          </a:solidFill>
                        </a:rPr>
                        <a:t>photon/s (5-25 </a:t>
                      </a:r>
                      <a:r>
                        <a:rPr lang="en-US" altLang="ja-JP" sz="2000" dirty="0" err="1">
                          <a:solidFill>
                            <a:srgbClr val="FF0000"/>
                          </a:solidFill>
                        </a:rPr>
                        <a:t>keV</a:t>
                      </a:r>
                      <a:r>
                        <a:rPr lang="en-US" altLang="ja-JP" sz="200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kumimoji="1" lang="ja-JP" altLang="en-US" sz="2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Total Energy of photon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solidFill>
                            <a:srgbClr val="FF0000"/>
                          </a:solidFill>
                        </a:rPr>
                        <a:t>40 W</a:t>
                      </a:r>
                      <a:endParaRPr kumimoji="1" lang="ja-JP" altLang="en-US" sz="200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Target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aseline="30000" dirty="0"/>
                        <a:t>9</a:t>
                      </a:r>
                      <a:r>
                        <a:rPr kumimoji="1" lang="en-US" altLang="ja-JP" sz="2000" baseline="0" dirty="0"/>
                        <a:t>Be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Gamma energy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aseline="0" dirty="0"/>
                        <a:t>1.670-1.690 MeV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Neutron energy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aseline="0" dirty="0"/>
                        <a:t>5-25 </a:t>
                      </a:r>
                      <a:r>
                        <a:rPr kumimoji="1" lang="en-US" altLang="ja-JP" sz="2000" baseline="0" dirty="0" err="1"/>
                        <a:t>keV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Gamma to neutron conversion rate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</a:rPr>
                        <a:t>0.6% 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Total</a:t>
                      </a:r>
                      <a:r>
                        <a:rPr kumimoji="1" lang="en-US" altLang="ja-JP" sz="2000" baseline="0" dirty="0"/>
                        <a:t> neutron production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</a:rPr>
                        <a:t> 1x10</a:t>
                      </a:r>
                      <a:r>
                        <a:rPr kumimoji="1" lang="en-US" altLang="ja-JP" sz="2000" baseline="30000" dirty="0">
                          <a:solidFill>
                            <a:srgbClr val="FF0000"/>
                          </a:solidFill>
                        </a:rPr>
                        <a:t>12</a:t>
                      </a:r>
                      <a:r>
                        <a:rPr kumimoji="1" lang="en-US" altLang="ja-JP" sz="2000" baseline="0" dirty="0">
                          <a:solidFill>
                            <a:srgbClr val="FF0000"/>
                          </a:solidFill>
                        </a:rPr>
                        <a:t> neutron/sec</a:t>
                      </a:r>
                      <a:endParaRPr kumimoji="1" lang="ja-JP" altLang="en-US" sz="200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3529D8F-D2CD-FF42-906A-9910A28715CE}"/>
              </a:ext>
            </a:extLst>
          </p:cNvPr>
          <p:cNvSpPr txBox="1"/>
          <p:nvPr/>
        </p:nvSpPr>
        <p:spPr>
          <a:xfrm>
            <a:off x="6804248" y="6300028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10</a:t>
            </a:r>
            <a:r>
              <a:rPr kumimoji="1" lang="en-US" altLang="ja-JP" baseline="30000" dirty="0"/>
              <a:t>-6</a:t>
            </a:r>
            <a:r>
              <a:rPr kumimoji="1" lang="en-US" altLang="ja-JP" dirty="0"/>
              <a:t> of </a:t>
            </a:r>
            <a:r>
              <a:rPr lang="en-US" altLang="ja-JP" dirty="0"/>
              <a:t>J-PARC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9518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/>
          <a:lstStyle/>
          <a:p>
            <a:r>
              <a:rPr kumimoji="1" lang="en-US" altLang="ja-JP" dirty="0"/>
              <a:t>Summary of neutron production at ILC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1600200"/>
            <a:ext cx="9001000" cy="4525963"/>
          </a:xfrm>
        </p:spPr>
        <p:txBody>
          <a:bodyPr/>
          <a:lstStyle/>
          <a:p>
            <a:r>
              <a:rPr lang="en-US" altLang="ja-JP" sz="2800" dirty="0"/>
              <a:t>E+7 and E-4 is candidates.</a:t>
            </a:r>
          </a:p>
          <a:p>
            <a:pPr lvl="1"/>
            <a:r>
              <a:rPr lang="en-US" altLang="ja-JP" sz="2400" dirty="0"/>
              <a:t>5x10</a:t>
            </a:r>
            <a:r>
              <a:rPr lang="en-US" altLang="ja-JP" sz="2400" baseline="30000" dirty="0"/>
              <a:t>16 </a:t>
            </a:r>
            <a:r>
              <a:rPr lang="en-US" altLang="ja-JP" sz="2400" dirty="0"/>
              <a:t>photon/s (50 kW)</a:t>
            </a:r>
            <a:r>
              <a:rPr lang="en-US" altLang="ja-JP" sz="2400" baseline="30000" dirty="0"/>
              <a:t> </a:t>
            </a:r>
            <a:r>
              <a:rPr lang="en-US" altLang="ja-JP" sz="2400" dirty="0"/>
              <a:t>at E+7 undulator in 100% B.W.</a:t>
            </a:r>
          </a:p>
          <a:p>
            <a:pPr lvl="1"/>
            <a:r>
              <a:rPr lang="en-US" altLang="ja-JP" sz="2400" dirty="0"/>
              <a:t>10</a:t>
            </a:r>
            <a:r>
              <a:rPr lang="en-US" altLang="ja-JP" sz="2400" baseline="30000" dirty="0"/>
              <a:t>14 </a:t>
            </a:r>
            <a:r>
              <a:rPr lang="en-US" altLang="ja-JP" sz="2400" dirty="0"/>
              <a:t>photon/s at (40 W) at E-4 undulator in 1%B.W.-25 </a:t>
            </a:r>
            <a:r>
              <a:rPr lang="en-US" altLang="ja-JP" sz="2400" dirty="0" err="1"/>
              <a:t>urad</a:t>
            </a:r>
            <a:endParaRPr lang="en-US" altLang="ja-JP" sz="2400" dirty="0"/>
          </a:p>
          <a:p>
            <a:endParaRPr lang="en-US" altLang="ja-JP" sz="2800" dirty="0"/>
          </a:p>
          <a:p>
            <a:r>
              <a:rPr lang="en-US" altLang="ja-JP" sz="2800" dirty="0"/>
              <a:t>Because the neutron production rate is ~0.3-0.6%, neutron production rate is 10</a:t>
            </a:r>
            <a:r>
              <a:rPr lang="en-US" altLang="ja-JP" sz="2800" baseline="30000" dirty="0"/>
              <a:t>12</a:t>
            </a:r>
            <a:r>
              <a:rPr lang="en-US" altLang="ja-JP" sz="2800" dirty="0"/>
              <a:t>-10</a:t>
            </a:r>
            <a:r>
              <a:rPr lang="en-US" altLang="ja-JP" sz="2800" baseline="30000" dirty="0"/>
              <a:t>14 </a:t>
            </a:r>
            <a:r>
              <a:rPr lang="en-US" altLang="ja-JP" sz="2800" dirty="0"/>
              <a:t>neutron/s.</a:t>
            </a:r>
          </a:p>
          <a:p>
            <a:endParaRPr lang="en-US" altLang="ja-JP" sz="2800" dirty="0"/>
          </a:p>
          <a:p>
            <a:r>
              <a:rPr lang="en-US" altLang="ja-JP" sz="2800" dirty="0"/>
              <a:t>Velocity of 30 </a:t>
            </a:r>
            <a:r>
              <a:rPr lang="en-US" altLang="ja-JP" sz="2800" dirty="0" err="1"/>
              <a:t>keV</a:t>
            </a:r>
            <a:r>
              <a:rPr lang="en-US" altLang="ja-JP" sz="2800" dirty="0"/>
              <a:t> neutron is 2.4x10</a:t>
            </a:r>
            <a:r>
              <a:rPr lang="en-US" altLang="ja-JP" sz="2800" baseline="30000" dirty="0"/>
              <a:t>6 </a:t>
            </a:r>
            <a:r>
              <a:rPr lang="en-US" altLang="ja-JP" sz="2800" dirty="0"/>
              <a:t>m/s.</a:t>
            </a:r>
            <a:endParaRPr lang="en-US" altLang="ja-JP" sz="2800" baseline="30000" dirty="0"/>
          </a:p>
          <a:p>
            <a:r>
              <a:rPr lang="en-US" altLang="ja-JP" sz="2800" dirty="0"/>
              <a:t>If we use bunch structure of 552 ns, TOF length should be less than 1.2 m.</a:t>
            </a:r>
          </a:p>
        </p:txBody>
      </p:sp>
    </p:spTree>
    <p:extLst>
      <p:ext uri="{BB962C8B-B14F-4D97-AF65-F5344CB8AC3E}">
        <p14:creationId xmlns:p14="http://schemas.microsoft.com/office/powerpoint/2010/main" val="14111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cap="none" dirty="0"/>
              <a:t>Applications</a:t>
            </a:r>
            <a:endParaRPr kumimoji="1" lang="ja-JP" altLang="en-US" cap="none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588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www.researchgate.net/profile/Shin_Ichiro_Meigo/publication/272751974/figure/fig2/AS:294699710599171@1447273294496/A-bird-eyes-view-of-the-the-MLF-facility-in-J-PARC-left-and-the-measurement-locations.png">
            <a:extLst>
              <a:ext uri="{FF2B5EF4-FFF2-40B4-BE49-F238E27FC236}">
                <a16:creationId xmlns:a16="http://schemas.microsoft.com/office/drawing/2014/main" id="{08F97E13-8B7E-4A4C-B40B-112EC9086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7"/>
          <a:stretch/>
        </p:blipFill>
        <p:spPr bwMode="auto">
          <a:xfrm>
            <a:off x="4546326" y="2924944"/>
            <a:ext cx="4145373" cy="361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9F941CC-E85A-7D43-A40E-C2A61B038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kumimoji="1" lang="en-US" altLang="ja-JP" dirty="0"/>
              <a:t>J-PARC Neutron/Muon Lab. (MLF)</a:t>
            </a:r>
            <a:endParaRPr kumimoji="1" lang="ja-JP" altLang="en-US"/>
          </a:p>
        </p:txBody>
      </p:sp>
      <p:pic>
        <p:nvPicPr>
          <p:cNvPr id="5" name="Picture 2" descr="中性子源ステーション">
            <a:extLst>
              <a:ext uri="{FF2B5EF4-FFF2-40B4-BE49-F238E27FC236}">
                <a16:creationId xmlns:a16="http://schemas.microsoft.com/office/drawing/2014/main" id="{BF198763-5F1F-7E43-A680-D58FCC0284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" y="1062028"/>
            <a:ext cx="3758176" cy="286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5C120-6CA5-CD47-B390-8C5CFF59AA46}"/>
              </a:ext>
            </a:extLst>
          </p:cNvPr>
          <p:cNvSpPr txBox="1"/>
          <p:nvPr/>
        </p:nvSpPr>
        <p:spPr>
          <a:xfrm>
            <a:off x="251520" y="1052736"/>
            <a:ext cx="240322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Neutron target station</a:t>
            </a:r>
            <a:endParaRPr kumimoji="1" lang="ja-JP" altLang="en-US"/>
          </a:p>
        </p:txBody>
      </p:sp>
      <p:pic>
        <p:nvPicPr>
          <p:cNvPr id="2054" name="Picture 6" descr="http://higgstan.com/wp/wp-content/uploads/2017/04/jparc-12.jpg">
            <a:extLst>
              <a:ext uri="{FF2B5EF4-FFF2-40B4-BE49-F238E27FC236}">
                <a16:creationId xmlns:a16="http://schemas.microsoft.com/office/drawing/2014/main" id="{F0C651CA-6423-AA49-9BF8-456A459BF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25578"/>
            <a:ext cx="3709633" cy="248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80038488-F5FE-C949-B2B6-A14062B6FB29}"/>
              </a:ext>
            </a:extLst>
          </p:cNvPr>
          <p:cNvCxnSpPr>
            <a:cxnSpLocks/>
          </p:cNvCxnSpPr>
          <p:nvPr/>
        </p:nvCxnSpPr>
        <p:spPr>
          <a:xfrm flipV="1">
            <a:off x="4283968" y="2996952"/>
            <a:ext cx="1134977" cy="86409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3926760-9994-9D40-805A-E615937CE448}"/>
              </a:ext>
            </a:extLst>
          </p:cNvPr>
          <p:cNvSpPr txBox="1"/>
          <p:nvPr/>
        </p:nvSpPr>
        <p:spPr>
          <a:xfrm rot="19349913">
            <a:off x="4260975" y="3044041"/>
            <a:ext cx="6976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/>
              <a:t>60 m</a:t>
            </a:r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852BE93A-95B2-6649-915B-B9AF7D6DACE2}"/>
              </a:ext>
            </a:extLst>
          </p:cNvPr>
          <p:cNvCxnSpPr>
            <a:cxnSpLocks/>
          </p:cNvCxnSpPr>
          <p:nvPr/>
        </p:nvCxnSpPr>
        <p:spPr>
          <a:xfrm>
            <a:off x="6020840" y="3053053"/>
            <a:ext cx="2727777" cy="93610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13688A8-ECAF-5043-B0DA-C8F4B3F97C30}"/>
              </a:ext>
            </a:extLst>
          </p:cNvPr>
          <p:cNvSpPr txBox="1"/>
          <p:nvPr/>
        </p:nvSpPr>
        <p:spPr>
          <a:xfrm rot="1248704">
            <a:off x="7244288" y="3051112"/>
            <a:ext cx="77296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/>
              <a:t>150 m</a:t>
            </a:r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DA9805A-19FB-4F48-ADB3-C27525938E66}"/>
              </a:ext>
            </a:extLst>
          </p:cNvPr>
          <p:cNvSpPr txBox="1"/>
          <p:nvPr/>
        </p:nvSpPr>
        <p:spPr>
          <a:xfrm>
            <a:off x="4571999" y="1179835"/>
            <a:ext cx="44453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1-MW Hg spallation target for neutron source.</a:t>
            </a:r>
          </a:p>
          <a:p>
            <a:endParaRPr lang="en-US" altLang="ja-JP" dirty="0"/>
          </a:p>
          <a:p>
            <a:r>
              <a:rPr kumimoji="1" lang="en-US" altLang="ja-JP" dirty="0"/>
              <a:t>Because of pulse structure, ILC neutron facility will be MUCH smaller.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040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3178" y="260648"/>
            <a:ext cx="8229600" cy="562074"/>
          </a:xfrm>
        </p:spPr>
        <p:txBody>
          <a:bodyPr/>
          <a:lstStyle/>
          <a:p>
            <a:r>
              <a:rPr lang="en-US" altLang="ja-JP" sz="3600" dirty="0"/>
              <a:t>Application of </a:t>
            </a:r>
            <a:r>
              <a:rPr lang="en-US" altLang="ja-JP" sz="3600" dirty="0" err="1"/>
              <a:t>keV</a:t>
            </a:r>
            <a:r>
              <a:rPr lang="en-US" altLang="ja-JP" sz="3600" dirty="0"/>
              <a:t>/MeV neutrons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4525963"/>
          </a:xfrm>
        </p:spPr>
        <p:txBody>
          <a:bodyPr/>
          <a:lstStyle/>
          <a:p>
            <a:r>
              <a:rPr lang="en-US" altLang="ja-JP" dirty="0"/>
              <a:t>Neutron cross section measurement with high energy resolution by transmission.</a:t>
            </a:r>
          </a:p>
          <a:p>
            <a:pPr lvl="1"/>
            <a:r>
              <a:rPr lang="en-US" altLang="ja-JP" dirty="0" err="1"/>
              <a:t>n_TOF@CERN</a:t>
            </a:r>
            <a:r>
              <a:rPr lang="en-US" altLang="ja-JP" dirty="0"/>
              <a:t>, ANNRI@JPARC, Los Alamos.</a:t>
            </a: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56992"/>
            <a:ext cx="3620179" cy="277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63470" y="2523276"/>
            <a:ext cx="5200060" cy="3222030"/>
            <a:chOff x="1536653" y="1219044"/>
            <a:chExt cx="5200060" cy="4370196"/>
          </a:xfrm>
        </p:grpSpPr>
        <p:sp>
          <p:nvSpPr>
            <p:cNvPr id="7" name="正方形/長方形 6"/>
            <p:cNvSpPr/>
            <p:nvPr/>
          </p:nvSpPr>
          <p:spPr>
            <a:xfrm>
              <a:off x="6084168" y="3416341"/>
              <a:ext cx="72008" cy="30069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152702" y="3035891"/>
              <a:ext cx="532441" cy="9766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699792" y="1726126"/>
              <a:ext cx="45719" cy="37190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974692" y="1921082"/>
              <a:ext cx="17620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Neutron source</a:t>
              </a:r>
            </a:p>
            <a:p>
              <a:r>
                <a:rPr kumimoji="1" lang="en-US" altLang="ja-JP" dirty="0">
                  <a:sym typeface="Symbol"/>
                </a:rPr>
                <a:t>~</a:t>
              </a:r>
              <a:r>
                <a:rPr kumimoji="1" lang="ja-JP" altLang="en-US" dirty="0">
                  <a:sym typeface="Symbol"/>
                </a:rPr>
                <a:t></a:t>
              </a:r>
              <a:r>
                <a:rPr kumimoji="1" lang="en-US" altLang="ja-JP" dirty="0">
                  <a:sym typeface="Symbol"/>
                </a:rPr>
                <a:t>100 m</a:t>
              </a:r>
              <a:endParaRPr kumimoji="1" lang="ja-JP" altLang="en-US" dirty="0"/>
            </a:p>
          </p:txBody>
        </p:sp>
        <p:cxnSp>
          <p:nvCxnSpPr>
            <p:cNvPr id="12" name="直線矢印コネクタ 11"/>
            <p:cNvCxnSpPr/>
            <p:nvPr/>
          </p:nvCxnSpPr>
          <p:spPr>
            <a:xfrm>
              <a:off x="2745511" y="5013176"/>
              <a:ext cx="3410665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>
              <a:stCxn id="7" idx="0"/>
            </p:cNvCxnSpPr>
            <p:nvPr/>
          </p:nvCxnSpPr>
          <p:spPr>
            <a:xfrm flipH="1" flipV="1">
              <a:off x="2745511" y="1726126"/>
              <a:ext cx="3374661" cy="16902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>
              <a:stCxn id="7" idx="2"/>
              <a:endCxn id="9" idx="2"/>
            </p:cNvCxnSpPr>
            <p:nvPr/>
          </p:nvCxnSpPr>
          <p:spPr>
            <a:xfrm flipH="1">
              <a:off x="2722652" y="3717032"/>
              <a:ext cx="339752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1536653" y="1219044"/>
              <a:ext cx="2326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/>
                <a:t>keV</a:t>
              </a:r>
              <a:r>
                <a:rPr kumimoji="1" lang="en-US" altLang="ja-JP" dirty="0"/>
                <a:t> neutron detector</a:t>
              </a:r>
              <a:endParaRPr kumimoji="1" lang="ja-JP" altLang="en-US" dirty="0"/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 flipV="1">
              <a:off x="2123728" y="1726126"/>
              <a:ext cx="0" cy="3863114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テキスト ボックス 17"/>
            <p:cNvSpPr txBox="1"/>
            <p:nvPr/>
          </p:nvSpPr>
          <p:spPr>
            <a:xfrm>
              <a:off x="1536653" y="3273951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1m</a:t>
              </a:r>
              <a:endParaRPr kumimoji="1" lang="ja-JP" altLang="en-US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421411" y="5008755"/>
              <a:ext cx="1047707" cy="500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1 m</a:t>
              </a:r>
              <a:endParaRPr kumimoji="1" lang="ja-JP" altLang="en-US" dirty="0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5364088" y="2435403"/>
            <a:ext cx="352839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/>
              <a:t>Resolution of </a:t>
            </a:r>
            <a:r>
              <a:rPr kumimoji="1" lang="en-US" altLang="ja-JP" dirty="0" err="1"/>
              <a:t>n_TOF@cern</a:t>
            </a:r>
            <a:endParaRPr kumimoji="1" lang="en-US" altLang="ja-JP" dirty="0"/>
          </a:p>
          <a:p>
            <a:r>
              <a:rPr lang="en-US" altLang="ja-JP" dirty="0"/>
              <a:t>C. Guerrero et al., Eur. Phys. J. A (2013) </a:t>
            </a:r>
            <a:r>
              <a:rPr lang="en-US" altLang="ja-JP" b="1" dirty="0"/>
              <a:t>49</a:t>
            </a:r>
            <a:r>
              <a:rPr lang="en-US" altLang="ja-JP" dirty="0"/>
              <a:t>: 27</a:t>
            </a:r>
            <a:endParaRPr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251520" y="5966657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sym typeface="Symbol"/>
              </a:rPr>
              <a:t></a:t>
            </a:r>
            <a:r>
              <a:rPr lang="en-US" altLang="ja-JP" sz="2000" dirty="0">
                <a:sym typeface="Symbol"/>
              </a:rPr>
              <a:t>100 m </a:t>
            </a:r>
            <a:r>
              <a:rPr lang="en-US" altLang="ja-JP" sz="2000" dirty="0" err="1">
                <a:sym typeface="Symbol"/>
              </a:rPr>
              <a:t>keV</a:t>
            </a:r>
            <a:r>
              <a:rPr lang="en-US" altLang="ja-JP" sz="2000" dirty="0">
                <a:sym typeface="Symbol"/>
              </a:rPr>
              <a:t> neutron source is possible to measure total cross section with resolution of 10</a:t>
            </a:r>
            <a:r>
              <a:rPr lang="en-US" altLang="ja-JP" sz="2000" baseline="30000" dirty="0">
                <a:sym typeface="Symbol"/>
              </a:rPr>
              <a:t>-4</a:t>
            </a:r>
            <a:r>
              <a:rPr lang="en-US" altLang="ja-JP" sz="2000" dirty="0">
                <a:sym typeface="Symbol"/>
              </a:rPr>
              <a:t>, which is better than </a:t>
            </a:r>
            <a:r>
              <a:rPr lang="en-US" altLang="ja-JP" sz="2000" dirty="0" err="1">
                <a:sym typeface="Symbol"/>
              </a:rPr>
              <a:t>n_TOF@CERN</a:t>
            </a:r>
            <a:r>
              <a:rPr lang="en-US" altLang="ja-JP" sz="2000" dirty="0">
                <a:sym typeface="Symbol"/>
              </a:rPr>
              <a:t>.</a:t>
            </a:r>
            <a:endParaRPr lang="ja-JP" altLang="en-US" sz="2000" baseline="30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679519" y="4870901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sample</a:t>
            </a:r>
            <a:endParaRPr kumimoji="1" lang="ja-JP" altLang="en-US" dirty="0"/>
          </a:p>
        </p:txBody>
      </p:sp>
      <p:pic>
        <p:nvPicPr>
          <p:cNvPr id="20" name="Picture 2" descr="C:\mishima\jendle33\FIG\fe056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38" y="3643205"/>
            <a:ext cx="1687399" cy="129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563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9208" y="0"/>
            <a:ext cx="8229600" cy="1143000"/>
          </a:xfrm>
        </p:spPr>
        <p:txBody>
          <a:bodyPr/>
          <a:lstStyle/>
          <a:p>
            <a:r>
              <a:rPr lang="en-US" altLang="ja-JP" dirty="0"/>
              <a:t>Application of </a:t>
            </a:r>
            <a:r>
              <a:rPr lang="en-US" altLang="ja-JP" dirty="0" err="1"/>
              <a:t>keV</a:t>
            </a:r>
            <a:r>
              <a:rPr lang="en-US" altLang="ja-JP" dirty="0"/>
              <a:t>/MeV neutrons</a:t>
            </a:r>
            <a:br>
              <a:rPr kumimoji="1" lang="en-US" altLang="ja-JP" dirty="0"/>
            </a:br>
            <a:r>
              <a:rPr kumimoji="1" lang="en-US" altLang="ja-JP" dirty="0"/>
              <a:t>Neutron microscopic imaging</a:t>
            </a:r>
            <a:endParaRPr kumimoji="1" lang="ja-JP" altLang="en-US" baseline="30000" dirty="0"/>
          </a:p>
        </p:txBody>
      </p:sp>
      <p:grpSp>
        <p:nvGrpSpPr>
          <p:cNvPr id="121856" name="グループ化 121855"/>
          <p:cNvGrpSpPr/>
          <p:nvPr/>
        </p:nvGrpSpPr>
        <p:grpSpPr>
          <a:xfrm>
            <a:off x="1337594" y="2943274"/>
            <a:ext cx="5754686" cy="3222030"/>
            <a:chOff x="1536653" y="1219044"/>
            <a:chExt cx="5754686" cy="4370196"/>
          </a:xfrm>
        </p:grpSpPr>
        <p:sp>
          <p:nvSpPr>
            <p:cNvPr id="5" name="正方形/長方形 4"/>
            <p:cNvSpPr/>
            <p:nvPr/>
          </p:nvSpPr>
          <p:spPr>
            <a:xfrm>
              <a:off x="6084168" y="3416341"/>
              <a:ext cx="72008" cy="30069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4886321" y="2793587"/>
              <a:ext cx="45719" cy="155885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699792" y="1726126"/>
              <a:ext cx="45719" cy="37190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529318" y="2751449"/>
              <a:ext cx="17620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Neutron source</a:t>
              </a:r>
            </a:p>
            <a:p>
              <a:r>
                <a:rPr kumimoji="1" lang="en-US" altLang="ja-JP" dirty="0">
                  <a:sym typeface="Symbol"/>
                </a:rPr>
                <a:t>~</a:t>
              </a:r>
              <a:r>
                <a:rPr kumimoji="1" lang="ja-JP" altLang="en-US" dirty="0">
                  <a:sym typeface="Symbol"/>
                </a:rPr>
                <a:t></a:t>
              </a:r>
              <a:r>
                <a:rPr kumimoji="1" lang="en-US" altLang="ja-JP" dirty="0">
                  <a:sym typeface="Symbol"/>
                </a:rPr>
                <a:t>100 m</a:t>
              </a:r>
              <a:endParaRPr kumimoji="1" lang="ja-JP" altLang="en-US" dirty="0"/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>
              <a:off x="4984299" y="4581128"/>
              <a:ext cx="1188132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>
              <a:off x="2745511" y="5013176"/>
              <a:ext cx="3410665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>
              <a:stCxn id="5" idx="0"/>
            </p:cNvCxnSpPr>
            <p:nvPr/>
          </p:nvCxnSpPr>
          <p:spPr>
            <a:xfrm flipH="1" flipV="1">
              <a:off x="2745511" y="1726126"/>
              <a:ext cx="3374661" cy="16902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>
              <a:stCxn id="5" idx="2"/>
              <a:endCxn id="8" idx="2"/>
            </p:cNvCxnSpPr>
            <p:nvPr/>
          </p:nvCxnSpPr>
          <p:spPr>
            <a:xfrm flipH="1">
              <a:off x="2722652" y="3717032"/>
              <a:ext cx="339752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1536653" y="1219044"/>
              <a:ext cx="2864887" cy="500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/>
                <a:t>keV</a:t>
              </a:r>
              <a:r>
                <a:rPr kumimoji="1" lang="en-US" altLang="ja-JP" dirty="0"/>
                <a:t>/MeV neutron detector</a:t>
              </a:r>
              <a:endParaRPr kumimoji="1" lang="ja-JP" altLang="en-US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4644008" y="2386567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Sample </a:t>
              </a:r>
              <a:endParaRPr kumimoji="1" lang="ja-JP" altLang="en-US" dirty="0"/>
            </a:p>
          </p:txBody>
        </p:sp>
        <p:cxnSp>
          <p:nvCxnSpPr>
            <p:cNvPr id="23" name="直線矢印コネクタ 22"/>
            <p:cNvCxnSpPr/>
            <p:nvPr/>
          </p:nvCxnSpPr>
          <p:spPr>
            <a:xfrm flipV="1">
              <a:off x="2123728" y="1726126"/>
              <a:ext cx="0" cy="3863114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テキスト ボックス 25"/>
            <p:cNvSpPr txBox="1"/>
            <p:nvPr/>
          </p:nvSpPr>
          <p:spPr>
            <a:xfrm>
              <a:off x="1536653" y="3273951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1m</a:t>
              </a:r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421412" y="5008755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1 m</a:t>
              </a:r>
              <a:endParaRPr kumimoji="1"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290332" y="4577299"/>
              <a:ext cx="7938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1 mm</a:t>
              </a:r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3657008" y="3708476"/>
              <a:ext cx="7938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1 mm</a:t>
              </a:r>
              <a:endParaRPr kumimoji="1" lang="ja-JP" altLang="en-US" dirty="0"/>
            </a:p>
          </p:txBody>
        </p:sp>
        <p:cxnSp>
          <p:nvCxnSpPr>
            <p:cNvPr id="31" name="直線矢印コネクタ 30"/>
            <p:cNvCxnSpPr/>
            <p:nvPr/>
          </p:nvCxnSpPr>
          <p:spPr>
            <a:xfrm flipV="1">
              <a:off x="4709444" y="2812286"/>
              <a:ext cx="0" cy="1540159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3953" y="1240266"/>
            <a:ext cx="8964488" cy="4525963"/>
          </a:xfrm>
        </p:spPr>
        <p:txBody>
          <a:bodyPr/>
          <a:lstStyle/>
          <a:p>
            <a:r>
              <a:rPr lang="en-US" altLang="ja-JP" dirty="0"/>
              <a:t>Neutron imaging with </a:t>
            </a:r>
            <a:r>
              <a:rPr lang="en-US" altLang="ja-JP" dirty="0" err="1"/>
              <a:t>keV</a:t>
            </a:r>
            <a:r>
              <a:rPr lang="en-US" altLang="ja-JP" dirty="0"/>
              <a:t>/MeV neutrons. </a:t>
            </a:r>
          </a:p>
          <a:p>
            <a:pPr lvl="1"/>
            <a:r>
              <a:rPr lang="en-US" altLang="ja-JP" dirty="0"/>
              <a:t>1000 times larger image can be obtained at sample potions at 1 mm. </a:t>
            </a:r>
          </a:p>
        </p:txBody>
      </p:sp>
    </p:spTree>
    <p:extLst>
      <p:ext uri="{BB962C8B-B14F-4D97-AF65-F5344CB8AC3E}">
        <p14:creationId xmlns:p14="http://schemas.microsoft.com/office/powerpoint/2010/main" val="704631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/>
              <a:t>Neutron moderation</a:t>
            </a:r>
            <a:endParaRPr lang="ja-JP" altLang="en-US" dirty="0"/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9156"/>
            <a:ext cx="4392521" cy="416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14"/>
          <p:cNvSpPr txBox="1">
            <a:spLocks noChangeArrowheads="1"/>
          </p:cNvSpPr>
          <p:nvPr/>
        </p:nvSpPr>
        <p:spPr bwMode="auto">
          <a:xfrm>
            <a:off x="4741136" y="5949280"/>
            <a:ext cx="4392520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dirty="0"/>
              <a:t>低エネルギーのほうが有利だが2~3倍程度</a:t>
            </a:r>
            <a:endParaRPr lang="en-US" altLang="ja-JP" dirty="0"/>
          </a:p>
          <a:p>
            <a:pPr eaLnBrk="1" hangingPunct="1"/>
            <a:r>
              <a:rPr lang="ja-JP" altLang="en-US" dirty="0"/>
              <a:t>最適化すればもっと効率は上がるか？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4462787" cy="3384376"/>
          </a:xfrm>
        </p:spPr>
      </p:pic>
      <p:cxnSp>
        <p:nvCxnSpPr>
          <p:cNvPr id="3" name="直線コネクタ 2"/>
          <p:cNvCxnSpPr/>
          <p:nvPr/>
        </p:nvCxnSpPr>
        <p:spPr>
          <a:xfrm flipV="1">
            <a:off x="3851920" y="2442752"/>
            <a:ext cx="0" cy="22322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3131840" y="2420888"/>
            <a:ext cx="0" cy="22322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3203848" y="1574634"/>
            <a:ext cx="167545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/>
              <a:t>2 barn@2MeV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63688" y="1979548"/>
            <a:ext cx="191911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/>
              <a:t>20 barn@20 </a:t>
            </a:r>
            <a:r>
              <a:rPr lang="en-US" altLang="ja-JP" dirty="0" err="1"/>
              <a:t>keV</a:t>
            </a:r>
            <a:endParaRPr kumimoji="1" lang="ja-JP" altLang="en-US" dirty="0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953024" y="1257287"/>
            <a:ext cx="415722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/>
              <a:t>とある小型中性子源モデレーターの計算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7073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96950"/>
          </a:xfrm>
        </p:spPr>
        <p:txBody>
          <a:bodyPr/>
          <a:lstStyle/>
          <a:p>
            <a:r>
              <a:rPr kumimoji="1" lang="en-US" altLang="ja-JP" dirty="0"/>
              <a:t>Summary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548680"/>
            <a:ext cx="8579296" cy="4525963"/>
          </a:xfrm>
        </p:spPr>
        <p:txBody>
          <a:bodyPr/>
          <a:lstStyle/>
          <a:p>
            <a:r>
              <a:rPr lang="en-US" altLang="ja-JP" sz="2800" dirty="0"/>
              <a:t>Photo-neutron reaction rate was calculated.</a:t>
            </a:r>
          </a:p>
          <a:p>
            <a:pPr lvl="1"/>
            <a:r>
              <a:rPr lang="en-US" altLang="ja-JP" sz="2400" dirty="0"/>
              <a:t>For </a:t>
            </a:r>
            <a:r>
              <a:rPr lang="en-US" altLang="ja-JP" sz="2400" baseline="30000" dirty="0"/>
              <a:t>9</a:t>
            </a:r>
            <a:r>
              <a:rPr lang="en-US" altLang="ja-JP" sz="2400" dirty="0"/>
              <a:t>Be(</a:t>
            </a:r>
            <a:r>
              <a:rPr lang="en-US" altLang="ja-JP" sz="2400" dirty="0" err="1"/>
              <a:t>g,n</a:t>
            </a:r>
            <a:r>
              <a:rPr lang="en-US" altLang="ja-JP" sz="2400" dirty="0"/>
              <a:t>) at 1.690 MeV</a:t>
            </a:r>
          </a:p>
          <a:p>
            <a:pPr lvl="1"/>
            <a:r>
              <a:rPr lang="en-US" altLang="ja-JP" sz="2400" dirty="0"/>
              <a:t>Gamma to neutron conversion rate </a:t>
            </a:r>
            <a:r>
              <a:rPr lang="en-US" altLang="ja-JP" sz="2400" dirty="0">
                <a:solidFill>
                  <a:srgbClr val="FF0000"/>
                </a:solidFill>
              </a:rPr>
              <a:t>~ 0.6%</a:t>
            </a:r>
            <a:endParaRPr lang="ja-JP" altLang="en-US" sz="2400" dirty="0">
              <a:solidFill>
                <a:srgbClr val="FF0000"/>
              </a:solidFill>
            </a:endParaRPr>
          </a:p>
          <a:p>
            <a:pPr lvl="1"/>
            <a:r>
              <a:rPr lang="en-US" altLang="ja-JP" sz="2400" dirty="0"/>
              <a:t>Energy input per neutron </a:t>
            </a:r>
            <a:r>
              <a:rPr lang="en-US" altLang="ja-JP" sz="2400" dirty="0">
                <a:solidFill>
                  <a:srgbClr val="FF0000"/>
                </a:solidFill>
              </a:rPr>
              <a:t>~ 280 MeV/n</a:t>
            </a:r>
            <a:endParaRPr lang="ja-JP" altLang="en-US" sz="2400" dirty="0">
              <a:solidFill>
                <a:srgbClr val="FF0000"/>
              </a:solidFill>
            </a:endParaRPr>
          </a:p>
          <a:p>
            <a:pPr lvl="1"/>
            <a:r>
              <a:rPr lang="en-US" altLang="ja-JP" sz="2400" dirty="0"/>
              <a:t>Cf.  ~ 50 MeV/n for spallation neutron (J-PARC)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>
                <a:solidFill>
                  <a:srgbClr val="FF0000"/>
                </a:solidFill>
              </a:rPr>
              <a:t>5x10</a:t>
            </a:r>
            <a:r>
              <a:rPr lang="en-US" altLang="ja-JP" sz="2800" baseline="30000" dirty="0">
                <a:solidFill>
                  <a:srgbClr val="FF0000"/>
                </a:solidFill>
              </a:rPr>
              <a:t>16</a:t>
            </a:r>
            <a:r>
              <a:rPr lang="en-US" altLang="ja-JP" sz="2800" dirty="0">
                <a:solidFill>
                  <a:srgbClr val="FF0000"/>
                </a:solidFill>
              </a:rPr>
              <a:t> 𝛾/sec</a:t>
            </a:r>
            <a:r>
              <a:rPr lang="en-US" altLang="ja-JP" sz="2800" dirty="0"/>
              <a:t> produces </a:t>
            </a:r>
            <a:r>
              <a:rPr lang="en-US" altLang="ja-JP" sz="2800" dirty="0">
                <a:solidFill>
                  <a:srgbClr val="FF0000"/>
                </a:solidFill>
              </a:rPr>
              <a:t>10</a:t>
            </a:r>
            <a:r>
              <a:rPr lang="en-US" altLang="ja-JP" sz="2800" baseline="30000" dirty="0">
                <a:solidFill>
                  <a:srgbClr val="FF0000"/>
                </a:solidFill>
              </a:rPr>
              <a:t>14 </a:t>
            </a:r>
            <a:r>
              <a:rPr lang="en-US" altLang="ja-JP" sz="2800" dirty="0">
                <a:solidFill>
                  <a:srgbClr val="FF0000"/>
                </a:solidFill>
              </a:rPr>
              <a:t>n/sec </a:t>
            </a:r>
            <a:r>
              <a:rPr lang="en-US" altLang="ja-JP" sz="2800" dirty="0"/>
              <a:t>of </a:t>
            </a:r>
            <a:r>
              <a:rPr lang="en-US" altLang="ja-JP" sz="2800" dirty="0" err="1"/>
              <a:t>keV</a:t>
            </a:r>
            <a:r>
              <a:rPr lang="en-US" altLang="ja-JP" sz="2800" dirty="0"/>
              <a:t> neutrons.</a:t>
            </a:r>
            <a:endParaRPr lang="en-US" altLang="ja-JP" sz="2400" dirty="0"/>
          </a:p>
          <a:p>
            <a:pPr lvl="1"/>
            <a:r>
              <a:rPr lang="en-US" altLang="ja-JP" sz="2400" dirty="0"/>
              <a:t>1,000 times less production than J-PARC</a:t>
            </a:r>
          </a:p>
          <a:p>
            <a:pPr lvl="1"/>
            <a:r>
              <a:rPr lang="en-US" altLang="ja-JP" sz="2400" dirty="0"/>
              <a:t>Heat on the target (50 kW) is the problem.  </a:t>
            </a:r>
            <a:endParaRPr lang="en-US" altLang="ja-JP" sz="2400" baseline="30000" dirty="0"/>
          </a:p>
          <a:p>
            <a:r>
              <a:rPr lang="en-US" altLang="ja-JP" sz="2800" dirty="0"/>
              <a:t>Application</a:t>
            </a:r>
          </a:p>
          <a:p>
            <a:pPr lvl="1"/>
            <a:r>
              <a:rPr lang="en-US" altLang="ja-JP" sz="2400" dirty="0" err="1"/>
              <a:t>keV</a:t>
            </a:r>
            <a:r>
              <a:rPr lang="en-US" altLang="ja-JP" sz="2400" dirty="0"/>
              <a:t> neutron with TOF</a:t>
            </a:r>
          </a:p>
          <a:p>
            <a:pPr lvl="1"/>
            <a:r>
              <a:rPr lang="en-US" altLang="ja-JP" sz="2400" dirty="0"/>
              <a:t>Thermal neutron with compact moderation</a:t>
            </a:r>
          </a:p>
          <a:p>
            <a:pPr lvl="1"/>
            <a:r>
              <a:rPr lang="en-US" altLang="ja-JP" sz="2400" dirty="0"/>
              <a:t>Direct eV neutron production</a:t>
            </a:r>
          </a:p>
          <a:p>
            <a:pPr lvl="1"/>
            <a:endParaRPr lang="en-US" altLang="ja-JP" sz="2400" dirty="0"/>
          </a:p>
          <a:p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459354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cap="none" dirty="0"/>
              <a:t>Neutron production reactions</a:t>
            </a:r>
            <a:endParaRPr kumimoji="1" lang="ja-JP" altLang="en-US" cap="none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222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6976"/>
          </a:xfrm>
        </p:spPr>
        <p:txBody>
          <a:bodyPr/>
          <a:lstStyle/>
          <a:p>
            <a:r>
              <a:rPr kumimoji="1" lang="en-US" altLang="ja-JP" dirty="0"/>
              <a:t>Neutron production reactions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r>
              <a:rPr lang="en-US" altLang="ja-JP" dirty="0"/>
              <a:t>Nuclear reaction</a:t>
            </a:r>
          </a:p>
          <a:p>
            <a:pPr lvl="1"/>
            <a:r>
              <a:rPr lang="en-US" altLang="ja-JP" baseline="30000" dirty="0"/>
              <a:t>9</a:t>
            </a:r>
            <a:r>
              <a:rPr lang="en-US" altLang="ja-JP" dirty="0"/>
              <a:t>Be + 𝛼 </a:t>
            </a:r>
            <a:r>
              <a:rPr lang="is-IS" altLang="ja-JP" dirty="0"/>
              <a:t>→ n + </a:t>
            </a:r>
            <a:r>
              <a:rPr lang="en-US" altLang="ja-JP" baseline="30000" dirty="0"/>
              <a:t>12</a:t>
            </a:r>
            <a:r>
              <a:rPr lang="en-US" altLang="ja-JP" dirty="0"/>
              <a:t>C</a:t>
            </a:r>
          </a:p>
          <a:p>
            <a:pPr lvl="1"/>
            <a:r>
              <a:rPr lang="en-US" altLang="ja-JP" baseline="30000" dirty="0"/>
              <a:t>7</a:t>
            </a:r>
            <a:r>
              <a:rPr lang="en-US" altLang="ja-JP" dirty="0"/>
              <a:t>Li + p </a:t>
            </a:r>
            <a:r>
              <a:rPr lang="is-IS" altLang="ja-JP" dirty="0"/>
              <a:t>→ n + </a:t>
            </a:r>
            <a:r>
              <a:rPr lang="is-IS" altLang="ja-JP" baseline="30000" dirty="0"/>
              <a:t>7</a:t>
            </a:r>
            <a:r>
              <a:rPr lang="en-US" altLang="ja-JP" dirty="0"/>
              <a:t>Be</a:t>
            </a:r>
          </a:p>
          <a:p>
            <a:pPr lvl="1"/>
            <a:r>
              <a:rPr lang="en-US" altLang="ja-JP" baseline="30000" dirty="0"/>
              <a:t>9</a:t>
            </a:r>
            <a:r>
              <a:rPr lang="en-US" altLang="ja-JP" dirty="0"/>
              <a:t>Be + 𝛾→</a:t>
            </a:r>
            <a:r>
              <a:rPr lang="is-IS" altLang="ja-JP" dirty="0"/>
              <a:t> n + </a:t>
            </a:r>
            <a:r>
              <a:rPr lang="is-IS" altLang="ja-JP" baseline="30000" dirty="0"/>
              <a:t>8</a:t>
            </a:r>
            <a:r>
              <a:rPr lang="en-US" altLang="ja-JP" dirty="0"/>
              <a:t>Be</a:t>
            </a:r>
          </a:p>
          <a:p>
            <a:r>
              <a:rPr lang="en-US" altLang="ja-JP" dirty="0"/>
              <a:t>Fission</a:t>
            </a:r>
          </a:p>
          <a:p>
            <a:pPr lvl="1"/>
            <a:r>
              <a:rPr lang="en-US" altLang="ja-JP" baseline="30000" dirty="0"/>
              <a:t>235</a:t>
            </a:r>
            <a:r>
              <a:rPr lang="en-US" altLang="ja-JP" dirty="0"/>
              <a:t>U + n </a:t>
            </a:r>
            <a:r>
              <a:rPr lang="is-IS" altLang="ja-JP" dirty="0"/>
              <a:t>→ Fission Products + 2.4 n</a:t>
            </a:r>
            <a:endParaRPr lang="en-US" altLang="ja-JP" dirty="0"/>
          </a:p>
          <a:p>
            <a:r>
              <a:rPr lang="en-US" altLang="ja-JP" dirty="0"/>
              <a:t>Fusion</a:t>
            </a:r>
          </a:p>
          <a:p>
            <a:pPr lvl="1"/>
            <a:r>
              <a:rPr lang="is-IS" altLang="ja-JP" dirty="0"/>
              <a:t>D + T → n + </a:t>
            </a:r>
            <a:r>
              <a:rPr lang="is-IS" altLang="ja-JP" baseline="30000" dirty="0"/>
              <a:t>4</a:t>
            </a:r>
            <a:r>
              <a:rPr lang="is-IS" altLang="ja-JP" dirty="0"/>
              <a:t>He   E</a:t>
            </a:r>
            <a:r>
              <a:rPr lang="is-IS" altLang="ja-JP" baseline="-25000" dirty="0"/>
              <a:t>n</a:t>
            </a:r>
            <a:r>
              <a:rPr lang="is-IS" altLang="ja-JP" dirty="0"/>
              <a:t> = 14.1 MeV</a:t>
            </a:r>
          </a:p>
          <a:p>
            <a:pPr lvl="1"/>
            <a:r>
              <a:rPr lang="is-IS" altLang="ja-JP" dirty="0"/>
              <a:t>D + D → n + </a:t>
            </a:r>
            <a:r>
              <a:rPr lang="is-IS" altLang="ja-JP" baseline="30000" dirty="0"/>
              <a:t>3</a:t>
            </a:r>
            <a:r>
              <a:rPr lang="is-IS" altLang="ja-JP" dirty="0"/>
              <a:t>He   E</a:t>
            </a:r>
            <a:r>
              <a:rPr lang="is-IS" altLang="ja-JP" baseline="-25000" dirty="0"/>
              <a:t>n</a:t>
            </a:r>
            <a:r>
              <a:rPr lang="is-IS" altLang="ja-JP" dirty="0"/>
              <a:t> = 2.5 MeV</a:t>
            </a:r>
          </a:p>
          <a:p>
            <a:r>
              <a:rPr lang="en-US" altLang="ja-JP" dirty="0"/>
              <a:t>Spallation</a:t>
            </a:r>
          </a:p>
          <a:p>
            <a:pPr lvl="1"/>
            <a:r>
              <a:rPr lang="en-US" altLang="ja-JP" dirty="0"/>
              <a:t>Hg + p(~GeV) </a:t>
            </a:r>
            <a:r>
              <a:rPr lang="is-IS" altLang="ja-JP" dirty="0"/>
              <a:t>→ Fission Products + ~20 n</a:t>
            </a:r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254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Photo Nuclear Reactions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n-US" altLang="ja-JP" dirty="0"/>
              <a:t>Two candidates for photo nuclear reactions:</a:t>
            </a:r>
          </a:p>
          <a:p>
            <a:pPr lvl="1"/>
            <a:r>
              <a:rPr lang="en-US" altLang="ja-JP" dirty="0"/>
              <a:t>Light and Heavy nuclei</a:t>
            </a:r>
          </a:p>
          <a:p>
            <a:r>
              <a:rPr lang="en-US" altLang="ja-JP" baseline="30000" dirty="0"/>
              <a:t>9</a:t>
            </a:r>
            <a:r>
              <a:rPr lang="en-US" altLang="ja-JP" dirty="0"/>
              <a:t>Be + 𝛾→</a:t>
            </a:r>
            <a:r>
              <a:rPr lang="is-IS" altLang="ja-JP" dirty="0"/>
              <a:t> n + </a:t>
            </a:r>
            <a:r>
              <a:rPr lang="is-IS" altLang="ja-JP" baseline="30000" dirty="0"/>
              <a:t>8</a:t>
            </a:r>
            <a:r>
              <a:rPr lang="en-US" altLang="ja-JP" dirty="0"/>
              <a:t>Be (S</a:t>
            </a:r>
            <a:r>
              <a:rPr lang="en-US" altLang="ja-JP" baseline="-25000" dirty="0"/>
              <a:t>n</a:t>
            </a:r>
            <a:r>
              <a:rPr lang="en-US" altLang="ja-JP" dirty="0"/>
              <a:t> = 1.665 MeV)</a:t>
            </a:r>
          </a:p>
          <a:p>
            <a:r>
              <a:rPr lang="en-US" altLang="ja-JP" dirty="0"/>
              <a:t>D + 𝛾→</a:t>
            </a:r>
            <a:r>
              <a:rPr lang="is-IS" altLang="ja-JP" dirty="0"/>
              <a:t> n + p</a:t>
            </a:r>
            <a:r>
              <a:rPr lang="en-US" altLang="ja-JP" dirty="0"/>
              <a:t> (S</a:t>
            </a:r>
            <a:r>
              <a:rPr lang="en-US" altLang="ja-JP" baseline="-25000" dirty="0"/>
              <a:t>n</a:t>
            </a:r>
            <a:r>
              <a:rPr lang="en-US" altLang="ja-JP" dirty="0"/>
              <a:t> = 2.225 MeV)</a:t>
            </a:r>
            <a:endParaRPr lang="en-US" altLang="ja-JP" dirty="0">
              <a:solidFill>
                <a:srgbClr val="FF0000"/>
              </a:solidFill>
            </a:endParaRP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Pros:  Low S</a:t>
            </a:r>
            <a:r>
              <a:rPr lang="en-US" altLang="ja-JP" baseline="-25000" dirty="0">
                <a:solidFill>
                  <a:srgbClr val="FF0000"/>
                </a:solidFill>
              </a:rPr>
              <a:t>n</a:t>
            </a:r>
            <a:r>
              <a:rPr lang="en-US" altLang="ja-JP" dirty="0">
                <a:solidFill>
                  <a:srgbClr val="FF0000"/>
                </a:solidFill>
              </a:rPr>
              <a:t> , No structure(monochromatic  neutron), small photo attenuation</a:t>
            </a:r>
          </a:p>
          <a:p>
            <a:pPr lvl="1"/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Cons: Small cross section</a:t>
            </a:r>
          </a:p>
          <a:p>
            <a:r>
              <a:rPr lang="en-US" altLang="ja-JP" dirty="0"/>
              <a:t>Heavy Nuclei (</a:t>
            </a:r>
            <a:r>
              <a:rPr lang="en-US" altLang="ja-JP" baseline="30000" dirty="0"/>
              <a:t>208</a:t>
            </a:r>
            <a:r>
              <a:rPr lang="en-US" altLang="ja-JP" dirty="0"/>
              <a:t>Pb S</a:t>
            </a:r>
            <a:r>
              <a:rPr lang="en-US" altLang="ja-JP" baseline="-25000" dirty="0"/>
              <a:t>n</a:t>
            </a:r>
            <a:r>
              <a:rPr lang="en-US" altLang="ja-JP" dirty="0"/>
              <a:t>= 7.368 MeV etc.)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Pros: Large Cross section</a:t>
            </a:r>
          </a:p>
          <a:p>
            <a:pPr lvl="1"/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Cons: Nuclear structure makes broader neutrons, </a:t>
            </a:r>
            <a:r>
              <a:rPr lang="en-US" altLang="ja-JP" dirty="0">
                <a:solidFill>
                  <a:schemeClr val="accent1"/>
                </a:solidFill>
              </a:rPr>
              <a:t>Large photo attenuation (large energy deposit)</a:t>
            </a:r>
          </a:p>
        </p:txBody>
      </p:sp>
    </p:spTree>
    <p:extLst>
      <p:ext uri="{BB962C8B-B14F-4D97-AF65-F5344CB8AC3E}">
        <p14:creationId xmlns:p14="http://schemas.microsoft.com/office/powerpoint/2010/main" val="17083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5"/>
          <p:cNvPicPr>
            <a:picLocks noChangeAspect="1"/>
          </p:cNvPicPr>
          <p:nvPr/>
        </p:nvPicPr>
        <p:blipFill rotWithShape="1">
          <a:blip r:embed="rId2"/>
          <a:srcRect b="14104"/>
          <a:stretch/>
        </p:blipFill>
        <p:spPr bwMode="auto">
          <a:xfrm>
            <a:off x="1535986" y="2753949"/>
            <a:ext cx="5369554" cy="334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475656" y="205155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>
                <a:sym typeface="Symbol"/>
              </a:rPr>
              <a:t></a:t>
            </a:r>
            <a:r>
              <a:rPr lang="en-US" altLang="ja-JP" dirty="0">
                <a:sym typeface="Symbol"/>
              </a:rPr>
              <a:t>(,n)</a:t>
            </a:r>
            <a:r>
              <a:rPr lang="en-US" altLang="ja-JP" dirty="0"/>
              <a:t> is </a:t>
            </a:r>
            <a:r>
              <a:rPr kumimoji="1" lang="en-US" altLang="ja-JP" dirty="0"/>
              <a:t>1.2 </a:t>
            </a:r>
            <a:r>
              <a:rPr kumimoji="1" lang="en-US" altLang="ja-JP" dirty="0" err="1"/>
              <a:t>mbarn</a:t>
            </a:r>
            <a:r>
              <a:rPr lang="en-US" altLang="ja-JP" dirty="0"/>
              <a:t> at 1690 </a:t>
            </a:r>
            <a:r>
              <a:rPr lang="en-US" altLang="ja-JP" dirty="0" err="1"/>
              <a:t>keV</a:t>
            </a:r>
            <a:r>
              <a:rPr lang="en-US" altLang="ja-JP" dirty="0"/>
              <a:t> (</a:t>
            </a:r>
            <a:r>
              <a:rPr lang="en-US" altLang="ja-JP" dirty="0" err="1"/>
              <a:t>E</a:t>
            </a:r>
            <a:r>
              <a:rPr lang="en-US" altLang="ja-JP" baseline="-25000" dirty="0" err="1"/>
              <a:t>n</a:t>
            </a:r>
            <a:r>
              <a:rPr lang="en-US" altLang="ja-JP" dirty="0"/>
              <a:t>=25 </a:t>
            </a:r>
            <a:r>
              <a:rPr lang="en-US" altLang="ja-JP" dirty="0" err="1"/>
              <a:t>keV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563888" y="6282928"/>
            <a:ext cx="37261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err="1"/>
              <a:t>C.W.Arnold</a:t>
            </a:r>
            <a:r>
              <a:rPr lang="en-US" altLang="ja-JP" sz="1200" dirty="0"/>
              <a:t> et al., PhysRevC.85.044605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782095" y="2586390"/>
            <a:ext cx="30860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aseline="30000" dirty="0"/>
              <a:t>9</a:t>
            </a:r>
            <a:r>
              <a:rPr lang="en-US" altLang="ja-JP" sz="1600" dirty="0"/>
              <a:t>Be(</a:t>
            </a:r>
            <a:r>
              <a:rPr lang="en-US" altLang="ja-JP" sz="1600" dirty="0">
                <a:sym typeface="Symbol"/>
              </a:rPr>
              <a:t>,n</a:t>
            </a:r>
            <a:r>
              <a:rPr lang="en-US" altLang="ja-JP" sz="1600" dirty="0"/>
              <a:t>)</a:t>
            </a:r>
            <a:r>
              <a:rPr lang="en-US" altLang="ja-JP" sz="1600" baseline="30000" dirty="0"/>
              <a:t>4</a:t>
            </a:r>
            <a:r>
              <a:rPr lang="en-US" altLang="ja-JP" sz="1600" dirty="0"/>
              <a:t>He </a:t>
            </a:r>
            <a:r>
              <a:rPr lang="en-US" altLang="ja-JP" sz="1600"/>
              <a:t>cross section</a:t>
            </a:r>
            <a:endParaRPr lang="ja-JP" altLang="en-US" sz="1600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2915816" y="3933056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kumimoji="1" lang="en-US" altLang="ja-JP" dirty="0"/>
              <a:t>Photo Nuclear Reactions</a:t>
            </a:r>
            <a:br>
              <a:rPr kumimoji="1" lang="en-US" altLang="ja-JP" dirty="0"/>
            </a:br>
            <a:r>
              <a:rPr lang="en-US" altLang="ja-JP" baseline="30000" dirty="0"/>
              <a:t> 9</a:t>
            </a:r>
            <a:r>
              <a:rPr lang="en-US" altLang="ja-JP" dirty="0"/>
              <a:t>Be(</a:t>
            </a:r>
            <a:r>
              <a:rPr lang="en-US" altLang="ja-JP" dirty="0">
                <a:sym typeface="Symbol"/>
              </a:rPr>
              <a:t>,n</a:t>
            </a:r>
            <a:r>
              <a:rPr lang="en-US" altLang="ja-JP" dirty="0"/>
              <a:t>)</a:t>
            </a:r>
            <a:r>
              <a:rPr lang="en-US" altLang="ja-JP" baseline="30000" dirty="0"/>
              <a:t>4</a:t>
            </a:r>
            <a:r>
              <a:rPr lang="en-US" altLang="ja-JP" dirty="0"/>
              <a:t>He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2987824" y="1556792"/>
            <a:ext cx="29129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Threshold = 1665.3 </a:t>
            </a:r>
            <a:r>
              <a:rPr lang="en-US" altLang="ja-JP" sz="2000" dirty="0" err="1"/>
              <a:t>keV</a:t>
            </a:r>
            <a:endParaRPr lang="en-US" altLang="ja-JP" sz="2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228184" y="2132856"/>
            <a:ext cx="2941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Due to detailed balance,</a:t>
            </a:r>
          </a:p>
          <a:p>
            <a:r>
              <a:rPr lang="en-US" altLang="ja-JP" dirty="0"/>
              <a:t>t</a:t>
            </a:r>
            <a:r>
              <a:rPr kumimoji="1" lang="en-US" altLang="ja-JP" dirty="0"/>
              <a:t>he cross section </a:t>
            </a:r>
            <a:r>
              <a:rPr lang="en-US" altLang="ja-JP" dirty="0"/>
              <a:t>near the </a:t>
            </a:r>
          </a:p>
          <a:p>
            <a:r>
              <a:rPr kumimoji="1" lang="en-US" altLang="ja-JP" dirty="0"/>
              <a:t>threshold is expected to </a:t>
            </a:r>
            <a:r>
              <a:rPr lang="en-US" altLang="ja-JP" dirty="0"/>
              <a:t>be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正方形/長方形 8"/>
              <p:cNvSpPr/>
              <p:nvPr/>
            </p:nvSpPr>
            <p:spPr>
              <a:xfrm>
                <a:off x="6751181" y="3105002"/>
                <a:ext cx="1781259" cy="396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 dirty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ja-JP" i="1" dirty="0">
                              <a:latin typeface="Cambria Math"/>
                            </a:rPr>
                            <m:t>(</m:t>
                          </m:r>
                          <m:r>
                            <a:rPr lang="en-US" altLang="ja-JP" i="1" dirty="0">
                              <a:latin typeface="Cambria Math"/>
                            </a:rPr>
                            <m:t>𝛾</m:t>
                          </m:r>
                          <m:r>
                            <a:rPr lang="en-US" altLang="ja-JP" i="1" dirty="0">
                              <a:latin typeface="Cambria Math"/>
                            </a:rPr>
                            <m:t>,</m:t>
                          </m:r>
                          <m:r>
                            <a:rPr lang="en-US" altLang="ja-JP" i="1" dirty="0">
                              <a:latin typeface="Cambria Math"/>
                            </a:rPr>
                            <m:t>𝑛</m:t>
                          </m:r>
                          <m:r>
                            <a:rPr lang="en-US" altLang="ja-JP" i="1" dirty="0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altLang="ja-JP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∝</m:t>
                      </m:r>
                      <m:r>
                        <a:rPr lang="en-US" altLang="ja-JP" b="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1/</m:t>
                      </m:r>
                      <m:sSub>
                        <m:sSub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altLang="ja-JP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181" y="3105002"/>
                <a:ext cx="1781259" cy="396006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233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Photo Nuclear Reactions</a:t>
            </a:r>
            <a:br>
              <a:rPr lang="en-US" altLang="ja-JP" baseline="30000" dirty="0"/>
            </a:br>
            <a:r>
              <a:rPr lang="en-US" altLang="ja-JP" baseline="30000" dirty="0"/>
              <a:t>208</a:t>
            </a:r>
            <a:r>
              <a:rPr lang="en-US" altLang="ja-JP" dirty="0"/>
              <a:t>Pb (</a:t>
            </a:r>
            <a:r>
              <a:rPr lang="en-US" altLang="ja-JP" dirty="0">
                <a:sym typeface="Symbol"/>
              </a:rPr>
              <a:t>,n</a:t>
            </a:r>
            <a:r>
              <a:rPr lang="en-US" altLang="ja-JP" dirty="0"/>
              <a:t>)</a:t>
            </a:r>
            <a:r>
              <a:rPr lang="en-US" altLang="ja-JP" baseline="30000" dirty="0"/>
              <a:t>207</a:t>
            </a:r>
            <a:r>
              <a:rPr lang="en-US" altLang="ja-JP" dirty="0"/>
              <a:t>Pb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982" y="2780928"/>
            <a:ext cx="3472383" cy="39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716016" y="1857598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dirty="0"/>
              <a:t>40 </a:t>
            </a:r>
            <a:r>
              <a:rPr lang="en-US" altLang="ja-JP" dirty="0" err="1"/>
              <a:t>mbarn</a:t>
            </a:r>
            <a:r>
              <a:rPr lang="en-US" altLang="ja-JP" dirty="0"/>
              <a:t> at 7.500 MeV </a:t>
            </a:r>
          </a:p>
          <a:p>
            <a:pPr lvl="1"/>
            <a:r>
              <a:rPr lang="en-US" altLang="ja-JP" dirty="0"/>
              <a:t>(</a:t>
            </a:r>
            <a:r>
              <a:rPr lang="en-US" altLang="ja-JP" dirty="0" err="1"/>
              <a:t>E</a:t>
            </a:r>
            <a:r>
              <a:rPr lang="en-US" altLang="ja-JP" baseline="-25000" dirty="0" err="1"/>
              <a:t>n</a:t>
            </a:r>
            <a:r>
              <a:rPr lang="en-US" altLang="ja-JP" dirty="0"/>
              <a:t>=130 </a:t>
            </a:r>
            <a:r>
              <a:rPr lang="en-US" altLang="ja-JP" dirty="0" err="1"/>
              <a:t>keV</a:t>
            </a:r>
            <a:r>
              <a:rPr lang="en-US" altLang="ja-JP" dirty="0"/>
              <a:t>)</a:t>
            </a:r>
          </a:p>
          <a:p>
            <a:pPr lvl="1"/>
            <a:r>
              <a:rPr lang="en-US" altLang="ja-JP" dirty="0"/>
              <a:t>at pigmy dipole resonance (PDR)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964232" y="6613060"/>
            <a:ext cx="41084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/>
              <a:t>T. Kondo et al., PHYSICAL REVIEW C </a:t>
            </a:r>
            <a:r>
              <a:rPr lang="en-US" altLang="ja-JP" sz="1200" b="1" dirty="0"/>
              <a:t>86</a:t>
            </a:r>
            <a:r>
              <a:rPr lang="en-US" altLang="ja-JP" sz="1200" dirty="0"/>
              <a:t>, 014316 (2012)</a:t>
            </a:r>
            <a:endParaRPr lang="ja-JP" altLang="en-US" sz="1200" dirty="0"/>
          </a:p>
        </p:txBody>
      </p:sp>
      <p:pic>
        <p:nvPicPr>
          <p:cNvPr id="7" name="コンテンツ プレースホルダー 2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3528" y="3493706"/>
            <a:ext cx="4248472" cy="249798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81601" y="1628800"/>
            <a:ext cx="45344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ym typeface="Symbol"/>
              </a:rPr>
              <a:t></a:t>
            </a:r>
            <a:r>
              <a:rPr lang="en-US" altLang="ja-JP" dirty="0"/>
              <a:t>(</a:t>
            </a:r>
            <a:r>
              <a:rPr lang="en-US" altLang="ja-JP" dirty="0">
                <a:sym typeface="Symbol"/>
              </a:rPr>
              <a:t>,n</a:t>
            </a:r>
            <a:r>
              <a:rPr lang="en-US" altLang="ja-JP" dirty="0"/>
              <a:t>) </a:t>
            </a:r>
            <a:r>
              <a:rPr kumimoji="1" lang="en-US" altLang="ja-JP" dirty="0"/>
              <a:t>is </a:t>
            </a:r>
            <a:endParaRPr lang="en-US" altLang="ja-JP" dirty="0"/>
          </a:p>
          <a:p>
            <a:pPr lvl="1"/>
            <a:r>
              <a:rPr lang="en-US" altLang="ja-JP" dirty="0"/>
              <a:t>600 </a:t>
            </a:r>
            <a:r>
              <a:rPr lang="en-US" altLang="ja-JP" dirty="0" err="1"/>
              <a:t>mbarn</a:t>
            </a:r>
            <a:r>
              <a:rPr lang="en-US" altLang="ja-JP" dirty="0"/>
              <a:t> at 13 MeV </a:t>
            </a:r>
          </a:p>
          <a:p>
            <a:pPr lvl="1"/>
            <a:r>
              <a:rPr lang="en-US" altLang="ja-JP" dirty="0"/>
              <a:t>(</a:t>
            </a:r>
            <a:r>
              <a:rPr lang="en-US" altLang="ja-JP" dirty="0" err="1"/>
              <a:t>E</a:t>
            </a:r>
            <a:r>
              <a:rPr lang="en-US" altLang="ja-JP" baseline="-25000" dirty="0" err="1"/>
              <a:t>n</a:t>
            </a:r>
            <a:r>
              <a:rPr lang="en-US" altLang="ja-JP" dirty="0"/>
              <a:t>=5.6 MeV)</a:t>
            </a:r>
          </a:p>
          <a:p>
            <a:pPr lvl="1"/>
            <a:r>
              <a:rPr lang="en-US" altLang="ja-JP" dirty="0"/>
              <a:t>at giant dipole resonance (GPR)</a:t>
            </a:r>
          </a:p>
          <a:p>
            <a:pPr lvl="1"/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31967" y="6293055"/>
            <a:ext cx="28758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/>
              <a:t>“Atlas of Giant Dipole Resonances”</a:t>
            </a:r>
          </a:p>
          <a:p>
            <a:r>
              <a:rPr lang="en-US" altLang="ja-JP" sz="1100" dirty="0"/>
              <a:t>(1999) INDC(NDS)-394 Distr. GN+NM 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663978" y="3195253"/>
            <a:ext cx="1569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aseline="30000" dirty="0"/>
              <a:t>208</a:t>
            </a:r>
            <a:r>
              <a:rPr lang="en-US" altLang="ja-JP" sz="1600" dirty="0"/>
              <a:t>Pb(</a:t>
            </a:r>
            <a:r>
              <a:rPr lang="en-US" altLang="ja-JP" sz="1600" dirty="0">
                <a:sym typeface="Symbol"/>
              </a:rPr>
              <a:t>,</a:t>
            </a:r>
            <a:r>
              <a:rPr lang="en-US" altLang="ja-JP" sz="1600">
                <a:sym typeface="Symbol"/>
              </a:rPr>
              <a:t>n</a:t>
            </a:r>
            <a:r>
              <a:rPr lang="en-US" altLang="ja-JP" sz="1600"/>
              <a:t>)</a:t>
            </a:r>
            <a:r>
              <a:rPr lang="en-US" altLang="ja-JP" sz="1600" baseline="30000"/>
              <a:t> 207</a:t>
            </a:r>
            <a:r>
              <a:rPr lang="en-US" altLang="ja-JP" sz="1600"/>
              <a:t>Pb</a:t>
            </a:r>
            <a:endParaRPr lang="ja-JP" altLang="en-US" sz="1600" dirty="0"/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1403648" y="479715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2329996" y="1484784"/>
            <a:ext cx="3538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Threshold (</a:t>
            </a:r>
            <a:r>
              <a:rPr lang="en-US" altLang="ja-JP" sz="2000" baseline="30000" dirty="0"/>
              <a:t>208</a:t>
            </a:r>
            <a:r>
              <a:rPr lang="en-US" altLang="ja-JP" sz="2000" dirty="0"/>
              <a:t>Pb) = 7368 </a:t>
            </a:r>
            <a:r>
              <a:rPr lang="en-US" altLang="ja-JP" sz="2000" dirty="0" err="1"/>
              <a:t>keV</a:t>
            </a:r>
            <a:endParaRPr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23457" y="3832260"/>
            <a:ext cx="110318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/>
              <a:t>GDR peak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>
            <a:stCxn id="14" idx="1"/>
          </p:cNvCxnSpPr>
          <p:nvPr/>
        </p:nvCxnSpPr>
        <p:spPr>
          <a:xfrm flipH="1">
            <a:off x="2771801" y="4016926"/>
            <a:ext cx="3516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4732880" y="3241506"/>
            <a:ext cx="159550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/>
              <a:t>PDR resonance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6363816" y="3610838"/>
            <a:ext cx="192833" cy="221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円/楕円 21"/>
          <p:cNvSpPr/>
          <p:nvPr/>
        </p:nvSpPr>
        <p:spPr>
          <a:xfrm>
            <a:off x="4950960" y="3764199"/>
            <a:ext cx="432048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5022968" y="3807419"/>
            <a:ext cx="360040" cy="3261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3305802" y="4427820"/>
            <a:ext cx="432048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449818" y="4427820"/>
            <a:ext cx="432048" cy="3693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19630" y="414908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chemeClr val="accent1"/>
                </a:solidFill>
              </a:rPr>
              <a:t>n</a:t>
            </a:r>
            <a:endParaRPr kumimoji="1" lang="ja-JP" altLang="en-US" sz="1400" dirty="0">
              <a:solidFill>
                <a:schemeClr val="accent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595824" y="414908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>
                <a:solidFill>
                  <a:schemeClr val="accent2"/>
                </a:solidFill>
              </a:rPr>
              <a:t>p</a:t>
            </a:r>
            <a:endParaRPr kumimoji="1" lang="ja-JP" alt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38944" y="346646"/>
            <a:ext cx="8229600" cy="778098"/>
          </a:xfrm>
        </p:spPr>
        <p:txBody>
          <a:bodyPr/>
          <a:lstStyle/>
          <a:p>
            <a:r>
              <a:rPr kumimoji="1" lang="en-US" altLang="ja-JP" dirty="0"/>
              <a:t>Estimation of neutron production </a:t>
            </a:r>
            <a:br>
              <a:rPr kumimoji="1" lang="en-US" altLang="ja-JP" dirty="0"/>
            </a:br>
            <a:r>
              <a:rPr lang="en-US" altLang="ja-JP" baseline="30000" dirty="0"/>
              <a:t>9</a:t>
            </a:r>
            <a:r>
              <a:rPr kumimoji="1" lang="en-US" altLang="ja-JP" dirty="0"/>
              <a:t>Be with 1.690 MeV gamma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6444044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Cf. 50 MeV / neutron for spallation reaction</a:t>
            </a:r>
            <a:endParaRPr lang="ja-JP" altLang="en-US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222391"/>
              </p:ext>
            </p:extLst>
          </p:nvPr>
        </p:nvGraphicFramePr>
        <p:xfrm>
          <a:off x="827584" y="1448798"/>
          <a:ext cx="7791646" cy="4932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5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Parameter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Value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Target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aseline="30000" dirty="0"/>
                        <a:t>9</a:t>
                      </a:r>
                      <a:r>
                        <a:rPr kumimoji="1" lang="en-US" altLang="ja-JP" sz="2000" baseline="0" dirty="0"/>
                        <a:t>Be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Threshold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/>
                        <a:t>1.6653</a:t>
                      </a:r>
                      <a:r>
                        <a:rPr kumimoji="1" lang="en-US" altLang="ja-JP" sz="2000" baseline="0" dirty="0"/>
                        <a:t>1 MeV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Gamma energy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aseline="0" dirty="0"/>
                        <a:t>1.690 MeV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Neutron energy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aseline="0" dirty="0"/>
                        <a:t>25 </a:t>
                      </a:r>
                      <a:r>
                        <a:rPr kumimoji="1" lang="en-US" altLang="ja-JP" sz="2000" baseline="0" dirty="0" err="1"/>
                        <a:t>keV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aseline="0" dirty="0"/>
                        <a:t>Number density</a:t>
                      </a:r>
                      <a:endParaRPr lang="en-US" altLang="ja-JP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/>
                        <a:t>0.124 atoms/barn/cm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aseline="30000" dirty="0"/>
                        <a:t>9</a:t>
                      </a:r>
                      <a:r>
                        <a:rPr lang="en-US" altLang="ja-JP" sz="2000" dirty="0"/>
                        <a:t>Be(</a:t>
                      </a:r>
                      <a:r>
                        <a:rPr lang="en-US" altLang="ja-JP" sz="2000" dirty="0">
                          <a:sym typeface="Symbol"/>
                        </a:rPr>
                        <a:t>,n</a:t>
                      </a:r>
                      <a:r>
                        <a:rPr lang="en-US" altLang="ja-JP" sz="2000" dirty="0"/>
                        <a:t>)</a:t>
                      </a:r>
                      <a:r>
                        <a:rPr lang="en-US" altLang="ja-JP" sz="2000" baseline="30000" dirty="0"/>
                        <a:t>8</a:t>
                      </a:r>
                      <a:r>
                        <a:rPr lang="en-US" altLang="ja-JP" sz="2000" dirty="0"/>
                        <a:t>Be cross section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aseline="0" dirty="0"/>
                        <a:t>1.2 </a:t>
                      </a:r>
                      <a:r>
                        <a:rPr kumimoji="1" lang="en-US" altLang="ja-JP" sz="2000" baseline="0" dirty="0" err="1"/>
                        <a:t>mbarn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/>
                        <a:t>Photo attenuation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aseline="0" dirty="0"/>
                        <a:t>33 </a:t>
                      </a:r>
                      <a:r>
                        <a:rPr kumimoji="1" lang="en-US" altLang="ja-JP" sz="2000" dirty="0"/>
                        <a:t>cm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Gamma to neutron conversion rate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</a:rPr>
                        <a:t>0.61%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Energy input per</a:t>
                      </a:r>
                      <a:r>
                        <a:rPr kumimoji="1" lang="en-US" altLang="ja-JP" sz="2000" baseline="0" dirty="0"/>
                        <a:t> neutron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</a:rPr>
                        <a:t>280 MeV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93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8944" y="346646"/>
            <a:ext cx="8229600" cy="778098"/>
          </a:xfrm>
        </p:spPr>
        <p:txBody>
          <a:bodyPr/>
          <a:lstStyle/>
          <a:p>
            <a:r>
              <a:rPr kumimoji="1" lang="en-US" altLang="ja-JP" dirty="0"/>
              <a:t>Estimation of neutron production </a:t>
            </a:r>
            <a:br>
              <a:rPr kumimoji="1" lang="en-US" altLang="ja-JP" dirty="0"/>
            </a:br>
            <a:r>
              <a:rPr kumimoji="1" lang="en-US" altLang="ja-JP" baseline="30000" dirty="0"/>
              <a:t>208</a:t>
            </a:r>
            <a:r>
              <a:rPr kumimoji="1" lang="en-US" altLang="ja-JP" dirty="0"/>
              <a:t>Pb with 13 MeV gamma</a:t>
            </a:r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776452"/>
              </p:ext>
            </p:extLst>
          </p:nvPr>
        </p:nvGraphicFramePr>
        <p:xfrm>
          <a:off x="812802" y="1448798"/>
          <a:ext cx="7791646" cy="4932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5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Parameter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Value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Target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aseline="30000" dirty="0"/>
                        <a:t>208</a:t>
                      </a:r>
                      <a:r>
                        <a:rPr kumimoji="1" lang="en-US" altLang="ja-JP" sz="2000" baseline="0" dirty="0"/>
                        <a:t>Pb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Threshold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/>
                        <a:t>7.368 MeV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Gamma energy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aseline="0" dirty="0"/>
                        <a:t>13 MeV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Neutron energy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aseline="0" dirty="0"/>
                        <a:t>5.6 MeV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aseline="0" dirty="0"/>
                        <a:t>Number density</a:t>
                      </a:r>
                      <a:endParaRPr lang="en-US" altLang="ja-JP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/>
                        <a:t>0.033 atoms/barn/cm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aseline="30000" dirty="0"/>
                        <a:t>208</a:t>
                      </a:r>
                      <a:r>
                        <a:rPr lang="en-US" altLang="ja-JP" sz="2000" dirty="0"/>
                        <a:t>Pb(</a:t>
                      </a:r>
                      <a:r>
                        <a:rPr lang="en-US" altLang="ja-JP" sz="2000" dirty="0">
                          <a:sym typeface="Symbol"/>
                        </a:rPr>
                        <a:t>,n</a:t>
                      </a:r>
                      <a:r>
                        <a:rPr lang="en-US" altLang="ja-JP" sz="2000" dirty="0"/>
                        <a:t>)</a:t>
                      </a:r>
                      <a:r>
                        <a:rPr lang="en-US" altLang="ja-JP" sz="2000" baseline="30000" dirty="0"/>
                        <a:t>207</a:t>
                      </a:r>
                      <a:r>
                        <a:rPr lang="en-US" altLang="ja-JP" sz="2000" dirty="0"/>
                        <a:t>Pb cross section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aseline="0" dirty="0"/>
                        <a:t>600 </a:t>
                      </a:r>
                      <a:r>
                        <a:rPr kumimoji="1" lang="en-US" altLang="ja-JP" sz="2000" baseline="0" dirty="0" err="1"/>
                        <a:t>mbarn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/>
                        <a:t>Photo attenuation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aseline="0" dirty="0"/>
                        <a:t>1.6 </a:t>
                      </a:r>
                      <a:r>
                        <a:rPr kumimoji="1" lang="en-US" altLang="ja-JP" sz="2000" dirty="0"/>
                        <a:t>cm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Gamma to neutron conversion rate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</a:rPr>
                        <a:t>3.2%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325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Energy input per</a:t>
                      </a:r>
                      <a:r>
                        <a:rPr kumimoji="1" lang="en-US" altLang="ja-JP" sz="2000" baseline="0" dirty="0"/>
                        <a:t> neutron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</a:rPr>
                        <a:t>410 MeV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2267744" y="644404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Cf. 50 MeV/neutron for spallation reaction.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1851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8516</TotalTime>
  <Words>1887</Words>
  <Application>Microsoft Macintosh PowerPoint</Application>
  <PresentationFormat>画面に合わせる (4:3)</PresentationFormat>
  <Paragraphs>341</Paragraphs>
  <Slides>29</Slides>
  <Notes>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40" baseType="lpstr">
      <vt:lpstr>HGｺﾞｼｯｸM</vt:lpstr>
      <vt:lpstr>ＭＳ Ｐゴシック</vt:lpstr>
      <vt:lpstr>ＭＳ Ｐ明朝</vt:lpstr>
      <vt:lpstr>Arial</vt:lpstr>
      <vt:lpstr>Calibri</vt:lpstr>
      <vt:lpstr>Cambria Math</vt:lpstr>
      <vt:lpstr>Palatino Linotype</vt:lpstr>
      <vt:lpstr>Symbol</vt:lpstr>
      <vt:lpstr>Times New Roman</vt:lpstr>
      <vt:lpstr>Office テーマ</vt:lpstr>
      <vt:lpstr>Worksheet</vt:lpstr>
      <vt:lpstr>ILCにおける中性子発生 Neutron production with ILC</vt:lpstr>
      <vt:lpstr>Contents</vt:lpstr>
      <vt:lpstr>Neutron production reactions</vt:lpstr>
      <vt:lpstr>Neutron production reactions</vt:lpstr>
      <vt:lpstr>Photo Nuclear Reactions</vt:lpstr>
      <vt:lpstr>Photo Nuclear Reactions  9Be(,n)4He</vt:lpstr>
      <vt:lpstr>Photo Nuclear Reactions 208Pb (,n)207Pb</vt:lpstr>
      <vt:lpstr>Estimation of neutron production  9Be with 1.690 MeV gamma</vt:lpstr>
      <vt:lpstr>Estimation of neutron production  208Pb with 13 MeV gamma</vt:lpstr>
      <vt:lpstr>Estimation of neutron production  208Pb with 7.5 MeV gamma</vt:lpstr>
      <vt:lpstr>Neutrons source using  Neutron halo isomers in stable nuclei</vt:lpstr>
      <vt:lpstr>Summary of photo neutron reactions</vt:lpstr>
      <vt:lpstr>Neutron production at ILC</vt:lpstr>
      <vt:lpstr>Distribution of the Beam Dumps</vt:lpstr>
      <vt:lpstr>Beam Dump Specification</vt:lpstr>
      <vt:lpstr>[E+7]</vt:lpstr>
      <vt:lpstr>Photon Energy Distribution on Target</vt:lpstr>
      <vt:lpstr>Neutron production  at E+7 undulator</vt:lpstr>
      <vt:lpstr>Neutron production  at E+7 undulator</vt:lpstr>
      <vt:lpstr>[E-4, E+4] </vt:lpstr>
      <vt:lpstr>PowerPoint プレゼンテーション</vt:lpstr>
      <vt:lpstr>Neutron production  at E-4 undulator</vt:lpstr>
      <vt:lpstr>Summary of neutron production at ILC</vt:lpstr>
      <vt:lpstr>Applications</vt:lpstr>
      <vt:lpstr>J-PARC Neutron/Muon Lab. (MLF)</vt:lpstr>
      <vt:lpstr>Application of keV/MeV neutrons</vt:lpstr>
      <vt:lpstr>Application of keV/MeV neutrons Neutron microscopic imaging</vt:lpstr>
      <vt:lpstr>Neutron moderation</vt:lpstr>
      <vt:lpstr>Summary 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超冷中性子源概論</dc:title>
  <dc:creator>mishima</dc:creator>
  <cp:lastModifiedBy>三島　賢二</cp:lastModifiedBy>
  <cp:revision>1203</cp:revision>
  <cp:lastPrinted>2017-11-30T00:55:27Z</cp:lastPrinted>
  <dcterms:modified xsi:type="dcterms:W3CDTF">2018-07-06T04:39:10Z</dcterms:modified>
</cp:coreProperties>
</file>