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61" r:id="rId5"/>
    <p:sldId id="259" r:id="rId6"/>
    <p:sldId id="260" r:id="rId7"/>
    <p:sldId id="262" r:id="rId8"/>
    <p:sldId id="263" r:id="rId9"/>
    <p:sldId id="264" r:id="rId10"/>
    <p:sldId id="265" r:id="rId11"/>
    <p:sldId id="266" r:id="rId12"/>
    <p:sldId id="276" r:id="rId13"/>
    <p:sldId id="267" r:id="rId14"/>
    <p:sldId id="268" r:id="rId15"/>
    <p:sldId id="269" r:id="rId16"/>
    <p:sldId id="270" r:id="rId17"/>
    <p:sldId id="273" r:id="rId18"/>
    <p:sldId id="277" r:id="rId19"/>
    <p:sldId id="279" r:id="rId20"/>
    <p:sldId id="274" r:id="rId21"/>
    <p:sldId id="275" r:id="rId22"/>
    <p:sldId id="278" r:id="rId23"/>
    <p:sldId id="272"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85" d="100"/>
          <a:sy n="85"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E8C5F-72A0-4DB2-A7E3-0EBEB6F4B515}" type="datetimeFigureOut">
              <a:rPr kumimoji="1" lang="ja-JP" altLang="en-US" smtClean="0"/>
              <a:t>2018/7/4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8F530-9A2D-4410-AFC3-E35CAE73739A}" type="slidenum">
              <a:rPr kumimoji="1" lang="ja-JP" altLang="en-US" smtClean="0"/>
              <a:t>‹#›</a:t>
            </a:fld>
            <a:endParaRPr kumimoji="1" lang="ja-JP" altLang="en-US"/>
          </a:p>
        </p:txBody>
      </p:sp>
    </p:spTree>
    <p:extLst>
      <p:ext uri="{BB962C8B-B14F-4D97-AF65-F5344CB8AC3E}">
        <p14:creationId xmlns:p14="http://schemas.microsoft.com/office/powerpoint/2010/main" val="14648407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A38F530-9A2D-4410-AFC3-E35CAE73739A}" type="slidenum">
              <a:rPr kumimoji="1" lang="ja-JP" altLang="en-US" smtClean="0"/>
              <a:t>1</a:t>
            </a:fld>
            <a:endParaRPr kumimoji="1" lang="ja-JP" altLang="en-US"/>
          </a:p>
        </p:txBody>
      </p:sp>
    </p:spTree>
    <p:extLst>
      <p:ext uri="{BB962C8B-B14F-4D97-AF65-F5344CB8AC3E}">
        <p14:creationId xmlns:p14="http://schemas.microsoft.com/office/powerpoint/2010/main" val="266853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A38F530-9A2D-4410-AFC3-E35CAE73739A}" type="slidenum">
              <a:rPr kumimoji="1" lang="ja-JP" altLang="en-US" smtClean="0"/>
              <a:t>2</a:t>
            </a:fld>
            <a:endParaRPr kumimoji="1" lang="ja-JP" altLang="en-US"/>
          </a:p>
        </p:txBody>
      </p:sp>
    </p:spTree>
    <p:extLst>
      <p:ext uri="{BB962C8B-B14F-4D97-AF65-F5344CB8AC3E}">
        <p14:creationId xmlns:p14="http://schemas.microsoft.com/office/powerpoint/2010/main" val="3065525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smtClean="0"/>
              <a:t>2018/7/5 Kyoto mtg. Yokoya</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358542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kumimoji="1" lang="en-US" altLang="ja-JP" smtClean="0"/>
              <a:t>2018/7/5 Kyoto mtg. Yokoya</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3192874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kumimoji="1" lang="en-US" altLang="ja-JP" smtClean="0"/>
              <a:t>2018/7/5 Kyoto mtg. Yokoya</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284639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kumimoji="1" lang="en-US" altLang="ja-JP" smtClean="0"/>
              <a:t>2018/7/5 Kyoto mtg. Yokoya</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256239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kumimoji="1" lang="en-US" altLang="ja-JP" smtClean="0"/>
              <a:t>2018/7/5 Kyoto mtg. Yokoya</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267798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r>
              <a:rPr kumimoji="1" lang="en-US" altLang="ja-JP" smtClean="0"/>
              <a:t>2018/7/5 Kyoto mtg. Yokoya</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82047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r>
              <a:rPr kumimoji="1" lang="en-US" altLang="ja-JP" smtClean="0"/>
              <a:t>2018/7/5 Kyoto mtg. Yokoya</a:t>
            </a:r>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89258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r>
              <a:rPr kumimoji="1" lang="en-US" altLang="ja-JP" smtClean="0"/>
              <a:t>2018/7/5 Kyoto mtg. Yokoya</a:t>
            </a:r>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1414686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kumimoji="1" lang="en-US" altLang="ja-JP" smtClean="0"/>
              <a:t>2018/7/5 Kyoto mtg. Yokoya</a:t>
            </a:r>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4257190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kumimoji="1" lang="en-US" altLang="ja-JP" smtClean="0"/>
              <a:t>2018/7/5 Kyoto mtg. Yokoya</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390682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kumimoji="1" lang="en-US" altLang="ja-JP" smtClean="0"/>
              <a:t>2018/7/5 Kyoto mtg. Yokoya</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1385225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2018/7/5 Kyoto mtg. Yokoya</a:t>
            </a:r>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EC828-4D56-4D51-B073-D6FBB8F522A2}" type="slidenum">
              <a:rPr kumimoji="1" lang="ja-JP" altLang="en-US" smtClean="0"/>
              <a:t>‹#›</a:t>
            </a:fld>
            <a:endParaRPr kumimoji="1" lang="ja-JP" altLang="en-US"/>
          </a:p>
        </p:txBody>
      </p:sp>
    </p:spTree>
    <p:extLst>
      <p:ext uri="{BB962C8B-B14F-4D97-AF65-F5344CB8AC3E}">
        <p14:creationId xmlns:p14="http://schemas.microsoft.com/office/powerpoint/2010/main" val="2501827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lcdev.kek.jp/~yokoya/temp/LostPhotons2017-0531.txt" TargetMode="External"/><Relationship Id="rId2" Type="http://schemas.openxmlformats.org/officeDocument/2006/relationships/hyperlink" Target="http://lcdev.kek.jp/~yokoya/temp/BeamOnTarget2017-0526.tx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5">
              <a:lumMod val="20000"/>
              <a:lumOff val="80000"/>
            </a:schemeClr>
          </a:solidFill>
        </p:spPr>
        <p:txBody>
          <a:bodyPr anchor="ctr">
            <a:normAutofit fontScale="90000"/>
          </a:bodyPr>
          <a:lstStyle/>
          <a:p>
            <a:r>
              <a:rPr kumimoji="1" lang="en-US" altLang="ja-JP" sz="6600" dirty="0" smtClean="0"/>
              <a:t>ILC </a:t>
            </a:r>
            <a:r>
              <a:rPr lang="en-US" altLang="ja-JP" sz="6600" dirty="0" smtClean="0"/>
              <a:t>Beam for Outside Users</a:t>
            </a:r>
            <a:r>
              <a:rPr kumimoji="1" lang="en-US" altLang="ja-JP" dirty="0" smtClean="0"/>
              <a:t/>
            </a:r>
            <a:br>
              <a:rPr kumimoji="1" lang="en-US" altLang="ja-JP" dirty="0" smtClean="0"/>
            </a:br>
            <a:r>
              <a:rPr lang="en-US" altLang="ja-JP" smtClean="0"/>
              <a:t>Version 3</a:t>
            </a:r>
            <a:endParaRPr kumimoji="1" lang="ja-JP" altLang="en-US" dirty="0"/>
          </a:p>
        </p:txBody>
      </p:sp>
      <p:sp>
        <p:nvSpPr>
          <p:cNvPr id="3" name="サブタイトル 2"/>
          <p:cNvSpPr>
            <a:spLocks noGrp="1"/>
          </p:cNvSpPr>
          <p:nvPr>
            <p:ph type="subTitle" idx="1"/>
          </p:nvPr>
        </p:nvSpPr>
        <p:spPr>
          <a:xfrm>
            <a:off x="1143000" y="4132612"/>
            <a:ext cx="6858000" cy="1125187"/>
          </a:xfrm>
        </p:spPr>
        <p:txBody>
          <a:bodyPr anchor="ctr"/>
          <a:lstStyle/>
          <a:p>
            <a:r>
              <a:rPr kumimoji="1" lang="en-US" altLang="ja-JP" dirty="0" smtClean="0"/>
              <a:t>K. Yokoya, KEK</a:t>
            </a:r>
          </a:p>
          <a:p>
            <a:r>
              <a:rPr lang="en-US" altLang="ja-JP" dirty="0" smtClean="0"/>
              <a:t>2018.7.5 </a:t>
            </a:r>
            <a:r>
              <a:rPr lang="en-US" altLang="ja-JP" smtClean="0"/>
              <a:t>Kyoto Meeting </a:t>
            </a:r>
            <a:endParaRPr lang="en-US" altLang="ja-JP"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1209647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87327"/>
            <a:ext cx="7886700" cy="739114"/>
          </a:xfrm>
          <a:solidFill>
            <a:schemeClr val="accent5">
              <a:lumMod val="20000"/>
              <a:lumOff val="80000"/>
            </a:schemeClr>
          </a:solidFill>
        </p:spPr>
        <p:txBody>
          <a:bodyPr/>
          <a:lstStyle/>
          <a:p>
            <a:r>
              <a:rPr kumimoji="1" lang="en-US" altLang="ja-JP" dirty="0" smtClean="0"/>
              <a:t>[E-4, E+4] </a:t>
            </a:r>
            <a:endParaRPr kumimoji="1" lang="ja-JP" altLang="en-US" dirty="0"/>
          </a:p>
        </p:txBody>
      </p:sp>
      <p:sp>
        <p:nvSpPr>
          <p:cNvPr id="3" name="コンテンツ プレースホルダー 2"/>
          <p:cNvSpPr>
            <a:spLocks noGrp="1"/>
          </p:cNvSpPr>
          <p:nvPr>
            <p:ph idx="1"/>
          </p:nvPr>
        </p:nvSpPr>
        <p:spPr>
          <a:xfrm>
            <a:off x="628650" y="1079500"/>
            <a:ext cx="7886700" cy="5308600"/>
          </a:xfrm>
        </p:spPr>
        <p:txBody>
          <a:bodyPr>
            <a:normAutofit fontScale="62500" lnSpcReduction="20000"/>
          </a:bodyPr>
          <a:lstStyle/>
          <a:p>
            <a:pPr>
              <a:lnSpc>
                <a:spcPct val="110000"/>
              </a:lnSpc>
            </a:pPr>
            <a:r>
              <a:rPr lang="en-US" altLang="ja-JP" dirty="0" smtClean="0"/>
              <a:t>Right after ML (main </a:t>
            </a:r>
            <a:r>
              <a:rPr lang="en-US" altLang="ja-JP" dirty="0" err="1" smtClean="0"/>
              <a:t>linacs</a:t>
            </a:r>
            <a:r>
              <a:rPr lang="en-US" altLang="ja-JP" dirty="0" smtClean="0"/>
              <a:t>) </a:t>
            </a:r>
            <a:endParaRPr kumimoji="1" lang="en-US" altLang="ja-JP" dirty="0" smtClean="0"/>
          </a:p>
          <a:p>
            <a:pPr>
              <a:lnSpc>
                <a:spcPct val="110000"/>
              </a:lnSpc>
            </a:pPr>
            <a:r>
              <a:rPr lang="en-US" altLang="ja-JP" dirty="0" smtClean="0"/>
              <a:t>Energy  125</a:t>
            </a:r>
            <a:r>
              <a:rPr lang="ja-JP" altLang="en-US" dirty="0"/>
              <a:t> </a:t>
            </a:r>
            <a:r>
              <a:rPr lang="en-US" altLang="ja-JP" dirty="0" smtClean="0"/>
              <a:t>GeV</a:t>
            </a:r>
            <a:endParaRPr kumimoji="1" lang="en-US" altLang="ja-JP" dirty="0" smtClean="0"/>
          </a:p>
          <a:p>
            <a:pPr>
              <a:lnSpc>
                <a:spcPct val="110000"/>
              </a:lnSpc>
            </a:pPr>
            <a:r>
              <a:rPr kumimoji="1" lang="en-US" altLang="ja-JP" dirty="0" smtClean="0"/>
              <a:t>emittance  5</a:t>
            </a:r>
            <a:r>
              <a:rPr kumimoji="1" lang="en-US" altLang="ja-JP" dirty="0" smtClean="0">
                <a:latin typeface="Symbol" panose="05050102010706020507" pitchFamily="18" charset="2"/>
              </a:rPr>
              <a:t>m</a:t>
            </a:r>
            <a:r>
              <a:rPr lang="en-US" altLang="ja-JP" dirty="0"/>
              <a:t>m.</a:t>
            </a:r>
            <a:r>
              <a:rPr kumimoji="1" lang="en-US" altLang="ja-JP" dirty="0" smtClean="0"/>
              <a:t>rad x 35 </a:t>
            </a:r>
            <a:r>
              <a:rPr kumimoji="1" lang="en-US" altLang="ja-JP" dirty="0" err="1" smtClean="0"/>
              <a:t>n</a:t>
            </a:r>
            <a:r>
              <a:rPr lang="en-US" altLang="ja-JP" dirty="0" err="1"/>
              <a:t>m.</a:t>
            </a:r>
            <a:r>
              <a:rPr kumimoji="1" lang="en-US" altLang="ja-JP" dirty="0" err="1" smtClean="0"/>
              <a:t>rad</a:t>
            </a:r>
            <a:endParaRPr kumimoji="1" lang="en-US" altLang="ja-JP" dirty="0" smtClean="0"/>
          </a:p>
          <a:p>
            <a:pPr>
              <a:lnSpc>
                <a:spcPct val="110000"/>
              </a:lnSpc>
            </a:pPr>
            <a:r>
              <a:rPr lang="en-US" altLang="ja-JP" dirty="0"/>
              <a:t>Energy spread   0.19% (e-), 0.15% (e</a:t>
            </a:r>
            <a:r>
              <a:rPr lang="en-US" altLang="ja-JP" dirty="0" smtClean="0"/>
              <a:t>+)</a:t>
            </a:r>
          </a:p>
          <a:p>
            <a:pPr lvl="1">
              <a:lnSpc>
                <a:spcPct val="110000"/>
              </a:lnSpc>
            </a:pPr>
            <a:r>
              <a:rPr lang="en-US" altLang="ja-JP" dirty="0" smtClean="0"/>
              <a:t>Energy spread of e- is larger because of the radiation in </a:t>
            </a:r>
            <a:r>
              <a:rPr lang="en-US" altLang="ja-JP" dirty="0" err="1" smtClean="0"/>
              <a:t>undulator</a:t>
            </a:r>
            <a:endParaRPr lang="en-US" altLang="ja-JP" dirty="0"/>
          </a:p>
          <a:p>
            <a:pPr>
              <a:lnSpc>
                <a:spcPct val="110000"/>
              </a:lnSpc>
            </a:pPr>
            <a:r>
              <a:rPr lang="en-US" altLang="ja-JP" dirty="0" smtClean="0"/>
              <a:t>Bunch length  0.3mm</a:t>
            </a:r>
          </a:p>
          <a:p>
            <a:pPr lvl="1">
              <a:lnSpc>
                <a:spcPct val="110000"/>
              </a:lnSpc>
            </a:pPr>
            <a:r>
              <a:rPr lang="en-US" altLang="ja-JP" dirty="0" smtClean="0"/>
              <a:t>As at E+-6, Must </a:t>
            </a:r>
            <a:r>
              <a:rPr lang="en-US" altLang="ja-JP" dirty="0"/>
              <a:t>be fixed to 0.3mm during collision experiments, but the </a:t>
            </a:r>
            <a:r>
              <a:rPr lang="en-US" altLang="ja-JP" dirty="0" err="1"/>
              <a:t>the</a:t>
            </a:r>
            <a:r>
              <a:rPr lang="en-US" altLang="ja-JP" dirty="0"/>
              <a:t> bunch compressor itself is capable of compressing the bunch down to at least 0.15mm. (But the energy spread would be doubled</a:t>
            </a:r>
            <a:r>
              <a:rPr lang="en-US" altLang="ja-JP" dirty="0" smtClean="0"/>
              <a:t>.)</a:t>
            </a:r>
          </a:p>
          <a:p>
            <a:pPr lvl="1">
              <a:lnSpc>
                <a:spcPct val="110000"/>
              </a:lnSpc>
            </a:pPr>
            <a:r>
              <a:rPr lang="en-US" altLang="ja-JP" dirty="0"/>
              <a:t>Therefore, if 0.15mm is absolutely needed, it might be possible to borrow a machine time </a:t>
            </a:r>
            <a:r>
              <a:rPr lang="en-US" altLang="ja-JP" dirty="0"/>
              <a:t>hours/days, though this is not a parasitic operation. </a:t>
            </a:r>
            <a:endParaRPr kumimoji="1" lang="en-US" altLang="ja-JP" dirty="0" smtClean="0"/>
          </a:p>
          <a:p>
            <a:pPr>
              <a:lnSpc>
                <a:spcPct val="110000"/>
              </a:lnSpc>
            </a:pPr>
            <a:r>
              <a:rPr kumimoji="1" lang="en-US" altLang="ja-JP" dirty="0" smtClean="0"/>
              <a:t>Full beam power  2.5MW, beam dump &lt; 400kW</a:t>
            </a:r>
          </a:p>
          <a:p>
            <a:pPr>
              <a:lnSpc>
                <a:spcPct val="110000"/>
              </a:lnSpc>
            </a:pPr>
            <a:r>
              <a:rPr lang="en-US" altLang="ja-JP" dirty="0"/>
              <a:t>In case of `stealing’ ~10% the reinforcement of beam </a:t>
            </a:r>
            <a:r>
              <a:rPr lang="en-US" altLang="ja-JP" dirty="0" smtClean="0"/>
              <a:t>dump </a:t>
            </a:r>
            <a:r>
              <a:rPr lang="en-US" altLang="ja-JP" dirty="0"/>
              <a:t>is not needed</a:t>
            </a:r>
          </a:p>
          <a:p>
            <a:pPr>
              <a:lnSpc>
                <a:spcPct val="110000"/>
              </a:lnSpc>
            </a:pPr>
            <a:r>
              <a:rPr lang="en-US" altLang="ja-JP" dirty="0" smtClean="0"/>
              <a:t>Note: The beam parameters at [E-7] are similar to above but the maximum power for this dump is limited to 60kW (</a:t>
            </a:r>
            <a:r>
              <a:rPr lang="en-US" altLang="ja-JP" dirty="0"/>
              <a:t>because [E-7</a:t>
            </a:r>
            <a:r>
              <a:rPr lang="en-US" altLang="ja-JP" dirty="0" smtClean="0"/>
              <a:t>] is an emergency dump to protect the </a:t>
            </a:r>
            <a:r>
              <a:rPr lang="en-US" altLang="ja-JP" dirty="0" err="1" smtClean="0"/>
              <a:t>undulators</a:t>
            </a:r>
            <a:r>
              <a:rPr lang="en-US" altLang="ja-JP" dirty="0" smtClean="0"/>
              <a:t>)</a:t>
            </a:r>
            <a:r>
              <a:rPr lang="ja-JP" altLang="en-US" dirty="0"/>
              <a:t> </a:t>
            </a:r>
            <a:r>
              <a:rPr lang="en-US" altLang="ja-JP" dirty="0" smtClean="0"/>
              <a:t>. Therefore, the use of [E-7] is presumably less useful than at [E-4</a:t>
            </a:r>
            <a:r>
              <a:rPr lang="en-US" altLang="ja-JP" dirty="0"/>
              <a:t>, E+4</a:t>
            </a:r>
            <a:r>
              <a:rPr lang="en-US" altLang="ja-JP"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10</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1534584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21329"/>
            <a:ext cx="7886700" cy="635576"/>
          </a:xfrm>
          <a:solidFill>
            <a:schemeClr val="accent5">
              <a:lumMod val="20000"/>
              <a:lumOff val="80000"/>
            </a:schemeClr>
          </a:solidFill>
        </p:spPr>
        <p:txBody>
          <a:bodyPr>
            <a:normAutofit fontScale="90000"/>
          </a:bodyPr>
          <a:lstStyle/>
          <a:p>
            <a:r>
              <a:rPr kumimoji="1" lang="en-US" altLang="ja-JP" dirty="0" smtClean="0"/>
              <a:t>[E-5, E+5]</a:t>
            </a:r>
            <a:endParaRPr kumimoji="1" lang="ja-JP" altLang="en-US" dirty="0"/>
          </a:p>
        </p:txBody>
      </p:sp>
      <p:sp>
        <p:nvSpPr>
          <p:cNvPr id="3" name="コンテンツ プレースホルダー 2"/>
          <p:cNvSpPr>
            <a:spLocks noGrp="1"/>
          </p:cNvSpPr>
          <p:nvPr>
            <p:ph idx="1"/>
          </p:nvPr>
        </p:nvSpPr>
        <p:spPr>
          <a:xfrm>
            <a:off x="628649" y="1303110"/>
            <a:ext cx="8046427" cy="5153446"/>
          </a:xfrm>
        </p:spPr>
        <p:txBody>
          <a:bodyPr>
            <a:normAutofit fontScale="62500" lnSpcReduction="20000"/>
          </a:bodyPr>
          <a:lstStyle/>
          <a:p>
            <a:pPr>
              <a:lnSpc>
                <a:spcPct val="140000"/>
              </a:lnSpc>
            </a:pPr>
            <a:r>
              <a:rPr kumimoji="1" lang="en-US" altLang="ja-JP" dirty="0" smtClean="0"/>
              <a:t>Main beam </a:t>
            </a:r>
            <a:r>
              <a:rPr kumimoji="1" lang="en-US" altLang="ja-JP" dirty="0" smtClean="0"/>
              <a:t>dump.  Inside a big dump hall.</a:t>
            </a:r>
            <a:endParaRPr kumimoji="1" lang="en-US" altLang="ja-JP" dirty="0" smtClean="0"/>
          </a:p>
          <a:p>
            <a:pPr>
              <a:lnSpc>
                <a:spcPct val="140000"/>
              </a:lnSpc>
            </a:pPr>
            <a:r>
              <a:rPr lang="en-US" altLang="ja-JP" dirty="0" smtClean="0"/>
              <a:t>Energy  125 GeV</a:t>
            </a:r>
            <a:endParaRPr kumimoji="1" lang="en-US" altLang="ja-JP" dirty="0" smtClean="0"/>
          </a:p>
          <a:p>
            <a:pPr>
              <a:lnSpc>
                <a:spcPct val="140000"/>
              </a:lnSpc>
            </a:pPr>
            <a:r>
              <a:rPr lang="en-US" altLang="ja-JP" dirty="0" smtClean="0"/>
              <a:t>In case of parasitic mode, the beam quality is poor because of the beam collision</a:t>
            </a:r>
          </a:p>
          <a:p>
            <a:pPr lvl="1">
              <a:lnSpc>
                <a:spcPct val="140000"/>
              </a:lnSpc>
            </a:pPr>
            <a:r>
              <a:rPr lang="en-US" altLang="ja-JP" dirty="0" smtClean="0"/>
              <a:t>Especially the energy spread</a:t>
            </a:r>
            <a:r>
              <a:rPr lang="ja-JP" altLang="en-US" dirty="0"/>
              <a:t> </a:t>
            </a:r>
            <a:r>
              <a:rPr lang="en-US" altLang="ja-JP" dirty="0" smtClean="0"/>
              <a:t>is large (several percent) with long low-energy tail</a:t>
            </a:r>
          </a:p>
          <a:p>
            <a:pPr lvl="1">
              <a:lnSpc>
                <a:spcPct val="140000"/>
              </a:lnSpc>
            </a:pPr>
            <a:r>
              <a:rPr lang="en-US" altLang="ja-JP" dirty="0" smtClean="0"/>
              <a:t>An example of the electron energy spectrum after collision is shown in the next page</a:t>
            </a:r>
          </a:p>
          <a:p>
            <a:pPr>
              <a:lnSpc>
                <a:spcPct val="140000"/>
              </a:lnSpc>
            </a:pPr>
            <a:r>
              <a:rPr lang="en-US" altLang="ja-JP" dirty="0" smtClean="0"/>
              <a:t>Main dump is located at 300m</a:t>
            </a:r>
            <a:r>
              <a:rPr lang="ja-JP" altLang="en-US" dirty="0" smtClean="0"/>
              <a:t> </a:t>
            </a:r>
            <a:r>
              <a:rPr lang="en-US" altLang="ja-JP" dirty="0" smtClean="0"/>
              <a:t>from the interaction point (IP) in TDR. Since the crossing angle is 14mrad, the beam going to the IP  is separated horizontally by 300m x 14mrad = 4.2m. May make `300m’ a bit larger.</a:t>
            </a:r>
          </a:p>
          <a:p>
            <a:pPr>
              <a:lnSpc>
                <a:spcPct val="140000"/>
              </a:lnSpc>
            </a:pPr>
            <a:r>
              <a:rPr lang="en-US" altLang="ja-JP" dirty="0" smtClean="0"/>
              <a:t>Caution</a:t>
            </a:r>
            <a:endParaRPr kumimoji="1" lang="en-US" altLang="ja-JP" dirty="0" smtClean="0"/>
          </a:p>
          <a:p>
            <a:pPr lvl="1">
              <a:lnSpc>
                <a:spcPct val="140000"/>
              </a:lnSpc>
            </a:pPr>
            <a:r>
              <a:rPr lang="en-US" altLang="ja-JP" dirty="0" smtClean="0"/>
              <a:t>The </a:t>
            </a:r>
            <a:r>
              <a:rPr lang="en-US" altLang="ja-JP" dirty="0"/>
              <a:t>b</a:t>
            </a:r>
            <a:r>
              <a:rPr lang="en-US" altLang="ja-JP" dirty="0" smtClean="0"/>
              <a:t>eam can be destroyed. But the beam is extremely strong. Quite risky. Looks almost impossible</a:t>
            </a:r>
            <a:r>
              <a:rPr lang="en-US" altLang="ja-JP" dirty="0" smtClean="0"/>
              <a:t>?</a:t>
            </a:r>
            <a:endParaRPr lang="en-US" altLang="ja-JP" dirty="0" smtClean="0"/>
          </a:p>
          <a:p>
            <a:pPr lvl="1">
              <a:lnSpc>
                <a:spcPct val="140000"/>
              </a:lnSpc>
            </a:pPr>
            <a:r>
              <a:rPr kumimoji="1" lang="en-US" altLang="ja-JP" dirty="0" smtClean="0"/>
              <a:t>Photons from </a:t>
            </a:r>
            <a:r>
              <a:rPr kumimoji="1" lang="en-US" altLang="ja-JP" dirty="0" err="1" smtClean="0"/>
              <a:t>beamstrahlung</a:t>
            </a:r>
            <a:r>
              <a:rPr lang="ja-JP" altLang="en-US" dirty="0" smtClean="0"/>
              <a:t> </a:t>
            </a:r>
            <a:r>
              <a:rPr lang="en-US" altLang="ja-JP" dirty="0" smtClean="0"/>
              <a:t>come together. Their number is about twice of electrons, the power is 2.6% of electron, average energy 1.7GeV. The energy spread is very large. </a:t>
            </a:r>
            <a:endParaRPr kumimoji="1" lang="en-US" altLang="ja-JP" dirty="0" smtClean="0"/>
          </a:p>
          <a:p>
            <a:pPr lvl="1">
              <a:lnSpc>
                <a:spcPct val="140000"/>
              </a:lnSpc>
            </a:pP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11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523084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492830"/>
          </a:xfrm>
          <a:solidFill>
            <a:schemeClr val="accent5">
              <a:lumMod val="20000"/>
              <a:lumOff val="80000"/>
            </a:schemeClr>
          </a:solidFill>
        </p:spPr>
        <p:txBody>
          <a:bodyPr>
            <a:normAutofit fontScale="90000"/>
          </a:bodyPr>
          <a:lstStyle/>
          <a:p>
            <a:r>
              <a:rPr lang="en-US" altLang="ja-JP" sz="3200" dirty="0" smtClean="0"/>
              <a:t>Example </a:t>
            </a:r>
            <a:r>
              <a:rPr lang="en-US" altLang="ja-JP" sz="3200" dirty="0"/>
              <a:t>of </a:t>
            </a:r>
            <a:r>
              <a:rPr lang="en-US" altLang="ja-JP" sz="3200" dirty="0" smtClean="0"/>
              <a:t>electron </a:t>
            </a:r>
            <a:r>
              <a:rPr lang="en-US" altLang="ja-JP" sz="3200" dirty="0"/>
              <a:t>energy spectrum after collision</a:t>
            </a:r>
            <a:endParaRPr kumimoji="1" lang="ja-JP" altLang="en-US" sz="3200"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12</a:t>
            </a:fld>
            <a:endParaRPr kumimoji="1" lang="ja-JP" altLang="en-US"/>
          </a:p>
        </p:txBody>
      </p:sp>
      <p:pic>
        <p:nvPicPr>
          <p:cNvPr id="6" name="図 5"/>
          <p:cNvPicPr>
            <a:picLocks noChangeAspect="1"/>
          </p:cNvPicPr>
          <p:nvPr/>
        </p:nvPicPr>
        <p:blipFill>
          <a:blip r:embed="rId2">
            <a:lum bright="-20000" contrast="40000"/>
          </a:blip>
          <a:stretch>
            <a:fillRect/>
          </a:stretch>
        </p:blipFill>
        <p:spPr>
          <a:xfrm>
            <a:off x="1309511" y="969962"/>
            <a:ext cx="7205840" cy="5431262"/>
          </a:xfrm>
          <a:prstGeom prst="rect">
            <a:avLst/>
          </a:prstGeom>
        </p:spPr>
      </p:pic>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1099839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583141"/>
          </a:xfrm>
          <a:solidFill>
            <a:schemeClr val="accent5">
              <a:lumMod val="20000"/>
              <a:lumOff val="80000"/>
            </a:schemeClr>
          </a:solidFill>
        </p:spPr>
        <p:txBody>
          <a:bodyPr>
            <a:normAutofit fontScale="90000"/>
          </a:bodyPr>
          <a:lstStyle/>
          <a:p>
            <a:r>
              <a:rPr lang="en-US" altLang="ja-JP" dirty="0" smtClean="0"/>
              <a:t>[E+7]</a:t>
            </a:r>
            <a:endParaRPr kumimoji="1" lang="ja-JP" altLang="en-US" dirty="0"/>
          </a:p>
        </p:txBody>
      </p:sp>
      <p:sp>
        <p:nvSpPr>
          <p:cNvPr id="3" name="コンテンツ プレースホルダー 2"/>
          <p:cNvSpPr>
            <a:spLocks noGrp="1"/>
          </p:cNvSpPr>
          <p:nvPr>
            <p:ph idx="1"/>
          </p:nvPr>
        </p:nvSpPr>
        <p:spPr>
          <a:xfrm>
            <a:off x="628650" y="1163782"/>
            <a:ext cx="7886700" cy="4868883"/>
          </a:xfrm>
        </p:spPr>
        <p:txBody>
          <a:bodyPr>
            <a:normAutofit fontScale="70000" lnSpcReduction="20000"/>
          </a:bodyPr>
          <a:lstStyle/>
          <a:p>
            <a:pPr>
              <a:lnSpc>
                <a:spcPct val="120000"/>
              </a:lnSpc>
            </a:pPr>
            <a:r>
              <a:rPr kumimoji="1" lang="en-US" altLang="ja-JP" dirty="0" smtClean="0"/>
              <a:t>Photons from the </a:t>
            </a:r>
            <a:r>
              <a:rPr kumimoji="1" lang="en-US" altLang="ja-JP" dirty="0" err="1" smtClean="0"/>
              <a:t>undulators</a:t>
            </a:r>
            <a:r>
              <a:rPr kumimoji="1" lang="en-US" altLang="ja-JP" dirty="0" smtClean="0"/>
              <a:t> to produce positron</a:t>
            </a:r>
          </a:p>
          <a:p>
            <a:pPr lvl="1">
              <a:lnSpc>
                <a:spcPct val="120000"/>
              </a:lnSpc>
            </a:pPr>
            <a:r>
              <a:rPr lang="en-US" altLang="ja-JP" dirty="0" smtClean="0"/>
              <a:t>This is absent if the e-driven scheme is chosen for positron production</a:t>
            </a:r>
          </a:p>
          <a:p>
            <a:pPr>
              <a:lnSpc>
                <a:spcPct val="120000"/>
              </a:lnSpc>
            </a:pPr>
            <a:r>
              <a:rPr lang="en-US" altLang="ja-JP" dirty="0" smtClean="0"/>
              <a:t>No variety in the operation mode in case of ILC250GeV</a:t>
            </a:r>
          </a:p>
          <a:p>
            <a:pPr lvl="1">
              <a:lnSpc>
                <a:spcPct val="120000"/>
              </a:lnSpc>
            </a:pPr>
            <a:r>
              <a:rPr lang="en-US" altLang="ja-JP" dirty="0" smtClean="0"/>
              <a:t>Electron energy</a:t>
            </a:r>
            <a:r>
              <a:rPr kumimoji="1" lang="ja-JP" altLang="en-US" dirty="0" smtClean="0"/>
              <a:t>　　　　                      </a:t>
            </a:r>
            <a:r>
              <a:rPr kumimoji="1" lang="en-US" altLang="ja-JP" dirty="0" smtClean="0"/>
              <a:t>125GeV </a:t>
            </a:r>
            <a:br>
              <a:rPr kumimoji="1" lang="en-US" altLang="ja-JP" dirty="0" smtClean="0"/>
            </a:br>
            <a:r>
              <a:rPr kumimoji="1" lang="en-US" altLang="ja-JP" dirty="0" smtClean="0"/>
              <a:t>(more precisely, 128GeV at </a:t>
            </a:r>
            <a:r>
              <a:rPr kumimoji="1" lang="en-US" altLang="ja-JP" dirty="0" err="1" smtClean="0"/>
              <a:t>undulater</a:t>
            </a:r>
            <a:r>
              <a:rPr kumimoji="1" lang="en-US" altLang="ja-JP" dirty="0" smtClean="0"/>
              <a:t> section entrance and 125GeV</a:t>
            </a:r>
            <a:r>
              <a:rPr lang="en-US" altLang="ja-JP" dirty="0"/>
              <a:t> </a:t>
            </a:r>
            <a:r>
              <a:rPr lang="en-US" altLang="ja-JP" dirty="0" smtClean="0"/>
              <a:t>at exit)</a:t>
            </a:r>
            <a:endParaRPr kumimoji="1" lang="en-US" altLang="ja-JP" dirty="0" smtClean="0"/>
          </a:p>
          <a:p>
            <a:pPr lvl="1">
              <a:lnSpc>
                <a:spcPct val="120000"/>
              </a:lnSpc>
            </a:pPr>
            <a:r>
              <a:rPr lang="en-US" altLang="ja-JP" dirty="0" smtClean="0"/>
              <a:t>Average energy of all photons   </a:t>
            </a:r>
            <a:r>
              <a:rPr lang="ja-JP" altLang="en-US" dirty="0" smtClean="0"/>
              <a:t>   </a:t>
            </a:r>
            <a:r>
              <a:rPr lang="en-US" altLang="ja-JP" dirty="0" smtClean="0"/>
              <a:t>   6.3 MeV</a:t>
            </a:r>
          </a:p>
          <a:p>
            <a:pPr lvl="1">
              <a:lnSpc>
                <a:spcPct val="120000"/>
              </a:lnSpc>
            </a:pPr>
            <a:r>
              <a:rPr lang="en-US" altLang="ja-JP" dirty="0" smtClean="0"/>
              <a:t>Number of photons generated (about 400 photons  from each electron) </a:t>
            </a:r>
            <a:br>
              <a:rPr lang="en-US" altLang="ja-JP" dirty="0" smtClean="0"/>
            </a:br>
            <a:r>
              <a:rPr lang="ja-JP" altLang="en-US" dirty="0" smtClean="0"/>
              <a:t>　　　　　　</a:t>
            </a:r>
            <a:r>
              <a:rPr lang="en-US" altLang="ja-JP" dirty="0" smtClean="0"/>
              <a:t>per bunch      </a:t>
            </a:r>
            <a:r>
              <a:rPr lang="ja-JP" altLang="en-US" dirty="0" smtClean="0"/>
              <a:t>                   </a:t>
            </a:r>
            <a:r>
              <a:rPr lang="en-US" altLang="ja-JP" dirty="0"/>
              <a:t>8 x 10</a:t>
            </a:r>
            <a:r>
              <a:rPr lang="en-US" altLang="ja-JP" baseline="30000" dirty="0"/>
              <a:t>12</a:t>
            </a:r>
            <a:r>
              <a:rPr lang="en-US" altLang="ja-JP" dirty="0"/>
              <a:t> </a:t>
            </a:r>
            <a:br>
              <a:rPr lang="en-US" altLang="ja-JP" dirty="0"/>
            </a:br>
            <a:r>
              <a:rPr lang="ja-JP" altLang="en-US" dirty="0" smtClean="0"/>
              <a:t>　　　　　　</a:t>
            </a:r>
            <a:r>
              <a:rPr lang="en-US" altLang="ja-JP" dirty="0" smtClean="0"/>
              <a:t>per second     </a:t>
            </a:r>
            <a:r>
              <a:rPr lang="ja-JP" altLang="en-US" dirty="0" smtClean="0"/>
              <a:t>                </a:t>
            </a:r>
            <a:r>
              <a:rPr lang="en-US" altLang="ja-JP" dirty="0" smtClean="0"/>
              <a:t>5.2 x 10</a:t>
            </a:r>
            <a:r>
              <a:rPr lang="en-US" altLang="ja-JP" baseline="30000" dirty="0" smtClean="0"/>
              <a:t>16</a:t>
            </a:r>
            <a:r>
              <a:rPr lang="en-US" altLang="ja-JP" dirty="0" smtClean="0"/>
              <a:t> </a:t>
            </a:r>
            <a:r>
              <a:rPr lang="ja-JP" altLang="en-US" dirty="0" smtClean="0"/>
              <a:t>                                            </a:t>
            </a:r>
            <a:endParaRPr lang="en-US" altLang="ja-JP" dirty="0" smtClean="0"/>
          </a:p>
          <a:p>
            <a:pPr lvl="1">
              <a:lnSpc>
                <a:spcPct val="120000"/>
              </a:lnSpc>
            </a:pPr>
            <a:r>
              <a:rPr lang="en-US" altLang="ja-JP" dirty="0" smtClean="0"/>
              <a:t>Average energy of photons reaching the target</a:t>
            </a:r>
            <a:r>
              <a:rPr lang="ja-JP" altLang="en-US" dirty="0" smtClean="0"/>
              <a:t>    </a:t>
            </a:r>
            <a:r>
              <a:rPr lang="en-US" altLang="ja-JP" dirty="0" smtClean="0"/>
              <a:t>9.7 MeV</a:t>
            </a:r>
            <a:br>
              <a:rPr lang="en-US" altLang="ja-JP" dirty="0" smtClean="0"/>
            </a:br>
            <a:r>
              <a:rPr lang="en-US" altLang="ja-JP" dirty="0" smtClean="0"/>
              <a:t>   (Low energy part is eliminated at the masks/collimators) </a:t>
            </a:r>
          </a:p>
          <a:p>
            <a:pPr lvl="1">
              <a:lnSpc>
                <a:spcPct val="120000"/>
              </a:lnSpc>
            </a:pPr>
            <a:r>
              <a:rPr lang="en-US" altLang="ja-JP" dirty="0" smtClean="0"/>
              <a:t>Photon power at the target</a:t>
            </a:r>
            <a:r>
              <a:rPr lang="ja-JP" altLang="en-US" dirty="0" smtClean="0"/>
              <a:t>                    </a:t>
            </a:r>
            <a:r>
              <a:rPr lang="en-US" altLang="ja-JP" dirty="0" smtClean="0"/>
              <a:t>~ 50 kW</a:t>
            </a:r>
          </a:p>
          <a:p>
            <a:pPr>
              <a:lnSpc>
                <a:spcPct val="120000"/>
              </a:lnSpc>
            </a:pPr>
            <a:r>
              <a:rPr kumimoji="1" lang="en-US" altLang="ja-JP" dirty="0" smtClean="0"/>
              <a:t>The target is thin </a:t>
            </a:r>
            <a:r>
              <a:rPr lang="en-US" altLang="ja-JP" dirty="0"/>
              <a:t>(</a:t>
            </a:r>
            <a:r>
              <a:rPr kumimoji="1" lang="en-US" altLang="ja-JP" dirty="0" smtClean="0"/>
              <a:t>0.2X</a:t>
            </a:r>
            <a:r>
              <a:rPr kumimoji="1" lang="en-US" altLang="ja-JP" baseline="-25000" dirty="0" smtClean="0"/>
              <a:t>0</a:t>
            </a:r>
            <a:r>
              <a:rPr lang="en-US" altLang="ja-JP" dirty="0" smtClean="0"/>
              <a:t>). Most photons go through the target and reach the </a:t>
            </a:r>
            <a:r>
              <a:rPr kumimoji="1" lang="en-US" altLang="ja-JP" dirty="0" smtClean="0"/>
              <a:t>photon dump</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13</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503008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73895"/>
            <a:ext cx="7886700" cy="699586"/>
          </a:xfrm>
          <a:solidFill>
            <a:schemeClr val="accent5">
              <a:lumMod val="20000"/>
              <a:lumOff val="80000"/>
            </a:schemeClr>
          </a:solidFill>
        </p:spPr>
        <p:txBody>
          <a:bodyPr>
            <a:normAutofit/>
          </a:bodyPr>
          <a:lstStyle/>
          <a:p>
            <a:r>
              <a:rPr kumimoji="1" lang="en-US" altLang="ja-JP" sz="4000" dirty="0" smtClean="0"/>
              <a:t>Photon Energy Distribution on Target</a:t>
            </a:r>
            <a:endParaRPr kumimoji="1" lang="ja-JP" altLang="en-US" sz="4000" dirty="0"/>
          </a:p>
        </p:txBody>
      </p:sp>
      <p:sp>
        <p:nvSpPr>
          <p:cNvPr id="7" name="テキスト ボックス 6"/>
          <p:cNvSpPr txBox="1"/>
          <p:nvPr/>
        </p:nvSpPr>
        <p:spPr>
          <a:xfrm>
            <a:off x="5123145" y="3077964"/>
            <a:ext cx="4020855" cy="923330"/>
          </a:xfrm>
          <a:prstGeom prst="rect">
            <a:avLst/>
          </a:prstGeom>
          <a:noFill/>
        </p:spPr>
        <p:txBody>
          <a:bodyPr wrap="square" rtlCol="0">
            <a:spAutoFit/>
          </a:bodyPr>
          <a:lstStyle/>
          <a:p>
            <a:r>
              <a:rPr lang="en-US" altLang="ja-JP" dirty="0"/>
              <a:t>black: no mask</a:t>
            </a:r>
            <a:endParaRPr lang="ja-JP" altLang="en-US" dirty="0"/>
          </a:p>
          <a:p>
            <a:r>
              <a:rPr kumimoji="1" lang="en-US" altLang="ja-JP" dirty="0" smtClean="0"/>
              <a:t>red: with masks</a:t>
            </a:r>
          </a:p>
          <a:p>
            <a:r>
              <a:rPr kumimoji="1" lang="en-US" altLang="ja-JP" dirty="0" smtClean="0"/>
              <a:t>blue: with masks &amp; collimator (r=2.2mm)</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6460" y="873481"/>
            <a:ext cx="7572954" cy="5830224"/>
          </a:xfrm>
          <a:prstGeom prst="rect">
            <a:avLst/>
          </a:prstGeom>
        </p:spPr>
      </p:pic>
      <p:sp>
        <p:nvSpPr>
          <p:cNvPr id="4" name="日付プレースホルダー 3"/>
          <p:cNvSpPr>
            <a:spLocks noGrp="1"/>
          </p:cNvSpPr>
          <p:nvPr>
            <p:ph type="dt" sz="half" idx="10"/>
          </p:nvPr>
        </p:nvSpPr>
        <p:spPr/>
        <p:txBody>
          <a:bodyPr/>
          <a:lstStyle/>
          <a:p>
            <a:r>
              <a:rPr kumimoji="1" lang="en-US" altLang="ja-JP" smtClean="0"/>
              <a:t>2018/7/5 Kyoto mtg. Yokoya</a:t>
            </a:r>
            <a:endParaRPr kumimoji="1" lang="ja-JP" altLang="en-US"/>
          </a:p>
        </p:txBody>
      </p:sp>
      <p:sp>
        <p:nvSpPr>
          <p:cNvPr id="6" name="スライド番号プレースホルダー 5"/>
          <p:cNvSpPr>
            <a:spLocks noGrp="1"/>
          </p:cNvSpPr>
          <p:nvPr>
            <p:ph type="sldNum" sz="quarter" idx="12"/>
          </p:nvPr>
        </p:nvSpPr>
        <p:spPr/>
        <p:txBody>
          <a:bodyPr/>
          <a:lstStyle/>
          <a:p>
            <a:fld id="{E407E2E6-4117-4FCB-A51A-C4272B2865E8}" type="slidenum">
              <a:rPr kumimoji="1" lang="ja-JP" altLang="en-US" smtClean="0"/>
              <a:t>14</a:t>
            </a:fld>
            <a:endParaRPr kumimoji="1" lang="ja-JP" altLang="en-US"/>
          </a:p>
        </p:txBody>
      </p:sp>
    </p:spTree>
    <p:extLst>
      <p:ext uri="{BB962C8B-B14F-4D97-AF65-F5344CB8AC3E}">
        <p14:creationId xmlns:p14="http://schemas.microsoft.com/office/powerpoint/2010/main" val="1799880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6333" y="377653"/>
            <a:ext cx="7886700" cy="762215"/>
          </a:xfrm>
          <a:solidFill>
            <a:schemeClr val="accent5">
              <a:lumMod val="20000"/>
              <a:lumOff val="80000"/>
            </a:schemeClr>
          </a:solidFill>
        </p:spPr>
        <p:txBody>
          <a:bodyPr>
            <a:normAutofit/>
          </a:bodyPr>
          <a:lstStyle/>
          <a:p>
            <a:r>
              <a:rPr kumimoji="1" lang="en-US" altLang="ja-JP" sz="4000" dirty="0" smtClean="0"/>
              <a:t>Photon (x-y) Distribution on Target</a:t>
            </a:r>
            <a:endParaRPr kumimoji="1" lang="ja-JP" altLang="en-US" sz="4000" dirty="0"/>
          </a:p>
        </p:txBody>
      </p:sp>
      <p:sp>
        <p:nvSpPr>
          <p:cNvPr id="3" name="コンテンツ プレースホルダー 2"/>
          <p:cNvSpPr>
            <a:spLocks noGrp="1"/>
          </p:cNvSpPr>
          <p:nvPr>
            <p:ph idx="1"/>
          </p:nvPr>
        </p:nvSpPr>
        <p:spPr>
          <a:xfrm>
            <a:off x="227818" y="1710046"/>
            <a:ext cx="2289914" cy="4132613"/>
          </a:xfrm>
        </p:spPr>
        <p:txBody>
          <a:bodyPr>
            <a:normAutofit fontScale="70000" lnSpcReduction="20000"/>
          </a:bodyPr>
          <a:lstStyle/>
          <a:p>
            <a:r>
              <a:rPr lang="en-US" altLang="ja-JP" dirty="0" smtClean="0"/>
              <a:t>With masks</a:t>
            </a:r>
          </a:p>
          <a:p>
            <a:r>
              <a:rPr lang="en-US" altLang="ja-JP" dirty="0"/>
              <a:t>See slightly larger horizontal size due to horizontal </a:t>
            </a:r>
            <a:r>
              <a:rPr lang="en-US" altLang="ja-JP" dirty="0" smtClean="0"/>
              <a:t>emittance (horizontal </a:t>
            </a:r>
            <a:r>
              <a:rPr lang="en-US" altLang="ja-JP" dirty="0" err="1" smtClean="0"/>
              <a:t>betatron</a:t>
            </a:r>
            <a:r>
              <a:rPr lang="en-US" altLang="ja-JP" dirty="0" smtClean="0"/>
              <a:t> oscillation in the </a:t>
            </a:r>
            <a:r>
              <a:rPr lang="en-US" altLang="ja-JP" dirty="0" err="1" smtClean="0"/>
              <a:t>undulator</a:t>
            </a:r>
            <a:r>
              <a:rPr lang="en-US" altLang="ja-JP" dirty="0" smtClean="0"/>
              <a:t> section)</a:t>
            </a:r>
          </a:p>
          <a:p>
            <a:r>
              <a:rPr lang="en-US" altLang="ja-JP" dirty="0" smtClean="0"/>
              <a:t>Only randomly selected particles are plotted here</a:t>
            </a:r>
          </a:p>
          <a:p>
            <a:r>
              <a:rPr kumimoji="1" lang="en-US" altLang="ja-JP" dirty="0" smtClean="0"/>
              <a:t>Total number of macro particles is ~400k</a:t>
            </a: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7732" y="1139868"/>
            <a:ext cx="7118222" cy="5480137"/>
          </a:xfrm>
          <a:prstGeom prst="rect">
            <a:avLst/>
          </a:prstGeom>
        </p:spPr>
      </p:pic>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
        <p:nvSpPr>
          <p:cNvPr id="6" name="スライド番号プレースホルダー 5"/>
          <p:cNvSpPr>
            <a:spLocks noGrp="1"/>
          </p:cNvSpPr>
          <p:nvPr>
            <p:ph type="sldNum" sz="quarter" idx="12"/>
          </p:nvPr>
        </p:nvSpPr>
        <p:spPr/>
        <p:txBody>
          <a:bodyPr/>
          <a:lstStyle/>
          <a:p>
            <a:fld id="{E407E2E6-4117-4FCB-A51A-C4272B2865E8}" type="slidenum">
              <a:rPr kumimoji="1" lang="ja-JP" altLang="en-US" smtClean="0"/>
              <a:t>15</a:t>
            </a:fld>
            <a:endParaRPr kumimoji="1" lang="ja-JP" altLang="en-US"/>
          </a:p>
        </p:txBody>
      </p:sp>
    </p:spTree>
    <p:extLst>
      <p:ext uri="{BB962C8B-B14F-4D97-AF65-F5344CB8AC3E}">
        <p14:creationId xmlns:p14="http://schemas.microsoft.com/office/powerpoint/2010/main" val="526473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737164"/>
          </a:xfrm>
          <a:solidFill>
            <a:schemeClr val="accent5">
              <a:lumMod val="20000"/>
              <a:lumOff val="80000"/>
            </a:schemeClr>
          </a:solidFill>
        </p:spPr>
        <p:txBody>
          <a:bodyPr/>
          <a:lstStyle/>
          <a:p>
            <a:r>
              <a:rPr kumimoji="1" lang="en-US" altLang="ja-JP" dirty="0" smtClean="0"/>
              <a:t>Photon Data</a:t>
            </a:r>
            <a:endParaRPr kumimoji="1" lang="ja-JP" altLang="en-US" dirty="0"/>
          </a:p>
        </p:txBody>
      </p:sp>
      <p:sp>
        <p:nvSpPr>
          <p:cNvPr id="3" name="コンテンツ プレースホルダー 2"/>
          <p:cNvSpPr>
            <a:spLocks noGrp="1"/>
          </p:cNvSpPr>
          <p:nvPr>
            <p:ph idx="1"/>
          </p:nvPr>
        </p:nvSpPr>
        <p:spPr>
          <a:xfrm>
            <a:off x="716332" y="1362161"/>
            <a:ext cx="7886700" cy="4994189"/>
          </a:xfrm>
        </p:spPr>
        <p:txBody>
          <a:bodyPr>
            <a:normAutofit fontScale="77500" lnSpcReduction="20000"/>
          </a:bodyPr>
          <a:lstStyle/>
          <a:p>
            <a:r>
              <a:rPr kumimoji="1" lang="en-US" altLang="ja-JP" dirty="0" smtClean="0"/>
              <a:t>Photon data are stored in</a:t>
            </a:r>
          </a:p>
          <a:p>
            <a:pPr lvl="1"/>
            <a:r>
              <a:rPr lang="en-US" altLang="ja-JP" sz="2000" dirty="0">
                <a:hlinkClick r:id="rId2"/>
              </a:rPr>
              <a:t>http://lcdev.kek.jp/~</a:t>
            </a:r>
            <a:r>
              <a:rPr lang="en-US" altLang="ja-JP" sz="2000" dirty="0" smtClean="0">
                <a:hlinkClick r:id="rId2"/>
              </a:rPr>
              <a:t>yokoya/temp/BeamOnTarget2017-0526.txt</a:t>
            </a:r>
            <a:r>
              <a:rPr lang="en-US" altLang="ja-JP" sz="2000" dirty="0" smtClean="0"/>
              <a:t/>
            </a:r>
            <a:br>
              <a:rPr lang="en-US" altLang="ja-JP" sz="2000" dirty="0" smtClean="0"/>
            </a:br>
            <a:r>
              <a:rPr lang="en-US" altLang="ja-JP" sz="2000" dirty="0" smtClean="0"/>
              <a:t>(survived photons on the target. no collimator. Contains some 400k photons)</a:t>
            </a:r>
          </a:p>
          <a:p>
            <a:pPr lvl="1"/>
            <a:r>
              <a:rPr lang="en-US" altLang="ja-JP" sz="2000" dirty="0">
                <a:hlinkClick r:id="rId3"/>
              </a:rPr>
              <a:t>http://lcdev.kek.jp/~</a:t>
            </a:r>
            <a:r>
              <a:rPr lang="en-US" altLang="ja-JP" sz="2000" dirty="0" smtClean="0">
                <a:hlinkClick r:id="rId3"/>
              </a:rPr>
              <a:t>yokoya/temp/LostPhotons2017-0531.txt</a:t>
            </a:r>
            <a:r>
              <a:rPr lang="en-US" altLang="ja-JP" sz="2000" dirty="0" smtClean="0"/>
              <a:t/>
            </a:r>
            <a:br>
              <a:rPr lang="en-US" altLang="ja-JP" sz="2000" dirty="0" smtClean="0"/>
            </a:br>
            <a:r>
              <a:rPr lang="en-US" altLang="ja-JP" sz="2000" dirty="0" smtClean="0"/>
              <a:t>(lost photons. Lost position preserved, Contains some 80k photons)</a:t>
            </a:r>
          </a:p>
          <a:p>
            <a:r>
              <a:rPr lang="en-US" altLang="ja-JP" dirty="0" smtClean="0"/>
              <a:t>These photons are measured just before the target. The shower developed in the target (thickness 0.2X</a:t>
            </a:r>
            <a:r>
              <a:rPr lang="en-US" altLang="ja-JP" baseline="-25000" dirty="0" smtClean="0"/>
              <a:t>0</a:t>
            </a:r>
            <a:r>
              <a:rPr lang="en-US" altLang="ja-JP" dirty="0" smtClean="0"/>
              <a:t>) are not included.</a:t>
            </a:r>
          </a:p>
          <a:p>
            <a:r>
              <a:rPr lang="en-US" altLang="ja-JP" dirty="0" smtClean="0"/>
              <a:t>Format  (macro-particle data from 1 electron bunch)</a:t>
            </a:r>
          </a:p>
          <a:p>
            <a:pPr lvl="1"/>
            <a:r>
              <a:rPr lang="en-US" altLang="ja-JP" dirty="0" smtClean="0"/>
              <a:t>1</a:t>
            </a:r>
            <a:r>
              <a:rPr lang="en-US" altLang="ja-JP" baseline="30000" dirty="0" smtClean="0"/>
              <a:t>st</a:t>
            </a:r>
            <a:r>
              <a:rPr lang="en-US" altLang="ja-JP" dirty="0" smtClean="0"/>
              <a:t> line: title</a:t>
            </a:r>
          </a:p>
          <a:p>
            <a:pPr lvl="1"/>
            <a:r>
              <a:rPr lang="en-US" altLang="ja-JP" dirty="0" smtClean="0"/>
              <a:t>Then  (I2</a:t>
            </a:r>
            <a:r>
              <a:rPr lang="en-US" altLang="ja-JP" dirty="0"/>
              <a:t>, </a:t>
            </a:r>
            <a:r>
              <a:rPr lang="en-US" altLang="ja-JP" dirty="0" smtClean="0"/>
              <a:t>11X</a:t>
            </a:r>
            <a:r>
              <a:rPr lang="en-US" altLang="ja-JP" dirty="0"/>
              <a:t>, </a:t>
            </a:r>
            <a:r>
              <a:rPr lang="en-US" altLang="ja-JP" dirty="0" smtClean="0"/>
              <a:t>12E20.12)</a:t>
            </a:r>
            <a:endParaRPr lang="ja-JP" altLang="ja-JP" dirty="0"/>
          </a:p>
          <a:p>
            <a:pPr lvl="1"/>
            <a:r>
              <a:rPr lang="en-US" altLang="ja-JP" dirty="0" smtClean="0"/>
              <a:t>I2:  1 for photon, 2 for electron</a:t>
            </a:r>
          </a:p>
          <a:p>
            <a:pPr lvl="1"/>
            <a:r>
              <a:rPr lang="en-US" altLang="ja-JP" dirty="0" smtClean="0"/>
              <a:t>12E20:  w, </a:t>
            </a:r>
            <a:r>
              <a:rPr lang="en-US" altLang="ja-JP" dirty="0" err="1" smtClean="0"/>
              <a:t>ct</a:t>
            </a:r>
            <a:r>
              <a:rPr lang="en-US" altLang="ja-JP" dirty="0" smtClean="0"/>
              <a:t>, x, y, s, E, </a:t>
            </a:r>
            <a:r>
              <a:rPr lang="en-US" altLang="ja-JP" dirty="0" err="1" smtClean="0"/>
              <a:t>p</a:t>
            </a:r>
            <a:r>
              <a:rPr lang="en-US" altLang="ja-JP" baseline="-25000" dirty="0" err="1" smtClean="0"/>
              <a:t>x</a:t>
            </a:r>
            <a:r>
              <a:rPr lang="en-US" altLang="ja-JP" dirty="0" smtClean="0"/>
              <a:t>, </a:t>
            </a:r>
            <a:r>
              <a:rPr lang="en-US" altLang="ja-JP" dirty="0" err="1" smtClean="0"/>
              <a:t>p</a:t>
            </a:r>
            <a:r>
              <a:rPr lang="en-US" altLang="ja-JP" baseline="-25000" dirty="0" err="1" smtClean="0"/>
              <a:t>y</a:t>
            </a:r>
            <a:r>
              <a:rPr lang="en-US" altLang="ja-JP" dirty="0" smtClean="0"/>
              <a:t>, </a:t>
            </a:r>
            <a:r>
              <a:rPr lang="en-US" altLang="ja-JP" dirty="0" err="1" smtClean="0"/>
              <a:t>p</a:t>
            </a:r>
            <a:r>
              <a:rPr lang="en-US" altLang="ja-JP" baseline="-25000" dirty="0" err="1" smtClean="0"/>
              <a:t>s</a:t>
            </a:r>
            <a:r>
              <a:rPr lang="en-US" altLang="ja-JP" dirty="0" smtClean="0"/>
              <a:t>, </a:t>
            </a:r>
            <a:r>
              <a:rPr lang="en-US" altLang="ja-JP" dirty="0" smtClean="0">
                <a:latin typeface="Symbol" panose="05050102010706020507" pitchFamily="18" charset="2"/>
              </a:rPr>
              <a:t>x</a:t>
            </a:r>
            <a:r>
              <a:rPr lang="en-US" altLang="ja-JP" baseline="-25000" dirty="0" smtClean="0"/>
              <a:t>1</a:t>
            </a:r>
            <a:r>
              <a:rPr lang="en-US" altLang="ja-JP" dirty="0" smtClean="0"/>
              <a:t>, </a:t>
            </a:r>
            <a:r>
              <a:rPr lang="en-US" altLang="ja-JP" dirty="0"/>
              <a:t> </a:t>
            </a:r>
            <a:r>
              <a:rPr lang="en-US" altLang="ja-JP" dirty="0" smtClean="0">
                <a:latin typeface="Symbol" panose="05050102010706020507" pitchFamily="18" charset="2"/>
              </a:rPr>
              <a:t>x</a:t>
            </a:r>
            <a:r>
              <a:rPr lang="en-US" altLang="ja-JP" baseline="-25000" dirty="0" smtClean="0"/>
              <a:t>2</a:t>
            </a:r>
            <a:r>
              <a:rPr lang="en-US" altLang="ja-JP" dirty="0" smtClean="0"/>
              <a:t>,  </a:t>
            </a:r>
            <a:r>
              <a:rPr lang="en-US" altLang="ja-JP" dirty="0" smtClean="0">
                <a:latin typeface="Symbol" panose="05050102010706020507" pitchFamily="18" charset="2"/>
              </a:rPr>
              <a:t>x</a:t>
            </a:r>
            <a:r>
              <a:rPr lang="en-US" altLang="ja-JP" baseline="-25000" dirty="0" smtClean="0"/>
              <a:t>3</a:t>
            </a:r>
            <a:r>
              <a:rPr lang="en-US" altLang="ja-JP" dirty="0" smtClean="0"/>
              <a:t>, </a:t>
            </a:r>
          </a:p>
          <a:p>
            <a:pPr lvl="1"/>
            <a:r>
              <a:rPr lang="en-US" altLang="ja-JP" dirty="0" smtClean="0"/>
              <a:t>w: 1 macro-particle represents w real particles</a:t>
            </a:r>
          </a:p>
          <a:p>
            <a:pPr lvl="1"/>
            <a:r>
              <a:rPr lang="en-US" altLang="ja-JP" dirty="0" err="1" smtClean="0"/>
              <a:t>ct</a:t>
            </a:r>
            <a:r>
              <a:rPr lang="en-US" altLang="ja-JP" dirty="0" smtClean="0"/>
              <a:t> : delay time with respect to the bunch center (meter)</a:t>
            </a:r>
          </a:p>
          <a:p>
            <a:pPr lvl="1"/>
            <a:r>
              <a:rPr lang="en-US" altLang="ja-JP" dirty="0" smtClean="0"/>
              <a:t>x</a:t>
            </a:r>
            <a:r>
              <a:rPr lang="en-US" altLang="ja-JP" dirty="0"/>
              <a:t>, </a:t>
            </a:r>
            <a:r>
              <a:rPr lang="en-US" altLang="ja-JP" dirty="0" smtClean="0"/>
              <a:t>y: transverse coordinate at the target (meter)</a:t>
            </a:r>
          </a:p>
          <a:p>
            <a:pPr lvl="1"/>
            <a:r>
              <a:rPr lang="en-US" altLang="ja-JP" dirty="0" smtClean="0"/>
              <a:t>s: longitudinal position (same value for all photons = target position)</a:t>
            </a:r>
          </a:p>
          <a:p>
            <a:pPr lvl="1"/>
            <a:r>
              <a:rPr lang="en-US" altLang="ja-JP" dirty="0" smtClean="0"/>
              <a:t>E, </a:t>
            </a:r>
            <a:r>
              <a:rPr lang="en-US" altLang="ja-JP" dirty="0" err="1" smtClean="0"/>
              <a:t>p</a:t>
            </a:r>
            <a:r>
              <a:rPr lang="en-US" altLang="ja-JP" baseline="-25000" dirty="0" err="1" smtClean="0"/>
              <a:t>x</a:t>
            </a:r>
            <a:r>
              <a:rPr lang="en-US" altLang="ja-JP" dirty="0"/>
              <a:t>, </a:t>
            </a:r>
            <a:r>
              <a:rPr lang="en-US" altLang="ja-JP" dirty="0" err="1"/>
              <a:t>p</a:t>
            </a:r>
            <a:r>
              <a:rPr lang="en-US" altLang="ja-JP" baseline="-25000" dirty="0" err="1"/>
              <a:t>y</a:t>
            </a:r>
            <a:r>
              <a:rPr lang="en-US" altLang="ja-JP" dirty="0"/>
              <a:t>, </a:t>
            </a:r>
            <a:r>
              <a:rPr lang="en-US" altLang="ja-JP" dirty="0" err="1" smtClean="0"/>
              <a:t>p</a:t>
            </a:r>
            <a:r>
              <a:rPr lang="en-US" altLang="ja-JP" baseline="-25000" dirty="0" err="1" smtClean="0"/>
              <a:t>s</a:t>
            </a:r>
            <a:r>
              <a:rPr lang="en-US" altLang="ja-JP" dirty="0" smtClean="0"/>
              <a:t> : </a:t>
            </a:r>
            <a:r>
              <a:rPr lang="en-US" altLang="ja-JP" dirty="0" err="1" smtClean="0"/>
              <a:t>enery</a:t>
            </a:r>
            <a:r>
              <a:rPr lang="en-US" altLang="ja-JP" dirty="0" smtClean="0"/>
              <a:t>-momentum (eV, eV/c)</a:t>
            </a:r>
          </a:p>
          <a:p>
            <a:pPr lvl="1"/>
            <a:r>
              <a:rPr lang="en-US" altLang="ja-JP" dirty="0"/>
              <a:t> </a:t>
            </a:r>
            <a:r>
              <a:rPr lang="en-US" altLang="ja-JP" dirty="0" smtClean="0">
                <a:latin typeface="Symbol" panose="05050102010706020507" pitchFamily="18" charset="2"/>
              </a:rPr>
              <a:t>x</a:t>
            </a:r>
            <a:r>
              <a:rPr lang="en-US" altLang="ja-JP" dirty="0"/>
              <a:t>: S</a:t>
            </a:r>
            <a:r>
              <a:rPr lang="en-US" altLang="ja-JP" dirty="0" smtClean="0"/>
              <a:t>tokes </a:t>
            </a:r>
            <a:r>
              <a:rPr lang="en-US" altLang="ja-JP" dirty="0"/>
              <a:t>parameters  ( </a:t>
            </a:r>
            <a:r>
              <a:rPr lang="en-US" altLang="ja-JP" dirty="0" smtClean="0">
                <a:latin typeface="Symbol" panose="05050102010706020507" pitchFamily="18" charset="2"/>
              </a:rPr>
              <a:t>x</a:t>
            </a:r>
            <a:r>
              <a:rPr lang="en-US" altLang="ja-JP" baseline="-25000" dirty="0" smtClean="0"/>
              <a:t>2</a:t>
            </a:r>
            <a:r>
              <a:rPr lang="en-US" altLang="ja-JP" dirty="0" smtClean="0"/>
              <a:t>= circular polarization)</a:t>
            </a:r>
          </a:p>
          <a:p>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2018/7/5 Kyoto mtg. Yokoya</a:t>
            </a:r>
            <a:endParaRPr kumimoji="1" lang="ja-JP" altLang="en-US"/>
          </a:p>
        </p:txBody>
      </p:sp>
      <p:sp>
        <p:nvSpPr>
          <p:cNvPr id="5" name="スライド番号プレースホルダー 4"/>
          <p:cNvSpPr>
            <a:spLocks noGrp="1"/>
          </p:cNvSpPr>
          <p:nvPr>
            <p:ph type="sldNum" sz="quarter" idx="12"/>
          </p:nvPr>
        </p:nvSpPr>
        <p:spPr/>
        <p:txBody>
          <a:bodyPr/>
          <a:lstStyle/>
          <a:p>
            <a:fld id="{E407E2E6-4117-4FCB-A51A-C4272B2865E8}" type="slidenum">
              <a:rPr kumimoji="1" lang="ja-JP" altLang="en-US" smtClean="0"/>
              <a:t>16</a:t>
            </a:fld>
            <a:endParaRPr kumimoji="1" lang="ja-JP" altLang="en-US"/>
          </a:p>
        </p:txBody>
      </p:sp>
    </p:spTree>
    <p:extLst>
      <p:ext uri="{BB962C8B-B14F-4D97-AF65-F5344CB8AC3E}">
        <p14:creationId xmlns:p14="http://schemas.microsoft.com/office/powerpoint/2010/main" val="3452290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13597"/>
            <a:ext cx="7886700" cy="575026"/>
          </a:xfrm>
          <a:solidFill>
            <a:schemeClr val="accent5">
              <a:lumMod val="20000"/>
              <a:lumOff val="80000"/>
            </a:schemeClr>
          </a:solidFill>
        </p:spPr>
        <p:txBody>
          <a:bodyPr>
            <a:normAutofit fontScale="90000"/>
          </a:bodyPr>
          <a:lstStyle/>
          <a:p>
            <a:r>
              <a:rPr kumimoji="1" lang="en-US" altLang="ja-JP" dirty="0" smtClean="0"/>
              <a:t>Location of the Photon Dump</a:t>
            </a:r>
            <a:endParaRPr kumimoji="1" lang="ja-JP" altLang="en-US" dirty="0"/>
          </a:p>
        </p:txBody>
      </p:sp>
      <p:sp>
        <p:nvSpPr>
          <p:cNvPr id="3" name="コンテンツ プレースホルダー 2"/>
          <p:cNvSpPr>
            <a:spLocks noGrp="1"/>
          </p:cNvSpPr>
          <p:nvPr>
            <p:ph idx="1"/>
          </p:nvPr>
        </p:nvSpPr>
        <p:spPr>
          <a:xfrm>
            <a:off x="628650" y="857622"/>
            <a:ext cx="7886700" cy="4264716"/>
          </a:xfrm>
        </p:spPr>
        <p:txBody>
          <a:bodyPr>
            <a:normAutofit fontScale="55000" lnSpcReduction="20000"/>
          </a:bodyPr>
          <a:lstStyle/>
          <a:p>
            <a:pPr>
              <a:lnSpc>
                <a:spcPct val="120000"/>
              </a:lnSpc>
            </a:pPr>
            <a:r>
              <a:rPr kumimoji="1" lang="en-US" altLang="ja-JP" dirty="0" smtClean="0"/>
              <a:t>300kW is assumed with future beam upgrade in mind, but the actual power </a:t>
            </a:r>
            <a:r>
              <a:rPr lang="en-US" altLang="ja-JP" dirty="0" smtClean="0"/>
              <a:t>in </a:t>
            </a:r>
            <a:r>
              <a:rPr kumimoji="1" lang="en-US" altLang="ja-JP" dirty="0" smtClean="0"/>
              <a:t>ILC250GeV</a:t>
            </a:r>
            <a:r>
              <a:rPr lang="ja-JP" altLang="en-US" dirty="0"/>
              <a:t> </a:t>
            </a:r>
            <a:r>
              <a:rPr lang="en-US" altLang="ja-JP" dirty="0" smtClean="0"/>
              <a:t>is </a:t>
            </a:r>
            <a:r>
              <a:rPr kumimoji="1" lang="en-US" altLang="ja-JP" dirty="0" smtClean="0"/>
              <a:t>60kW at maximum</a:t>
            </a:r>
          </a:p>
          <a:p>
            <a:pPr>
              <a:lnSpc>
                <a:spcPct val="120000"/>
              </a:lnSpc>
            </a:pPr>
            <a:r>
              <a:rPr lang="en-US" altLang="ja-JP" dirty="0" smtClean="0"/>
              <a:t>TDR adopted a dump with high-pressure water and titanium alloy window placed at several 10s’ of meters from the target. But later it turned out this window does not work due to the radiation degradation.</a:t>
            </a:r>
          </a:p>
          <a:p>
            <a:pPr>
              <a:lnSpc>
                <a:spcPct val="120000"/>
              </a:lnSpc>
            </a:pPr>
            <a:r>
              <a:rPr kumimoji="1" lang="en-US" altLang="ja-JP" dirty="0" smtClean="0"/>
              <a:t>Most probable candidates of the dump is located at 1-2km downstream from the target</a:t>
            </a:r>
          </a:p>
          <a:p>
            <a:pPr>
              <a:lnSpc>
                <a:spcPct val="120000"/>
              </a:lnSpc>
            </a:pPr>
            <a:r>
              <a:rPr lang="en-US" altLang="ja-JP" dirty="0" smtClean="0"/>
              <a:t>In this case the photons will fly through a pipe in the tunnel for the BDS (beam delivery system --- long beam line to focus the beam). 2 beam lines (positron line and BDS line) go in parallel on either side of the photon pipe with distance ~1.5m.</a:t>
            </a:r>
            <a:r>
              <a:rPr lang="ja-JP" altLang="en-US" dirty="0"/>
              <a:t> </a:t>
            </a:r>
            <a:endParaRPr lang="en-US" altLang="ja-JP" dirty="0" smtClean="0"/>
          </a:p>
          <a:p>
            <a:pPr>
              <a:lnSpc>
                <a:spcPct val="120000"/>
              </a:lnSpc>
            </a:pPr>
            <a:r>
              <a:rPr lang="en-US" altLang="ja-JP" dirty="0"/>
              <a:t>This defines a limit on the size of </a:t>
            </a:r>
            <a:r>
              <a:rPr lang="en-US" altLang="ja-JP" dirty="0" smtClean="0"/>
              <a:t>the devices for the parasitic </a:t>
            </a:r>
            <a:r>
              <a:rPr lang="en-US" altLang="ja-JP" dirty="0" err="1" smtClean="0"/>
              <a:t>experim</a:t>
            </a:r>
            <a:endParaRPr lang="en-US" altLang="ja-JP" dirty="0" smtClean="0"/>
          </a:p>
          <a:p>
            <a:pPr>
              <a:lnSpc>
                <a:spcPct val="120000"/>
              </a:lnSpc>
            </a:pPr>
            <a:r>
              <a:rPr lang="en-US" altLang="ja-JP" dirty="0" smtClean="0"/>
              <a:t>The most important is the safety in intercepting the strong photon beam for the parasitic experiment.</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17</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grpSp>
        <p:nvGrpSpPr>
          <p:cNvPr id="38" name="グループ化 37"/>
          <p:cNvGrpSpPr/>
          <p:nvPr/>
        </p:nvGrpSpPr>
        <p:grpSpPr>
          <a:xfrm>
            <a:off x="1112365" y="4215740"/>
            <a:ext cx="7738410" cy="2140610"/>
            <a:chOff x="574430" y="1662868"/>
            <a:chExt cx="8569570" cy="3712227"/>
          </a:xfrm>
        </p:grpSpPr>
        <p:sp>
          <p:nvSpPr>
            <p:cNvPr id="39" name="右矢印 38"/>
            <p:cNvSpPr/>
            <p:nvPr/>
          </p:nvSpPr>
          <p:spPr>
            <a:xfrm>
              <a:off x="3118342" y="3552097"/>
              <a:ext cx="923223" cy="3063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グループ化 39"/>
            <p:cNvGrpSpPr/>
            <p:nvPr/>
          </p:nvGrpSpPr>
          <p:grpSpPr>
            <a:xfrm>
              <a:off x="4190571" y="1662868"/>
              <a:ext cx="4953429" cy="3677057"/>
              <a:chOff x="4190571" y="1662868"/>
              <a:chExt cx="4953429" cy="3677057"/>
            </a:xfrm>
          </p:grpSpPr>
          <p:cxnSp>
            <p:nvCxnSpPr>
              <p:cNvPr id="57" name="直線コネクタ 56"/>
              <p:cNvCxnSpPr/>
              <p:nvPr/>
            </p:nvCxnSpPr>
            <p:spPr>
              <a:xfrm>
                <a:off x="4251087" y="4525111"/>
                <a:ext cx="3392365" cy="0"/>
              </a:xfrm>
              <a:prstGeom prst="line">
                <a:avLst/>
              </a:prstGeom>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4337545" y="4384435"/>
                <a:ext cx="70338"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501668" y="4431327"/>
                <a:ext cx="679938" cy="1875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flipV="1">
                <a:off x="5419888" y="4126526"/>
                <a:ext cx="437968" cy="410308"/>
              </a:xfrm>
              <a:prstGeom prst="line">
                <a:avLst/>
              </a:prstGeom>
              <a:ln w="28575"/>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a:xfrm>
                <a:off x="5846133" y="4126526"/>
                <a:ext cx="4871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a:off x="6333233" y="4126529"/>
                <a:ext cx="108748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a:xfrm>
                <a:off x="4243760" y="4525111"/>
                <a:ext cx="1172308" cy="0"/>
              </a:xfrm>
              <a:prstGeom prst="line">
                <a:avLst/>
              </a:prstGeom>
              <a:ln w="28575"/>
            </p:spPr>
            <p:style>
              <a:lnRef idx="1">
                <a:schemeClr val="dk1"/>
              </a:lnRef>
              <a:fillRef idx="0">
                <a:schemeClr val="dk1"/>
              </a:fillRef>
              <a:effectRef idx="0">
                <a:schemeClr val="dk1"/>
              </a:effectRef>
              <a:fontRef idx="minor">
                <a:schemeClr val="tx1"/>
              </a:fontRef>
            </p:style>
          </p:cxnSp>
          <p:sp>
            <p:nvSpPr>
              <p:cNvPr id="64" name="正方形/長方形 63"/>
              <p:cNvSpPr/>
              <p:nvPr/>
            </p:nvSpPr>
            <p:spPr>
              <a:xfrm>
                <a:off x="8194503" y="4419605"/>
                <a:ext cx="308397" cy="18757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7540224" y="4548557"/>
                <a:ext cx="1603776" cy="495277"/>
              </a:xfrm>
              <a:prstGeom prst="rect">
                <a:avLst/>
              </a:prstGeom>
              <a:noFill/>
            </p:spPr>
            <p:txBody>
              <a:bodyPr wrap="square" rtlCol="0">
                <a:spAutoFit/>
              </a:bodyPr>
              <a:lstStyle/>
              <a:p>
                <a:r>
                  <a:rPr kumimoji="1" lang="en-US" altLang="ja-JP" sz="1400" dirty="0" smtClean="0"/>
                  <a:t>photon dump</a:t>
                </a:r>
                <a:endParaRPr kumimoji="1" lang="ja-JP" altLang="en-US" sz="1400" dirty="0"/>
              </a:p>
            </p:txBody>
          </p:sp>
          <p:sp>
            <p:nvSpPr>
              <p:cNvPr id="66" name="テキスト ボックス 65"/>
              <p:cNvSpPr txBox="1"/>
              <p:nvPr/>
            </p:nvSpPr>
            <p:spPr>
              <a:xfrm rot="16200000">
                <a:off x="2972347" y="2881092"/>
                <a:ext cx="2777282" cy="340834"/>
              </a:xfrm>
              <a:prstGeom prst="rect">
                <a:avLst/>
              </a:prstGeom>
              <a:noFill/>
            </p:spPr>
            <p:txBody>
              <a:bodyPr wrap="square" rtlCol="0">
                <a:spAutoFit/>
              </a:bodyPr>
              <a:lstStyle/>
              <a:p>
                <a:r>
                  <a:rPr kumimoji="1" lang="en-US" altLang="ja-JP" sz="1400" dirty="0" smtClean="0"/>
                  <a:t>target</a:t>
                </a:r>
                <a:endParaRPr kumimoji="1" lang="ja-JP" altLang="en-US" sz="1400" dirty="0"/>
              </a:p>
            </p:txBody>
          </p:sp>
          <p:sp>
            <p:nvSpPr>
              <p:cNvPr id="67" name="テキスト ボックス 66"/>
              <p:cNvSpPr txBox="1"/>
              <p:nvPr/>
            </p:nvSpPr>
            <p:spPr>
              <a:xfrm rot="16200000">
                <a:off x="3917678" y="3256710"/>
                <a:ext cx="1779673" cy="579418"/>
              </a:xfrm>
              <a:prstGeom prst="rect">
                <a:avLst/>
              </a:prstGeom>
              <a:noFill/>
            </p:spPr>
            <p:txBody>
              <a:bodyPr wrap="square" rtlCol="0">
                <a:spAutoFit/>
              </a:bodyPr>
              <a:lstStyle/>
              <a:p>
                <a:r>
                  <a:rPr kumimoji="1" lang="en-US" altLang="ja-JP" sz="1400" dirty="0" smtClean="0"/>
                  <a:t>capture section</a:t>
                </a:r>
                <a:endParaRPr kumimoji="1" lang="ja-JP" altLang="en-US" sz="1400" dirty="0"/>
              </a:p>
            </p:txBody>
          </p:sp>
          <p:cxnSp>
            <p:nvCxnSpPr>
              <p:cNvPr id="68" name="直線コネクタ 67"/>
              <p:cNvCxnSpPr/>
              <p:nvPr/>
            </p:nvCxnSpPr>
            <p:spPr>
              <a:xfrm>
                <a:off x="4360987" y="5005754"/>
                <a:ext cx="3059727" cy="0"/>
              </a:xfrm>
              <a:prstGeom prst="line">
                <a:avLst/>
              </a:prstGeom>
              <a:ln w="28575">
                <a:solidFill>
                  <a:srgbClr val="0070C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5778099" y="4970593"/>
                <a:ext cx="681316" cy="369332"/>
              </a:xfrm>
              <a:prstGeom prst="rect">
                <a:avLst/>
              </a:prstGeom>
              <a:noFill/>
            </p:spPr>
            <p:txBody>
              <a:bodyPr wrap="square" rtlCol="0">
                <a:spAutoFit/>
              </a:bodyPr>
              <a:lstStyle/>
              <a:p>
                <a:r>
                  <a:rPr kumimoji="1" lang="en-US" altLang="ja-JP" dirty="0" smtClean="0"/>
                  <a:t>BDS</a:t>
                </a:r>
                <a:endParaRPr kumimoji="1" lang="ja-JP" altLang="en-US" dirty="0"/>
              </a:p>
            </p:txBody>
          </p:sp>
        </p:grpSp>
        <p:grpSp>
          <p:nvGrpSpPr>
            <p:cNvPr id="41" name="グループ化 40"/>
            <p:cNvGrpSpPr/>
            <p:nvPr/>
          </p:nvGrpSpPr>
          <p:grpSpPr>
            <a:xfrm>
              <a:off x="574430" y="2949096"/>
              <a:ext cx="3446585" cy="2425999"/>
              <a:chOff x="574430" y="2949096"/>
              <a:chExt cx="3446585" cy="2425999"/>
            </a:xfrm>
          </p:grpSpPr>
          <p:cxnSp>
            <p:nvCxnSpPr>
              <p:cNvPr id="42" name="直線コネクタ 41"/>
              <p:cNvCxnSpPr/>
              <p:nvPr/>
            </p:nvCxnSpPr>
            <p:spPr>
              <a:xfrm>
                <a:off x="628650" y="4489941"/>
                <a:ext cx="3392365"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715108" y="4349265"/>
                <a:ext cx="70338"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879231" y="4396157"/>
                <a:ext cx="679938" cy="1875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 name="グループ化 44"/>
              <p:cNvGrpSpPr/>
              <p:nvPr/>
            </p:nvGrpSpPr>
            <p:grpSpPr>
              <a:xfrm>
                <a:off x="621323" y="4091356"/>
                <a:ext cx="3176954" cy="410308"/>
                <a:chOff x="621323" y="5005753"/>
                <a:chExt cx="3176954" cy="410308"/>
              </a:xfrm>
            </p:grpSpPr>
            <p:cxnSp>
              <p:nvCxnSpPr>
                <p:cNvPr id="52" name="直線コネクタ 51"/>
                <p:cNvCxnSpPr/>
                <p:nvPr/>
              </p:nvCxnSpPr>
              <p:spPr>
                <a:xfrm flipV="1">
                  <a:off x="1797451" y="5005753"/>
                  <a:ext cx="437968" cy="410308"/>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a:off x="2223696" y="5005753"/>
                  <a:ext cx="4871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a:off x="2710797" y="5005753"/>
                  <a:ext cx="385149" cy="398585"/>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a:off x="3095946" y="5404338"/>
                  <a:ext cx="70233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a:off x="621323" y="5404338"/>
                  <a:ext cx="1172308"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46" name="正方形/長方形 45"/>
              <p:cNvSpPr/>
              <p:nvPr/>
            </p:nvSpPr>
            <p:spPr>
              <a:xfrm>
                <a:off x="2016435" y="4384435"/>
                <a:ext cx="308397" cy="18757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rot="16200000">
                <a:off x="181839" y="3666122"/>
                <a:ext cx="1136884" cy="340834"/>
              </a:xfrm>
              <a:prstGeom prst="rect">
                <a:avLst/>
              </a:prstGeom>
              <a:noFill/>
            </p:spPr>
            <p:txBody>
              <a:bodyPr wrap="square" rtlCol="0">
                <a:spAutoFit/>
              </a:bodyPr>
              <a:lstStyle/>
              <a:p>
                <a:r>
                  <a:rPr kumimoji="1" lang="en-US" altLang="ja-JP" sz="1400" dirty="0" smtClean="0"/>
                  <a:t>target</a:t>
                </a:r>
                <a:endParaRPr kumimoji="1" lang="ja-JP" altLang="en-US" sz="1400" dirty="0"/>
              </a:p>
            </p:txBody>
          </p:sp>
          <p:sp>
            <p:nvSpPr>
              <p:cNvPr id="48" name="テキスト ボックス 47"/>
              <p:cNvSpPr txBox="1"/>
              <p:nvPr/>
            </p:nvSpPr>
            <p:spPr>
              <a:xfrm rot="16200000">
                <a:off x="542877" y="3366410"/>
                <a:ext cx="1414046" cy="579417"/>
              </a:xfrm>
              <a:prstGeom prst="rect">
                <a:avLst/>
              </a:prstGeom>
              <a:noFill/>
            </p:spPr>
            <p:txBody>
              <a:bodyPr wrap="square" rtlCol="0">
                <a:spAutoFit/>
              </a:bodyPr>
              <a:lstStyle/>
              <a:p>
                <a:r>
                  <a:rPr lang="en-US" altLang="ja-JP" sz="1400" dirty="0" smtClean="0"/>
                  <a:t>capture section</a:t>
                </a:r>
                <a:endParaRPr kumimoji="1" lang="ja-JP" altLang="en-US" sz="1400" dirty="0"/>
              </a:p>
            </p:txBody>
          </p:sp>
          <p:sp>
            <p:nvSpPr>
              <p:cNvPr id="49" name="テキスト ボックス 48"/>
              <p:cNvSpPr txBox="1"/>
              <p:nvPr/>
            </p:nvSpPr>
            <p:spPr>
              <a:xfrm>
                <a:off x="1717800" y="4504629"/>
                <a:ext cx="1760297" cy="495277"/>
              </a:xfrm>
              <a:prstGeom prst="rect">
                <a:avLst/>
              </a:prstGeom>
              <a:noFill/>
            </p:spPr>
            <p:txBody>
              <a:bodyPr wrap="square" rtlCol="0">
                <a:spAutoFit/>
              </a:bodyPr>
              <a:lstStyle/>
              <a:p>
                <a:r>
                  <a:rPr kumimoji="1" lang="en-US" altLang="ja-JP" sz="1400" dirty="0" smtClean="0"/>
                  <a:t>photon dump</a:t>
                </a:r>
                <a:endParaRPr kumimoji="1" lang="ja-JP" altLang="en-US" sz="1400" dirty="0"/>
              </a:p>
            </p:txBody>
          </p:sp>
          <p:cxnSp>
            <p:nvCxnSpPr>
              <p:cNvPr id="50" name="直線コネクタ 49"/>
              <p:cNvCxnSpPr/>
              <p:nvPr/>
            </p:nvCxnSpPr>
            <p:spPr>
              <a:xfrm>
                <a:off x="574430" y="5040924"/>
                <a:ext cx="3059727" cy="0"/>
              </a:xfrm>
              <a:prstGeom prst="line">
                <a:avLst/>
              </a:prstGeom>
              <a:ln w="28575">
                <a:solidFill>
                  <a:srgbClr val="0070C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1991542" y="5005763"/>
                <a:ext cx="681316" cy="369332"/>
              </a:xfrm>
              <a:prstGeom prst="rect">
                <a:avLst/>
              </a:prstGeom>
              <a:noFill/>
            </p:spPr>
            <p:txBody>
              <a:bodyPr wrap="square" rtlCol="0">
                <a:spAutoFit/>
              </a:bodyPr>
              <a:lstStyle/>
              <a:p>
                <a:r>
                  <a:rPr kumimoji="1" lang="en-US" altLang="ja-JP" dirty="0" smtClean="0"/>
                  <a:t>BDS</a:t>
                </a:r>
                <a:endParaRPr kumimoji="1" lang="ja-JP" altLang="en-US" dirty="0"/>
              </a:p>
            </p:txBody>
          </p:sp>
        </p:grpSp>
      </p:grpSp>
    </p:spTree>
    <p:extLst>
      <p:ext uri="{BB962C8B-B14F-4D97-AF65-F5344CB8AC3E}">
        <p14:creationId xmlns:p14="http://schemas.microsoft.com/office/powerpoint/2010/main" val="2380679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763763"/>
          </a:xfrm>
          <a:solidFill>
            <a:schemeClr val="accent5">
              <a:lumMod val="20000"/>
              <a:lumOff val="80000"/>
            </a:schemeClr>
          </a:solidFill>
        </p:spPr>
        <p:txBody>
          <a:bodyPr>
            <a:normAutofit fontScale="90000"/>
          </a:bodyPr>
          <a:lstStyle/>
          <a:p>
            <a:r>
              <a:rPr kumimoji="1" lang="en-US" altLang="ja-JP" dirty="0" smtClean="0"/>
              <a:t>Use of the Beam in Damping Ring</a:t>
            </a:r>
            <a:r>
              <a:rPr lang="en-US" altLang="ja-JP" dirty="0"/>
              <a:t>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Space for insertion devices are not reserved at present</a:t>
            </a:r>
          </a:p>
          <a:p>
            <a:r>
              <a:rPr kumimoji="1" lang="en-US" altLang="ja-JP" dirty="0" smtClean="0"/>
              <a:t>Beam current ~0.5A</a:t>
            </a:r>
          </a:p>
          <a:p>
            <a:r>
              <a:rPr lang="en-US" altLang="ja-JP" dirty="0" smtClean="0"/>
              <a:t>The equilibrium emittance is small. However, it takes time to reach the equilibrium and the beam is extracted immediately after equilibrium is reached. </a:t>
            </a:r>
          </a:p>
          <a:p>
            <a:r>
              <a:rPr lang="en-US" altLang="ja-JP" dirty="0" smtClean="0"/>
              <a:t>Therefore, the value of the beam as a light source is minimal during colliding experiments.</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18</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2814714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61925"/>
            <a:ext cx="7886700" cy="571852"/>
          </a:xfrm>
          <a:solidFill>
            <a:schemeClr val="accent5">
              <a:lumMod val="20000"/>
              <a:lumOff val="80000"/>
            </a:schemeClr>
          </a:solidFill>
        </p:spPr>
        <p:txBody>
          <a:bodyPr>
            <a:normAutofit fontScale="90000"/>
          </a:bodyPr>
          <a:lstStyle/>
          <a:p>
            <a:r>
              <a:rPr kumimoji="1" lang="en-US" altLang="ja-JP" dirty="0" smtClean="0"/>
              <a:t>Extremely Short Bunch</a:t>
            </a:r>
            <a:endParaRPr kumimoji="1" lang="ja-JP" altLang="en-US" dirty="0"/>
          </a:p>
        </p:txBody>
      </p:sp>
      <p:sp>
        <p:nvSpPr>
          <p:cNvPr id="3" name="コンテンツ プレースホルダー 2"/>
          <p:cNvSpPr>
            <a:spLocks noGrp="1"/>
          </p:cNvSpPr>
          <p:nvPr>
            <p:ph idx="1"/>
          </p:nvPr>
        </p:nvSpPr>
        <p:spPr>
          <a:xfrm>
            <a:off x="628650" y="892832"/>
            <a:ext cx="7886700" cy="3657322"/>
          </a:xfrm>
        </p:spPr>
        <p:txBody>
          <a:bodyPr>
            <a:normAutofit fontScale="70000" lnSpcReduction="20000"/>
          </a:bodyPr>
          <a:lstStyle/>
          <a:p>
            <a:r>
              <a:rPr kumimoji="1" lang="en-US" altLang="ja-JP" dirty="0" smtClean="0"/>
              <a:t>Some experiments </a:t>
            </a:r>
            <a:r>
              <a:rPr kumimoji="1" lang="en-US" altLang="ja-JP" dirty="0" smtClean="0"/>
              <a:t>(e.g., plasma) may </a:t>
            </a:r>
            <a:r>
              <a:rPr kumimoji="1" lang="en-US" altLang="ja-JP" dirty="0" smtClean="0"/>
              <a:t>require extremely short bunches</a:t>
            </a:r>
          </a:p>
          <a:p>
            <a:pPr lvl="1"/>
            <a:r>
              <a:rPr lang="en-US" altLang="ja-JP" dirty="0" smtClean="0"/>
              <a:t>SLAC </a:t>
            </a:r>
            <a:r>
              <a:rPr lang="en-US" altLang="ja-JP" dirty="0" smtClean="0"/>
              <a:t>FACET delivered ~20</a:t>
            </a:r>
            <a:r>
              <a:rPr lang="en-US" altLang="ja-JP" dirty="0" smtClean="0">
                <a:latin typeface="Symbol" panose="05050102010706020507" pitchFamily="18" charset="2"/>
              </a:rPr>
              <a:t>m</a:t>
            </a:r>
            <a:r>
              <a:rPr lang="en-US" altLang="ja-JP" dirty="0" smtClean="0"/>
              <a:t>m bunches, FACET-II even shorter</a:t>
            </a:r>
          </a:p>
          <a:p>
            <a:r>
              <a:rPr kumimoji="1" lang="en-US" altLang="ja-JP" dirty="0" smtClean="0"/>
              <a:t>In ILC, if DR is skipped, one can reach such short bunches for electron</a:t>
            </a:r>
          </a:p>
          <a:p>
            <a:pPr lvl="1"/>
            <a:r>
              <a:rPr lang="en-US" altLang="ja-JP" dirty="0" smtClean="0"/>
              <a:t>5GeV electron injector </a:t>
            </a:r>
            <a:r>
              <a:rPr lang="en-US" altLang="ja-JP" dirty="0" smtClean="0">
                <a:sym typeface="Wingdings" panose="05000000000000000000" pitchFamily="2" charset="2"/>
              </a:rPr>
              <a:t> DR  immediately extract from DR  Bunch compressor  </a:t>
            </a:r>
            <a:r>
              <a:rPr lang="en-US" altLang="ja-JP" dirty="0"/>
              <a:t>(see green line below)</a:t>
            </a:r>
            <a:endParaRPr lang="en-US" altLang="ja-JP" dirty="0" smtClean="0">
              <a:sym typeface="Wingdings" panose="05000000000000000000" pitchFamily="2" charset="2"/>
            </a:endParaRPr>
          </a:p>
          <a:p>
            <a:pPr lvl="1"/>
            <a:r>
              <a:rPr lang="en-US" altLang="ja-JP" dirty="0" smtClean="0">
                <a:sym typeface="Wingdings" panose="05000000000000000000" pitchFamily="2" charset="2"/>
              </a:rPr>
              <a:t>However, as pointed out in [E-1] the present ILC adopts DC gun for polarization. The bunch length is comparable to that in the DR.</a:t>
            </a:r>
          </a:p>
          <a:p>
            <a:pPr lvl="1"/>
            <a:r>
              <a:rPr lang="en-US" altLang="ja-JP" dirty="0" smtClean="0">
                <a:sym typeface="Wingdings" panose="05000000000000000000" pitchFamily="2" charset="2"/>
              </a:rPr>
              <a:t>By installing RF gun like at Euro-XFEL in parallel with the polarized gun, the bunch length after the bunch compressor will be </a:t>
            </a:r>
            <a:r>
              <a:rPr lang="en-US" altLang="ja-JP" dirty="0" smtClean="0"/>
              <a:t>15-30</a:t>
            </a:r>
            <a:r>
              <a:rPr lang="en-US" altLang="ja-JP" dirty="0" smtClean="0">
                <a:latin typeface="Symbol" panose="05050102010706020507" pitchFamily="18" charset="2"/>
              </a:rPr>
              <a:t>m</a:t>
            </a:r>
            <a:r>
              <a:rPr lang="en-US" altLang="ja-JP" dirty="0" smtClean="0"/>
              <a:t>m bunches </a:t>
            </a:r>
          </a:p>
          <a:p>
            <a:r>
              <a:rPr kumimoji="1" lang="en-US" altLang="ja-JP" dirty="0" smtClean="0"/>
              <a:t>Not a parasitic mode. But presumably possible if one can get hours/day machines time</a:t>
            </a:r>
          </a:p>
          <a:p>
            <a:r>
              <a:rPr lang="en-US" altLang="ja-JP" dirty="0" smtClean="0"/>
              <a:t>Beam dynamical issues to be studied</a:t>
            </a:r>
          </a:p>
          <a:p>
            <a:pPr lvl="1"/>
            <a:r>
              <a:rPr kumimoji="1" lang="en-US" altLang="ja-JP" dirty="0" smtClean="0"/>
              <a:t>Coherent radiation in the turn-around and the bunch compressor</a:t>
            </a:r>
            <a:endParaRPr lang="en-US" altLang="ja-JP" dirty="0" smtClean="0"/>
          </a:p>
          <a:p>
            <a:pPr lvl="1"/>
            <a:r>
              <a:rPr kumimoji="1" lang="en-US" altLang="ja-JP" dirty="0" smtClean="0"/>
              <a:t>Higher-order mode loss in the main </a:t>
            </a:r>
            <a:r>
              <a:rPr kumimoji="1" lang="en-US" altLang="ja-JP" dirty="0" err="1" smtClean="0"/>
              <a:t>linac</a:t>
            </a:r>
            <a:endParaRPr kumimoji="1"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2018/7/5 Kyoto mtg. Yokoya</a:t>
            </a:r>
            <a:endParaRPr kumimoji="1" lang="ja-JP" altLang="en-US"/>
          </a:p>
        </p:txBody>
      </p:sp>
      <p:sp>
        <p:nvSpPr>
          <p:cNvPr id="5" name="スライド番号プレースホルダー 4"/>
          <p:cNvSpPr>
            <a:spLocks noGrp="1"/>
          </p:cNvSpPr>
          <p:nvPr>
            <p:ph type="sldNum" sz="quarter" idx="12"/>
          </p:nvPr>
        </p:nvSpPr>
        <p:spPr/>
        <p:txBody>
          <a:bodyPr/>
          <a:lstStyle/>
          <a:p>
            <a:fld id="{5B8EC828-4D56-4D51-B073-D6FBB8F522A2}" type="slidenum">
              <a:rPr kumimoji="1" lang="ja-JP" altLang="en-US" smtClean="0"/>
              <a:t>19</a:t>
            </a:fld>
            <a:endParaRPr kumimoji="1" lang="ja-JP" altLang="en-US"/>
          </a:p>
        </p:txBody>
      </p:sp>
      <p:grpSp>
        <p:nvGrpSpPr>
          <p:cNvPr id="6" name="グループ化 5"/>
          <p:cNvGrpSpPr/>
          <p:nvPr/>
        </p:nvGrpSpPr>
        <p:grpSpPr>
          <a:xfrm>
            <a:off x="47500" y="4566720"/>
            <a:ext cx="9061860" cy="1913058"/>
            <a:chOff x="47500" y="4465119"/>
            <a:chExt cx="9061860" cy="1913058"/>
          </a:xfrm>
        </p:grpSpPr>
        <p:grpSp>
          <p:nvGrpSpPr>
            <p:cNvPr id="7" name="グループ化 6"/>
            <p:cNvGrpSpPr/>
            <p:nvPr/>
          </p:nvGrpSpPr>
          <p:grpSpPr>
            <a:xfrm>
              <a:off x="47500" y="4465119"/>
              <a:ext cx="9061860" cy="1913058"/>
              <a:chOff x="47500" y="4465119"/>
              <a:chExt cx="9061860" cy="1913058"/>
            </a:xfrm>
          </p:grpSpPr>
          <p:pic>
            <p:nvPicPr>
              <p:cNvPr id="11" name="コンテンツ プレースホルダ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500" y="4465119"/>
                <a:ext cx="9061860" cy="1913058"/>
              </a:xfrm>
              <a:prstGeom prst="rect">
                <a:avLst/>
              </a:prstGeom>
            </p:spPr>
          </p:pic>
          <p:grpSp>
            <p:nvGrpSpPr>
              <p:cNvPr id="12" name="グループ化 11"/>
              <p:cNvGrpSpPr/>
              <p:nvPr/>
            </p:nvGrpSpPr>
            <p:grpSpPr>
              <a:xfrm>
                <a:off x="308682" y="4690752"/>
                <a:ext cx="1106311" cy="885958"/>
                <a:chOff x="308682" y="4690752"/>
                <a:chExt cx="1106311" cy="885958"/>
              </a:xfrm>
            </p:grpSpPr>
            <p:sp>
              <p:nvSpPr>
                <p:cNvPr id="16" name="下矢印 15"/>
                <p:cNvSpPr/>
                <p:nvPr/>
              </p:nvSpPr>
              <p:spPr>
                <a:xfrm>
                  <a:off x="718963" y="5147733"/>
                  <a:ext cx="285750" cy="42897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08682" y="4690752"/>
                  <a:ext cx="1106311" cy="461665"/>
                </a:xfrm>
                <a:prstGeom prst="rect">
                  <a:avLst/>
                </a:prstGeom>
                <a:noFill/>
              </p:spPr>
              <p:txBody>
                <a:bodyPr wrap="square" rtlCol="0">
                  <a:spAutoFit/>
                </a:bodyPr>
                <a:lstStyle/>
                <a:p>
                  <a:r>
                    <a:rPr kumimoji="1" lang="en-US" altLang="ja-JP" sz="1200" dirty="0" smtClean="0"/>
                    <a:t>Bunch Compression</a:t>
                  </a:r>
                  <a:endParaRPr kumimoji="1" lang="ja-JP" altLang="en-US" sz="1200" dirty="0"/>
                </a:p>
              </p:txBody>
            </p:sp>
          </p:grpSp>
          <p:grpSp>
            <p:nvGrpSpPr>
              <p:cNvPr id="13" name="グループ化 12"/>
              <p:cNvGrpSpPr/>
              <p:nvPr/>
            </p:nvGrpSpPr>
            <p:grpSpPr>
              <a:xfrm>
                <a:off x="8035934" y="4775418"/>
                <a:ext cx="1073426" cy="885958"/>
                <a:chOff x="8035934" y="4775418"/>
                <a:chExt cx="1073426" cy="885958"/>
              </a:xfrm>
            </p:grpSpPr>
            <p:sp>
              <p:nvSpPr>
                <p:cNvPr id="14" name="下矢印 13"/>
                <p:cNvSpPr/>
                <p:nvPr/>
              </p:nvSpPr>
              <p:spPr>
                <a:xfrm>
                  <a:off x="8186568" y="5232399"/>
                  <a:ext cx="285750" cy="42897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8035934" y="4775418"/>
                  <a:ext cx="1073426" cy="461665"/>
                </a:xfrm>
                <a:prstGeom prst="rect">
                  <a:avLst/>
                </a:prstGeom>
                <a:noFill/>
              </p:spPr>
              <p:txBody>
                <a:bodyPr wrap="square" rtlCol="0">
                  <a:spAutoFit/>
                </a:bodyPr>
                <a:lstStyle/>
                <a:p>
                  <a:r>
                    <a:rPr kumimoji="1" lang="en-US" altLang="ja-JP" sz="1200" dirty="0" smtClean="0"/>
                    <a:t>Bunch Compression</a:t>
                  </a:r>
                  <a:endParaRPr kumimoji="1" lang="ja-JP" altLang="en-US" sz="1200" dirty="0"/>
                </a:p>
              </p:txBody>
            </p:sp>
          </p:grpSp>
        </p:grpSp>
        <p:grpSp>
          <p:nvGrpSpPr>
            <p:cNvPr id="8" name="グループ化 7"/>
            <p:cNvGrpSpPr/>
            <p:nvPr/>
          </p:nvGrpSpPr>
          <p:grpSpPr>
            <a:xfrm>
              <a:off x="159026" y="5311471"/>
              <a:ext cx="5501027" cy="469127"/>
              <a:chOff x="159026" y="5311471"/>
              <a:chExt cx="5501027" cy="469127"/>
            </a:xfrm>
          </p:grpSpPr>
          <p:sp>
            <p:nvSpPr>
              <p:cNvPr id="9" name="フリーフォーム 8"/>
              <p:cNvSpPr/>
              <p:nvPr/>
            </p:nvSpPr>
            <p:spPr>
              <a:xfrm>
                <a:off x="237263" y="5311471"/>
                <a:ext cx="5422790" cy="429371"/>
              </a:xfrm>
              <a:custGeom>
                <a:avLst/>
                <a:gdLst>
                  <a:gd name="connsiteX0" fmla="*/ 5422790 w 5422790"/>
                  <a:gd name="connsiteY0" fmla="*/ 413468 h 429371"/>
                  <a:gd name="connsiteX1" fmla="*/ 5200153 w 5422790"/>
                  <a:gd name="connsiteY1" fmla="*/ 429371 h 429371"/>
                  <a:gd name="connsiteX2" fmla="*/ 4802588 w 5422790"/>
                  <a:gd name="connsiteY2" fmla="*/ 31806 h 429371"/>
                  <a:gd name="connsiteX3" fmla="*/ 4595854 w 5422790"/>
                  <a:gd name="connsiteY3" fmla="*/ 63611 h 429371"/>
                  <a:gd name="connsiteX4" fmla="*/ 4309607 w 5422790"/>
                  <a:gd name="connsiteY4" fmla="*/ 47708 h 429371"/>
                  <a:gd name="connsiteX5" fmla="*/ 4134678 w 5422790"/>
                  <a:gd name="connsiteY5" fmla="*/ 0 h 429371"/>
                  <a:gd name="connsiteX6" fmla="*/ 3721211 w 5422790"/>
                  <a:gd name="connsiteY6" fmla="*/ 365760 h 429371"/>
                  <a:gd name="connsiteX7" fmla="*/ 492981 w 5422790"/>
                  <a:gd name="connsiteY7" fmla="*/ 238539 h 429371"/>
                  <a:gd name="connsiteX8" fmla="*/ 143124 w 5422790"/>
                  <a:gd name="connsiteY8" fmla="*/ 238539 h 429371"/>
                  <a:gd name="connsiteX9" fmla="*/ 0 w 5422790"/>
                  <a:gd name="connsiteY9" fmla="*/ 302150 h 429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2790" h="429371">
                    <a:moveTo>
                      <a:pt x="5422790" y="413468"/>
                    </a:moveTo>
                    <a:lnTo>
                      <a:pt x="5200153" y="429371"/>
                    </a:lnTo>
                    <a:lnTo>
                      <a:pt x="4802588" y="31806"/>
                    </a:lnTo>
                    <a:lnTo>
                      <a:pt x="4595854" y="63611"/>
                    </a:lnTo>
                    <a:lnTo>
                      <a:pt x="4309607" y="47708"/>
                    </a:lnTo>
                    <a:lnTo>
                      <a:pt x="4134678" y="0"/>
                    </a:lnTo>
                    <a:lnTo>
                      <a:pt x="3721211" y="365760"/>
                    </a:lnTo>
                    <a:lnTo>
                      <a:pt x="492981" y="238539"/>
                    </a:lnTo>
                    <a:lnTo>
                      <a:pt x="143124" y="238539"/>
                    </a:lnTo>
                    <a:lnTo>
                      <a:pt x="0" y="302150"/>
                    </a:ln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p:cNvSpPr/>
              <p:nvPr/>
            </p:nvSpPr>
            <p:spPr>
              <a:xfrm>
                <a:off x="159026" y="5542059"/>
                <a:ext cx="1653871" cy="238539"/>
              </a:xfrm>
              <a:custGeom>
                <a:avLst/>
                <a:gdLst>
                  <a:gd name="connsiteX0" fmla="*/ 159026 w 1653871"/>
                  <a:gd name="connsiteY0" fmla="*/ 0 h 238539"/>
                  <a:gd name="connsiteX1" fmla="*/ 0 w 1653871"/>
                  <a:gd name="connsiteY1" fmla="*/ 127221 h 238539"/>
                  <a:gd name="connsiteX2" fmla="*/ 15903 w 1653871"/>
                  <a:gd name="connsiteY2" fmla="*/ 238539 h 238539"/>
                  <a:gd name="connsiteX3" fmla="*/ 127221 w 1653871"/>
                  <a:gd name="connsiteY3" fmla="*/ 222637 h 238539"/>
                  <a:gd name="connsiteX4" fmla="*/ 286247 w 1653871"/>
                  <a:gd name="connsiteY4" fmla="*/ 143124 h 238539"/>
                  <a:gd name="connsiteX5" fmla="*/ 381663 w 1653871"/>
                  <a:gd name="connsiteY5" fmla="*/ 79513 h 238539"/>
                  <a:gd name="connsiteX6" fmla="*/ 699715 w 1653871"/>
                  <a:gd name="connsiteY6" fmla="*/ 79513 h 238539"/>
                  <a:gd name="connsiteX7" fmla="*/ 1304014 w 1653871"/>
                  <a:gd name="connsiteY7" fmla="*/ 79513 h 238539"/>
                  <a:gd name="connsiteX8" fmla="*/ 1653871 w 1653871"/>
                  <a:gd name="connsiteY8" fmla="*/ 95416 h 238539"/>
                  <a:gd name="connsiteX9" fmla="*/ 1653871 w 1653871"/>
                  <a:gd name="connsiteY9" fmla="*/ 95416 h 23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3871" h="238539">
                    <a:moveTo>
                      <a:pt x="159026" y="0"/>
                    </a:moveTo>
                    <a:lnTo>
                      <a:pt x="0" y="127221"/>
                    </a:lnTo>
                    <a:lnTo>
                      <a:pt x="15903" y="238539"/>
                    </a:lnTo>
                    <a:lnTo>
                      <a:pt x="127221" y="222637"/>
                    </a:lnTo>
                    <a:lnTo>
                      <a:pt x="286247" y="143124"/>
                    </a:lnTo>
                    <a:lnTo>
                      <a:pt x="381663" y="79513"/>
                    </a:lnTo>
                    <a:lnTo>
                      <a:pt x="699715" y="79513"/>
                    </a:lnTo>
                    <a:lnTo>
                      <a:pt x="1304014" y="79513"/>
                    </a:lnTo>
                    <a:lnTo>
                      <a:pt x="1653871" y="95416"/>
                    </a:lnTo>
                    <a:lnTo>
                      <a:pt x="1653871" y="95416"/>
                    </a:ln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3585714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703653"/>
          </a:xfrm>
        </p:spPr>
        <p:txBody>
          <a:bodyPr/>
          <a:lstStyle/>
          <a:p>
            <a:endParaRPr kumimoji="1" lang="ja-JP" altLang="en-US" dirty="0"/>
          </a:p>
        </p:txBody>
      </p:sp>
      <p:sp>
        <p:nvSpPr>
          <p:cNvPr id="3" name="コンテンツ プレースホルダー 2"/>
          <p:cNvSpPr>
            <a:spLocks noGrp="1"/>
          </p:cNvSpPr>
          <p:nvPr>
            <p:ph idx="1"/>
          </p:nvPr>
        </p:nvSpPr>
        <p:spPr>
          <a:xfrm>
            <a:off x="628650" y="1350612"/>
            <a:ext cx="7886700" cy="4351338"/>
          </a:xfrm>
        </p:spPr>
        <p:txBody>
          <a:bodyPr>
            <a:normAutofit fontScale="70000" lnSpcReduction="20000"/>
          </a:bodyPr>
          <a:lstStyle/>
          <a:p>
            <a:pPr>
              <a:lnSpc>
                <a:spcPct val="120000"/>
              </a:lnSpc>
            </a:pPr>
            <a:r>
              <a:rPr kumimoji="1" lang="en-US" altLang="ja-JP" dirty="0" smtClean="0"/>
              <a:t>Beam parameters of 250GeV ILC for possible users from outside</a:t>
            </a:r>
          </a:p>
          <a:p>
            <a:pPr lvl="1">
              <a:lnSpc>
                <a:spcPct val="120000"/>
              </a:lnSpc>
            </a:pPr>
            <a:r>
              <a:rPr kumimoji="1" lang="en-US" altLang="ja-JP" dirty="0" smtClean="0"/>
              <a:t>Number of bunches per pulse is 1312</a:t>
            </a:r>
          </a:p>
          <a:p>
            <a:pPr lvl="1">
              <a:lnSpc>
                <a:spcPct val="120000"/>
              </a:lnSpc>
            </a:pPr>
            <a:r>
              <a:rPr lang="en-US" altLang="ja-JP" dirty="0" smtClean="0"/>
              <a:t>Do not consider the possible energy upgrade (far future)</a:t>
            </a:r>
            <a:endParaRPr kumimoji="1" lang="en-US" altLang="ja-JP" dirty="0" smtClean="0"/>
          </a:p>
          <a:p>
            <a:pPr lvl="1">
              <a:lnSpc>
                <a:spcPct val="120000"/>
              </a:lnSpc>
            </a:pPr>
            <a:r>
              <a:rPr lang="en-US" altLang="ja-JP" dirty="0" smtClean="0"/>
              <a:t>There is a possibility to double the number of bunches later. But it requires reinforcement of RF system and cost several 100M$.  This possibility is not considered here.</a:t>
            </a:r>
          </a:p>
          <a:p>
            <a:pPr lvl="1">
              <a:lnSpc>
                <a:spcPct val="120000"/>
              </a:lnSpc>
            </a:pPr>
            <a:r>
              <a:rPr lang="en-US" altLang="ja-JP" dirty="0" smtClean="0"/>
              <a:t>Pulse repetition rate is </a:t>
            </a:r>
            <a:r>
              <a:rPr kumimoji="1" lang="en-US" altLang="ja-JP" dirty="0" smtClean="0"/>
              <a:t>5Hz in normal operation. The rate can be increased up to 10Hz with an investment less than to double the bunches. But it is still uncertain if the positron target can survive under higher repetition rate.  So, fix at 5Hz.</a:t>
            </a:r>
            <a:endParaRPr lang="en-US" altLang="ja-JP" dirty="0" smtClean="0"/>
          </a:p>
          <a:p>
            <a:pPr lvl="1">
              <a:lnSpc>
                <a:spcPct val="120000"/>
              </a:lnSpc>
            </a:pPr>
            <a:r>
              <a:rPr lang="en-US" altLang="ja-JP" dirty="0" smtClean="0"/>
              <a:t>Positron beam is assumed to be produced by the </a:t>
            </a:r>
            <a:r>
              <a:rPr lang="en-US" altLang="ja-JP" dirty="0" err="1" smtClean="0"/>
              <a:t>undulator</a:t>
            </a:r>
            <a:r>
              <a:rPr lang="en-US" altLang="ja-JP" dirty="0" smtClean="0"/>
              <a:t> scheme. Electron-driven scheme might be adopted, depending on the situation.</a:t>
            </a:r>
          </a:p>
          <a:p>
            <a:pPr>
              <a:lnSpc>
                <a:spcPct val="120000"/>
              </a:lnSpc>
            </a:pPr>
            <a:r>
              <a:rPr lang="en-US" altLang="ja-JP" dirty="0" smtClean="0"/>
              <a:t>Main concern in this report is</a:t>
            </a:r>
            <a:r>
              <a:rPr kumimoji="1" lang="en-US" altLang="ja-JP" dirty="0" smtClean="0"/>
              <a:t> the parasitic mode use under Higgs experiments. </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2</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2615448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643059"/>
          </a:xfrm>
          <a:solidFill>
            <a:schemeClr val="accent5">
              <a:lumMod val="20000"/>
              <a:lumOff val="80000"/>
            </a:schemeClr>
          </a:solidFill>
        </p:spPr>
        <p:txBody>
          <a:bodyPr>
            <a:normAutofit fontScale="90000"/>
          </a:bodyPr>
          <a:lstStyle/>
          <a:p>
            <a:r>
              <a:rPr kumimoji="1" lang="en-US" altLang="ja-JP" dirty="0" smtClean="0"/>
              <a:t>Extraction at midway in ML</a:t>
            </a:r>
            <a:endParaRPr kumimoji="1" lang="ja-JP" altLang="en-US" dirty="0"/>
          </a:p>
        </p:txBody>
      </p:sp>
      <p:sp>
        <p:nvSpPr>
          <p:cNvPr id="3" name="コンテンツ プレースホルダー 2"/>
          <p:cNvSpPr>
            <a:spLocks noGrp="1"/>
          </p:cNvSpPr>
          <p:nvPr>
            <p:ph idx="1"/>
          </p:nvPr>
        </p:nvSpPr>
        <p:spPr>
          <a:xfrm>
            <a:off x="628650" y="1383323"/>
            <a:ext cx="7886700" cy="4793640"/>
          </a:xfrm>
        </p:spPr>
        <p:txBody>
          <a:bodyPr>
            <a:normAutofit/>
          </a:bodyPr>
          <a:lstStyle/>
          <a:p>
            <a:pPr>
              <a:lnSpc>
                <a:spcPct val="100000"/>
              </a:lnSpc>
            </a:pPr>
            <a:r>
              <a:rPr kumimoji="1" lang="en-US" altLang="ja-JP" dirty="0" smtClean="0"/>
              <a:t>Extraction other than at the beam dumps is possible only under several conditions</a:t>
            </a:r>
          </a:p>
          <a:p>
            <a:pPr>
              <a:lnSpc>
                <a:spcPct val="100000"/>
              </a:lnSpc>
            </a:pPr>
            <a:r>
              <a:rPr lang="en-US" altLang="ja-JP" dirty="0" smtClean="0"/>
              <a:t>Must estimate </a:t>
            </a:r>
            <a:r>
              <a:rPr lang="en-US" altLang="ja-JP" dirty="0"/>
              <a:t>the </a:t>
            </a:r>
            <a:r>
              <a:rPr lang="en-US" altLang="ja-JP" dirty="0" smtClean="0"/>
              <a:t>necessary space and device for extraction </a:t>
            </a:r>
          </a:p>
          <a:p>
            <a:pPr lvl="1">
              <a:lnSpc>
                <a:spcPct val="100000"/>
              </a:lnSpc>
            </a:pPr>
            <a:r>
              <a:rPr kumimoji="1" lang="en-US" altLang="ja-JP" dirty="0" smtClean="0"/>
              <a:t>kicker, pulsed magnet</a:t>
            </a:r>
          </a:p>
          <a:p>
            <a:pPr>
              <a:lnSpc>
                <a:spcPct val="100000"/>
              </a:lnSpc>
            </a:pPr>
            <a:r>
              <a:rPr kumimoji="1" lang="en-US" altLang="ja-JP" dirty="0" smtClean="0"/>
              <a:t>In the beginning there will be several empty places where accelerator modules are absent. They are reserved for the case the accelerating gradient were not sufficient. However, the detail of their location is still under consideration.</a:t>
            </a:r>
            <a:endParaRPr lang="en-US" altLang="ja-JP" dirty="0" smtClean="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20</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592716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91743"/>
            <a:ext cx="7886700" cy="666505"/>
          </a:xfrm>
          <a:solidFill>
            <a:schemeClr val="accent5">
              <a:lumMod val="20000"/>
              <a:lumOff val="80000"/>
            </a:schemeClr>
          </a:solidFill>
        </p:spPr>
        <p:txBody>
          <a:bodyPr>
            <a:normAutofit/>
          </a:bodyPr>
          <a:lstStyle/>
          <a:p>
            <a:r>
              <a:rPr lang="en-US" altLang="ja-JP" sz="3600" dirty="0" smtClean="0"/>
              <a:t>An example: Extraction of 45GeV Beam?</a:t>
            </a:r>
            <a:endParaRPr kumimoji="1" lang="ja-JP" altLang="en-US" sz="3600" dirty="0"/>
          </a:p>
        </p:txBody>
      </p:sp>
      <p:sp>
        <p:nvSpPr>
          <p:cNvPr id="3" name="コンテンツ プレースホルダー 2"/>
          <p:cNvSpPr>
            <a:spLocks noGrp="1"/>
          </p:cNvSpPr>
          <p:nvPr>
            <p:ph idx="1"/>
          </p:nvPr>
        </p:nvSpPr>
        <p:spPr>
          <a:xfrm>
            <a:off x="628650" y="1228724"/>
            <a:ext cx="7886700" cy="3264385"/>
          </a:xfrm>
        </p:spPr>
        <p:txBody>
          <a:bodyPr>
            <a:normAutofit fontScale="77500" lnSpcReduction="20000"/>
          </a:bodyPr>
          <a:lstStyle/>
          <a:p>
            <a:pPr>
              <a:lnSpc>
                <a:spcPct val="120000"/>
              </a:lnSpc>
            </a:pPr>
            <a:r>
              <a:rPr lang="en-US" altLang="ja-JP" dirty="0" smtClean="0"/>
              <a:t>Serious studies are needed </a:t>
            </a:r>
            <a:r>
              <a:rPr kumimoji="1" lang="en-US" altLang="ja-JP" dirty="0" smtClean="0"/>
              <a:t>for extraction at </a:t>
            </a:r>
            <a:r>
              <a:rPr kumimoji="1" lang="en-US" altLang="ja-JP" dirty="0" err="1" smtClean="0"/>
              <a:t>midaway</a:t>
            </a:r>
            <a:endParaRPr kumimoji="1" lang="en-US" altLang="ja-JP" dirty="0" smtClean="0"/>
          </a:p>
          <a:p>
            <a:pPr>
              <a:lnSpc>
                <a:spcPct val="120000"/>
              </a:lnSpc>
            </a:pPr>
            <a:r>
              <a:rPr lang="en-US" altLang="ja-JP" dirty="0" smtClean="0"/>
              <a:t>It might be possible to adjust the beam energy to 45GeV at ML end by reducing the accelerating gradient once in several pulses.</a:t>
            </a:r>
          </a:p>
          <a:p>
            <a:pPr lvl="1">
              <a:lnSpc>
                <a:spcPct val="120000"/>
              </a:lnSpc>
            </a:pPr>
            <a:r>
              <a:rPr lang="en-US" altLang="ja-JP" dirty="0" smtClean="0"/>
              <a:t>To reduce the gradient once in a while is possible (to turn of some acceleration cavities is difficult because quick detuning is needed)</a:t>
            </a:r>
          </a:p>
          <a:p>
            <a:pPr lvl="1">
              <a:lnSpc>
                <a:spcPct val="120000"/>
              </a:lnSpc>
            </a:pPr>
            <a:r>
              <a:rPr lang="en-US" altLang="ja-JP" dirty="0" smtClean="0"/>
              <a:t>See next page for detailed consideration</a:t>
            </a:r>
          </a:p>
          <a:p>
            <a:pPr lvl="1">
              <a:lnSpc>
                <a:spcPct val="120000"/>
              </a:lnSpc>
            </a:pPr>
            <a:r>
              <a:rPr kumimoji="1" lang="en-US" altLang="ja-JP" dirty="0" smtClean="0">
                <a:sym typeface="Wingdings" panose="05000000000000000000" pitchFamily="2" charset="2"/>
              </a:rPr>
              <a:t>The figure below is the electron side., but the </a:t>
            </a:r>
            <a:r>
              <a:rPr kumimoji="1" lang="en-US" altLang="ja-JP" dirty="0" err="1" smtClean="0">
                <a:sym typeface="Wingdings" panose="05000000000000000000" pitchFamily="2" charset="2"/>
              </a:rPr>
              <a:t>posistron</a:t>
            </a:r>
            <a:r>
              <a:rPr kumimoji="1" lang="en-US" altLang="ja-JP" dirty="0" smtClean="0">
                <a:sym typeface="Wingdings" panose="05000000000000000000" pitchFamily="2" charset="2"/>
              </a:rPr>
              <a:t> side is almost the same. The dump near the center of this figure is </a:t>
            </a:r>
            <a:r>
              <a:rPr lang="en-US" altLang="ja-JP" dirty="0" smtClean="0">
                <a:sym typeface="Wingdings" panose="05000000000000000000" pitchFamily="2" charset="2"/>
              </a:rPr>
              <a:t>[E+4] in the positron side.</a:t>
            </a:r>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21</a:t>
            </a:fld>
            <a:endParaRPr kumimoji="1" lang="ja-JP" altLang="en-US"/>
          </a:p>
        </p:txBody>
      </p:sp>
      <p:sp>
        <p:nvSpPr>
          <p:cNvPr id="6" name="日付プレースホルダー 5"/>
          <p:cNvSpPr>
            <a:spLocks noGrp="1"/>
          </p:cNvSpPr>
          <p:nvPr>
            <p:ph type="dt" sz="half" idx="10"/>
          </p:nvPr>
        </p:nvSpPr>
        <p:spPr/>
        <p:txBody>
          <a:bodyPr/>
          <a:lstStyle/>
          <a:p>
            <a:r>
              <a:rPr kumimoji="1" lang="en-US" altLang="ja-JP" smtClean="0"/>
              <a:t>2018/7/5 Kyoto mtg. Yokoya</a:t>
            </a:r>
            <a:endParaRPr kumimoji="1" lang="ja-JP" altLang="en-US"/>
          </a:p>
        </p:txBody>
      </p:sp>
      <p:grpSp>
        <p:nvGrpSpPr>
          <p:cNvPr id="7" name="グループ化 6"/>
          <p:cNvGrpSpPr/>
          <p:nvPr/>
        </p:nvGrpSpPr>
        <p:grpSpPr>
          <a:xfrm>
            <a:off x="-14025" y="4503051"/>
            <a:ext cx="9113867" cy="2230185"/>
            <a:chOff x="-14025" y="4220826"/>
            <a:chExt cx="9113867" cy="2230185"/>
          </a:xfrm>
        </p:grpSpPr>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25" y="4220826"/>
              <a:ext cx="9113867" cy="1993658"/>
            </a:xfrm>
            <a:prstGeom prst="rect">
              <a:avLst/>
            </a:prstGeom>
          </p:spPr>
        </p:pic>
        <p:sp>
          <p:nvSpPr>
            <p:cNvPr id="9" name="上矢印 8"/>
            <p:cNvSpPr/>
            <p:nvPr/>
          </p:nvSpPr>
          <p:spPr>
            <a:xfrm>
              <a:off x="4239490" y="5723898"/>
              <a:ext cx="190005" cy="383063"/>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120736" y="6143234"/>
              <a:ext cx="475015" cy="307777"/>
            </a:xfrm>
            <a:prstGeom prst="rect">
              <a:avLst/>
            </a:prstGeom>
            <a:noFill/>
            <a:ln>
              <a:solidFill>
                <a:schemeClr val="tx1"/>
              </a:solidFill>
            </a:ln>
          </p:spPr>
          <p:txBody>
            <a:bodyPr wrap="square" rtlCol="0">
              <a:spAutoFit/>
            </a:bodyPr>
            <a:lstStyle/>
            <a:p>
              <a:r>
                <a:rPr kumimoji="1" lang="en-US" altLang="ja-JP" sz="1400" dirty="0" smtClean="0"/>
                <a:t>E-4</a:t>
              </a:r>
              <a:endParaRPr kumimoji="1" lang="ja-JP" altLang="en-US" sz="1400" dirty="0"/>
            </a:p>
          </p:txBody>
        </p:sp>
      </p:grpSp>
    </p:spTree>
    <p:extLst>
      <p:ext uri="{BB962C8B-B14F-4D97-AF65-F5344CB8AC3E}">
        <p14:creationId xmlns:p14="http://schemas.microsoft.com/office/powerpoint/2010/main" val="4201176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765174"/>
          </a:xfrm>
          <a:solidFill>
            <a:schemeClr val="accent5">
              <a:lumMod val="20000"/>
              <a:lumOff val="80000"/>
            </a:schemeClr>
          </a:solidFill>
        </p:spPr>
        <p:txBody>
          <a:bodyPr>
            <a:normAutofit/>
          </a:bodyPr>
          <a:lstStyle/>
          <a:p>
            <a:r>
              <a:rPr lang="en-US" altLang="ja-JP" sz="3600" dirty="0"/>
              <a:t>Extraction of 45GeV Beam</a:t>
            </a:r>
            <a:r>
              <a:rPr lang="en-US" altLang="ja-JP" sz="3600" dirty="0" smtClean="0"/>
              <a:t>? (continued)</a:t>
            </a:r>
            <a:endParaRPr kumimoji="1" lang="ja-JP" altLang="en-US" sz="3600" dirty="0"/>
          </a:p>
        </p:txBody>
      </p:sp>
      <p:sp>
        <p:nvSpPr>
          <p:cNvPr id="3" name="コンテンツ プレースホルダー 2"/>
          <p:cNvSpPr>
            <a:spLocks noGrp="1"/>
          </p:cNvSpPr>
          <p:nvPr>
            <p:ph idx="1"/>
          </p:nvPr>
        </p:nvSpPr>
        <p:spPr>
          <a:xfrm>
            <a:off x="628650" y="1333500"/>
            <a:ext cx="7886700" cy="4843463"/>
          </a:xfrm>
        </p:spPr>
        <p:txBody>
          <a:bodyPr>
            <a:normAutofit fontScale="70000" lnSpcReduction="20000"/>
          </a:bodyPr>
          <a:lstStyle/>
          <a:p>
            <a:pPr>
              <a:lnSpc>
                <a:spcPct val="120000"/>
              </a:lnSpc>
            </a:pPr>
            <a:r>
              <a:rPr lang="en-US" altLang="ja-JP" dirty="0"/>
              <a:t>I</a:t>
            </a:r>
            <a:r>
              <a:rPr lang="en-US" altLang="ja-JP" dirty="0" smtClean="0"/>
              <a:t>t </a:t>
            </a:r>
            <a:r>
              <a:rPr lang="en-US" altLang="ja-JP" dirty="0"/>
              <a:t>is hard to change the strengths of the quadrupole/steering magnets, i.e., orbit retuning is </a:t>
            </a:r>
            <a:r>
              <a:rPr lang="en-US" altLang="ja-JP" dirty="0" smtClean="0"/>
              <a:t>impossible, hence beam quality would be worse</a:t>
            </a:r>
            <a:endParaRPr lang="en-US" altLang="ja-JP" dirty="0" smtClean="0"/>
          </a:p>
          <a:p>
            <a:pPr lvl="1">
              <a:lnSpc>
                <a:spcPct val="120000"/>
              </a:lnSpc>
            </a:pPr>
            <a:r>
              <a:rPr lang="en-US" altLang="ja-JP" dirty="0" smtClean="0"/>
              <a:t>In the past we made a study </a:t>
            </a:r>
            <a:r>
              <a:rPr lang="en-US" altLang="ja-JP" dirty="0" smtClean="0"/>
              <a:t>whether</a:t>
            </a:r>
            <a:r>
              <a:rPr lang="en-US" altLang="ja-JP" dirty="0" smtClean="0"/>
              <a:t> </a:t>
            </a:r>
            <a:r>
              <a:rPr lang="en-US" altLang="ja-JP" dirty="0" smtClean="0"/>
              <a:t>alternating operation with 45GeV (for Z-pole) and 125GeV is </a:t>
            </a:r>
            <a:r>
              <a:rPr lang="en-US" altLang="ja-JP" dirty="0" smtClean="0"/>
              <a:t>possible or not. </a:t>
            </a:r>
            <a:r>
              <a:rPr lang="en-US" altLang="ja-JP" dirty="0" smtClean="0"/>
              <a:t>In that case the orbit was tuned to 45GeV beam, and the answer was yes though the emittance of 125GeV beam became larger several times. However, the case where the orbit is tuned to 125GeV beam has not been studied yet. Presumably, significantly worse.</a:t>
            </a:r>
            <a:endParaRPr lang="en-US" altLang="ja-JP" dirty="0"/>
          </a:p>
          <a:p>
            <a:pPr>
              <a:lnSpc>
                <a:spcPct val="120000"/>
              </a:lnSpc>
            </a:pPr>
            <a:r>
              <a:rPr lang="en-US" altLang="ja-JP" dirty="0"/>
              <a:t>Final Focus System contains dipole</a:t>
            </a:r>
            <a:r>
              <a:rPr lang="ja-JP" altLang="en-US" dirty="0"/>
              <a:t> </a:t>
            </a:r>
            <a:r>
              <a:rPr lang="en-US" altLang="ja-JP" dirty="0"/>
              <a:t>magnets. The beam must be separated out before these bends.</a:t>
            </a:r>
            <a:r>
              <a:rPr lang="ja-JP" altLang="en-US" dirty="0"/>
              <a:t> </a:t>
            </a:r>
            <a:r>
              <a:rPr lang="en-US" altLang="ja-JP" dirty="0">
                <a:sym typeface="Wingdings" panose="05000000000000000000" pitchFamily="2" charset="2"/>
              </a:rPr>
              <a:t> should lead the beam to [E+4]</a:t>
            </a:r>
            <a:r>
              <a:rPr lang="ja-JP" altLang="en-US" dirty="0">
                <a:sym typeface="Wingdings" panose="05000000000000000000" pitchFamily="2" charset="2"/>
              </a:rPr>
              <a:t> </a:t>
            </a:r>
            <a:endParaRPr lang="en-US" altLang="ja-JP" dirty="0" smtClean="0">
              <a:sym typeface="Wingdings" panose="05000000000000000000" pitchFamily="2" charset="2"/>
            </a:endParaRPr>
          </a:p>
          <a:p>
            <a:pPr lvl="1">
              <a:lnSpc>
                <a:spcPct val="120000"/>
              </a:lnSpc>
            </a:pPr>
            <a:r>
              <a:rPr lang="en-US" altLang="ja-JP" dirty="0" smtClean="0">
                <a:sym typeface="Wingdings" panose="05000000000000000000" pitchFamily="2" charset="2"/>
              </a:rPr>
              <a:t>This </a:t>
            </a:r>
            <a:r>
              <a:rPr lang="en-US" altLang="ja-JP" dirty="0" err="1">
                <a:sym typeface="Wingdings" panose="05000000000000000000" pitchFamily="2" charset="2"/>
              </a:rPr>
              <a:t>dumpline</a:t>
            </a:r>
            <a:r>
              <a:rPr lang="en-US" altLang="ja-JP" dirty="0">
                <a:sym typeface="Wingdings" panose="05000000000000000000" pitchFamily="2" charset="2"/>
              </a:rPr>
              <a:t> is set up to accept 125GeV beam. Can it accept 45GeV beam</a:t>
            </a:r>
            <a:r>
              <a:rPr lang="en-US" altLang="ja-JP" dirty="0" smtClean="0">
                <a:sym typeface="Wingdings" panose="05000000000000000000" pitchFamily="2" charset="2"/>
              </a:rPr>
              <a:t>? Presumably yes, but must take into account of the required optics for the parasitic experiment.</a:t>
            </a:r>
            <a:endParaRPr lang="en-US" altLang="ja-JP" dirty="0">
              <a:sym typeface="Wingdings" panose="05000000000000000000" pitchFamily="2" charset="2"/>
            </a:endParaRPr>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2018/7/5 Kyoto mtg. Yokoya</a:t>
            </a:r>
            <a:endParaRPr kumimoji="1" lang="ja-JP" altLang="en-US"/>
          </a:p>
        </p:txBody>
      </p:sp>
      <p:sp>
        <p:nvSpPr>
          <p:cNvPr id="5" name="スライド番号プレースホルダー 4"/>
          <p:cNvSpPr>
            <a:spLocks noGrp="1"/>
          </p:cNvSpPr>
          <p:nvPr>
            <p:ph type="sldNum" sz="quarter" idx="12"/>
          </p:nvPr>
        </p:nvSpPr>
        <p:spPr/>
        <p:txBody>
          <a:bodyPr/>
          <a:lstStyle/>
          <a:p>
            <a:fld id="{5B8EC828-4D56-4D51-B073-D6FBB8F522A2}" type="slidenum">
              <a:rPr kumimoji="1" lang="ja-JP" altLang="en-US" smtClean="0"/>
              <a:t>22</a:t>
            </a:fld>
            <a:endParaRPr kumimoji="1" lang="ja-JP" altLang="en-US"/>
          </a:p>
        </p:txBody>
      </p:sp>
    </p:spTree>
    <p:extLst>
      <p:ext uri="{BB962C8B-B14F-4D97-AF65-F5344CB8AC3E}">
        <p14:creationId xmlns:p14="http://schemas.microsoft.com/office/powerpoint/2010/main" val="162137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763030"/>
          </a:xfrm>
          <a:solidFill>
            <a:schemeClr val="accent5">
              <a:lumMod val="20000"/>
              <a:lumOff val="80000"/>
            </a:schemeClr>
          </a:solidFill>
        </p:spPr>
        <p:txBody>
          <a:bodyPr/>
          <a:lstStyle/>
          <a:p>
            <a:r>
              <a:rPr kumimoji="1" lang="en-US" altLang="ja-JP" dirty="0" smtClean="0"/>
              <a:t>Caution</a:t>
            </a:r>
            <a:endParaRPr kumimoji="1" lang="ja-JP" altLang="en-US" dirty="0"/>
          </a:p>
        </p:txBody>
      </p:sp>
      <p:sp>
        <p:nvSpPr>
          <p:cNvPr id="3" name="コンテンツ プレースホルダー 2"/>
          <p:cNvSpPr>
            <a:spLocks noGrp="1"/>
          </p:cNvSpPr>
          <p:nvPr>
            <p:ph idx="1"/>
          </p:nvPr>
        </p:nvSpPr>
        <p:spPr>
          <a:xfrm>
            <a:off x="628650" y="1555668"/>
            <a:ext cx="7886700" cy="4621295"/>
          </a:xfrm>
        </p:spPr>
        <p:txBody>
          <a:bodyPr/>
          <a:lstStyle/>
          <a:p>
            <a:pPr>
              <a:lnSpc>
                <a:spcPct val="100000"/>
              </a:lnSpc>
            </a:pPr>
            <a:r>
              <a:rPr kumimoji="1" lang="en-US" altLang="ja-JP" dirty="0" smtClean="0"/>
              <a:t>Extension of the tunnel</a:t>
            </a:r>
          </a:p>
          <a:p>
            <a:pPr lvl="1">
              <a:lnSpc>
                <a:spcPct val="100000"/>
              </a:lnSpc>
            </a:pPr>
            <a:r>
              <a:rPr lang="en-US" altLang="ja-JP" dirty="0" smtClean="0"/>
              <a:t>If built at the first construction, it is not too expensive (compared with the ILC project cost, not the cost of parasitic experiments). </a:t>
            </a:r>
          </a:p>
          <a:p>
            <a:pPr lvl="1">
              <a:lnSpc>
                <a:spcPct val="100000"/>
              </a:lnSpc>
            </a:pPr>
            <a:r>
              <a:rPr kumimoji="1" lang="en-US" altLang="ja-JP" dirty="0" smtClean="0"/>
              <a:t>The major problem of later extension of the tunnel is not the additional cost but the point whether the tunnel construction machine can be brought into the tunnel where the accelerator components are already sitting. </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23</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1978116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46373"/>
            <a:ext cx="7886700" cy="608651"/>
          </a:xfrm>
          <a:solidFill>
            <a:schemeClr val="accent5">
              <a:lumMod val="20000"/>
              <a:lumOff val="80000"/>
            </a:schemeClr>
          </a:solidFill>
        </p:spPr>
        <p:txBody>
          <a:bodyPr>
            <a:normAutofit fontScale="90000"/>
          </a:bodyPr>
          <a:lstStyle/>
          <a:p>
            <a:r>
              <a:rPr kumimoji="1" lang="en-US" altLang="ja-JP" dirty="0" smtClean="0"/>
              <a:t>Fundamental Parameters</a:t>
            </a:r>
            <a:endParaRPr kumimoji="1" lang="ja-JP" altLang="en-US" dirty="0"/>
          </a:p>
        </p:txBody>
      </p:sp>
      <p:sp>
        <p:nvSpPr>
          <p:cNvPr id="3" name="コンテンツ プレースホルダー 2"/>
          <p:cNvSpPr>
            <a:spLocks noGrp="1"/>
          </p:cNvSpPr>
          <p:nvPr>
            <p:ph idx="1"/>
          </p:nvPr>
        </p:nvSpPr>
        <p:spPr>
          <a:xfrm>
            <a:off x="628650" y="973777"/>
            <a:ext cx="7886700" cy="5427023"/>
          </a:xfrm>
        </p:spPr>
        <p:txBody>
          <a:bodyPr>
            <a:normAutofit fontScale="62500" lnSpcReduction="20000"/>
          </a:bodyPr>
          <a:lstStyle/>
          <a:p>
            <a:r>
              <a:rPr lang="en-US" altLang="ja-JP" dirty="0" smtClean="0"/>
              <a:t>Pulse repetition rate                       5 Hz</a:t>
            </a:r>
            <a:endParaRPr kumimoji="1" lang="en-US" altLang="ja-JP" dirty="0" smtClean="0"/>
          </a:p>
          <a:p>
            <a:r>
              <a:rPr kumimoji="1" lang="en-US" altLang="ja-JP" dirty="0" smtClean="0"/>
              <a:t>Damping Rings</a:t>
            </a:r>
          </a:p>
          <a:p>
            <a:pPr lvl="1"/>
            <a:r>
              <a:rPr lang="en-US" altLang="ja-JP" dirty="0" smtClean="0"/>
              <a:t>Beam energy                                     5 GeV</a:t>
            </a:r>
            <a:endParaRPr kumimoji="1" lang="en-US" altLang="ja-JP" dirty="0" smtClean="0"/>
          </a:p>
          <a:p>
            <a:pPr lvl="1"/>
            <a:r>
              <a:rPr lang="en-US" altLang="ja-JP" dirty="0" smtClean="0"/>
              <a:t>Circumference                              3238.7 m</a:t>
            </a:r>
          </a:p>
          <a:p>
            <a:pPr lvl="1"/>
            <a:r>
              <a:rPr kumimoji="1" lang="en-US" altLang="ja-JP" dirty="0" smtClean="0"/>
              <a:t>Stored bunches                                  1312</a:t>
            </a:r>
          </a:p>
          <a:p>
            <a:pPr lvl="1"/>
            <a:r>
              <a:rPr lang="en-US" altLang="ja-JP" dirty="0" smtClean="0"/>
              <a:t>Bunch interval                                     6.15 </a:t>
            </a:r>
            <a:r>
              <a:rPr lang="en-US" altLang="ja-JP" dirty="0"/>
              <a:t>ns   </a:t>
            </a:r>
            <a:r>
              <a:rPr lang="en-US" altLang="ja-JP" sz="2200" dirty="0"/>
              <a:t>(There are several gaps between trains)</a:t>
            </a:r>
          </a:p>
          <a:p>
            <a:pPr lvl="1"/>
            <a:r>
              <a:rPr lang="en-US" altLang="ja-JP" dirty="0" smtClean="0"/>
              <a:t>Number of e+/e- in a bunch</a:t>
            </a:r>
            <a:r>
              <a:rPr lang="ja-JP" altLang="en-US" dirty="0" smtClean="0"/>
              <a:t>              </a:t>
            </a:r>
            <a:r>
              <a:rPr lang="en-US" altLang="ja-JP" dirty="0" smtClean="0"/>
              <a:t>2x10</a:t>
            </a:r>
            <a:r>
              <a:rPr lang="en-US" altLang="ja-JP" baseline="30000" dirty="0" smtClean="0"/>
              <a:t>10</a:t>
            </a:r>
            <a:r>
              <a:rPr lang="en-US" altLang="ja-JP" dirty="0" smtClean="0"/>
              <a:t> </a:t>
            </a:r>
          </a:p>
          <a:p>
            <a:pPr lvl="1"/>
            <a:r>
              <a:rPr lang="en-US" altLang="ja-JP" dirty="0" smtClean="0"/>
              <a:t>Equilibrium bunch length (</a:t>
            </a:r>
            <a:r>
              <a:rPr lang="en-US" altLang="ja-JP" dirty="0" err="1" smtClean="0"/>
              <a:t>rms</a:t>
            </a:r>
            <a:r>
              <a:rPr lang="en-US" altLang="ja-JP" dirty="0" smtClean="0"/>
              <a:t>)</a:t>
            </a:r>
            <a:r>
              <a:rPr lang="ja-JP" altLang="en-US" dirty="0" smtClean="0"/>
              <a:t>         </a:t>
            </a:r>
            <a:r>
              <a:rPr lang="en-US" altLang="ja-JP" dirty="0" smtClean="0"/>
              <a:t>6 mm</a:t>
            </a:r>
          </a:p>
          <a:p>
            <a:pPr lvl="1"/>
            <a:r>
              <a:rPr lang="en-US" altLang="ja-JP" dirty="0" smtClean="0"/>
              <a:t>Equilibrium energy spread </a:t>
            </a:r>
            <a:r>
              <a:rPr lang="en-US" altLang="ja-JP" dirty="0"/>
              <a:t>(</a:t>
            </a:r>
            <a:r>
              <a:rPr lang="en-US" altLang="ja-JP" dirty="0" err="1"/>
              <a:t>rms</a:t>
            </a:r>
            <a:r>
              <a:rPr lang="en-US" altLang="ja-JP" dirty="0"/>
              <a:t>)       </a:t>
            </a:r>
            <a:r>
              <a:rPr lang="en-US" altLang="ja-JP" dirty="0" smtClean="0"/>
              <a:t>0.11%</a:t>
            </a:r>
          </a:p>
          <a:p>
            <a:pPr lvl="1"/>
            <a:r>
              <a:rPr lang="en-US" altLang="ja-JP" dirty="0" smtClean="0"/>
              <a:t>Equilibrium emittance (normalized</a:t>
            </a:r>
            <a:r>
              <a:rPr lang="en-US" altLang="ja-JP" dirty="0"/>
              <a:t>)</a:t>
            </a:r>
          </a:p>
          <a:p>
            <a:pPr lvl="2"/>
            <a:r>
              <a:rPr lang="en-US" altLang="ja-JP" dirty="0" smtClean="0"/>
              <a:t>horizontal                                              4.0 </a:t>
            </a:r>
            <a:r>
              <a:rPr lang="en-US" altLang="ja-JP" dirty="0" err="1" smtClean="0">
                <a:latin typeface="Symbol" panose="05050102010706020507" pitchFamily="18" charset="2"/>
              </a:rPr>
              <a:t>m</a:t>
            </a:r>
            <a:r>
              <a:rPr lang="en-US" altLang="ja-JP" dirty="0" err="1" smtClean="0"/>
              <a:t>m.rad</a:t>
            </a:r>
            <a:r>
              <a:rPr lang="en-US" altLang="ja-JP" dirty="0" smtClean="0"/>
              <a:t>  (less than in TDR)</a:t>
            </a:r>
          </a:p>
          <a:p>
            <a:pPr lvl="2"/>
            <a:r>
              <a:rPr kumimoji="1" lang="en-US" altLang="ja-JP" dirty="0" smtClean="0"/>
              <a:t>vertical                                                    20 </a:t>
            </a:r>
            <a:r>
              <a:rPr kumimoji="1" lang="en-US" altLang="ja-JP" dirty="0" err="1" smtClean="0"/>
              <a:t>nm.rad</a:t>
            </a:r>
            <a:endParaRPr kumimoji="1" lang="en-US" altLang="ja-JP" dirty="0" smtClean="0"/>
          </a:p>
          <a:p>
            <a:r>
              <a:rPr lang="en-US" altLang="ja-JP" dirty="0" smtClean="0"/>
              <a:t>Interaction Point</a:t>
            </a:r>
          </a:p>
          <a:p>
            <a:pPr lvl="1"/>
            <a:r>
              <a:rPr lang="en-US" altLang="ja-JP" dirty="0" smtClean="0"/>
              <a:t>Beam energy                                        125 GeV</a:t>
            </a:r>
          </a:p>
          <a:p>
            <a:pPr lvl="1"/>
            <a:r>
              <a:rPr lang="en-US" altLang="ja-JP" dirty="0" smtClean="0"/>
              <a:t>Number of bunches per pulse</a:t>
            </a:r>
            <a:r>
              <a:rPr lang="ja-JP" altLang="en-US" dirty="0" smtClean="0"/>
              <a:t>           </a:t>
            </a:r>
            <a:r>
              <a:rPr lang="en-US" altLang="ja-JP" dirty="0" smtClean="0"/>
              <a:t>1312</a:t>
            </a:r>
          </a:p>
          <a:p>
            <a:pPr lvl="1"/>
            <a:r>
              <a:rPr lang="en-US" altLang="ja-JP" dirty="0"/>
              <a:t>Bunch </a:t>
            </a:r>
            <a:r>
              <a:rPr lang="en-US" altLang="ja-JP" dirty="0" smtClean="0"/>
              <a:t>interval                                      554 ns</a:t>
            </a:r>
          </a:p>
          <a:p>
            <a:pPr lvl="1"/>
            <a:r>
              <a:rPr lang="en-US" altLang="ja-JP" dirty="0" smtClean="0"/>
              <a:t>Pulse length           </a:t>
            </a:r>
            <a:r>
              <a:rPr lang="ja-JP" altLang="en-US" dirty="0" smtClean="0"/>
              <a:t>                               </a:t>
            </a:r>
            <a:r>
              <a:rPr lang="en-US" altLang="ja-JP" dirty="0" smtClean="0"/>
              <a:t>0.73 </a:t>
            </a:r>
            <a:r>
              <a:rPr lang="en-US" altLang="ja-JP" dirty="0" err="1" smtClean="0"/>
              <a:t>ms</a:t>
            </a:r>
            <a:endParaRPr lang="en-US" altLang="ja-JP" dirty="0" smtClean="0"/>
          </a:p>
          <a:p>
            <a:pPr lvl="1"/>
            <a:r>
              <a:rPr lang="en-US" altLang="ja-JP" dirty="0" smtClean="0"/>
              <a:t>Bunch length (</a:t>
            </a:r>
            <a:r>
              <a:rPr lang="en-US" altLang="ja-JP" dirty="0" err="1" smtClean="0"/>
              <a:t>rms</a:t>
            </a:r>
            <a:r>
              <a:rPr lang="en-US" altLang="ja-JP" dirty="0" smtClean="0"/>
              <a:t>)</a:t>
            </a:r>
            <a:r>
              <a:rPr lang="ja-JP" altLang="en-US" dirty="0" smtClean="0"/>
              <a:t>                               </a:t>
            </a:r>
            <a:r>
              <a:rPr lang="en-US" altLang="ja-JP" dirty="0" smtClean="0"/>
              <a:t>0.3 mm</a:t>
            </a:r>
          </a:p>
          <a:p>
            <a:pPr lvl="1"/>
            <a:r>
              <a:rPr lang="en-US" altLang="ja-JP" dirty="0" smtClean="0"/>
              <a:t>RMS energy spread (e-/e+)                0.19/0.15 %</a:t>
            </a:r>
          </a:p>
          <a:p>
            <a:pPr lvl="1"/>
            <a:r>
              <a:rPr lang="en-US" altLang="ja-JP" dirty="0" smtClean="0"/>
              <a:t>Emittance before collision </a:t>
            </a:r>
            <a:r>
              <a:rPr lang="en-US" altLang="ja-JP" dirty="0"/>
              <a:t>(</a:t>
            </a:r>
            <a:r>
              <a:rPr lang="en-US" altLang="ja-JP" dirty="0" smtClean="0"/>
              <a:t>normalized</a:t>
            </a:r>
            <a:r>
              <a:rPr lang="en-US" altLang="ja-JP" dirty="0"/>
              <a:t>)</a:t>
            </a:r>
          </a:p>
          <a:p>
            <a:pPr lvl="2"/>
            <a:r>
              <a:rPr lang="en-US" altLang="ja-JP" dirty="0"/>
              <a:t>horizontal                                              </a:t>
            </a:r>
            <a:r>
              <a:rPr lang="en-US" altLang="ja-JP" dirty="0" smtClean="0"/>
              <a:t>5.0 </a:t>
            </a:r>
            <a:r>
              <a:rPr lang="en-US" altLang="ja-JP" dirty="0" err="1" smtClean="0">
                <a:latin typeface="Symbol" panose="05050102010706020507" pitchFamily="18" charset="2"/>
              </a:rPr>
              <a:t>m</a:t>
            </a:r>
            <a:r>
              <a:rPr lang="en-US" altLang="ja-JP" dirty="0" err="1"/>
              <a:t>m.rad</a:t>
            </a:r>
            <a:r>
              <a:rPr lang="en-US" altLang="ja-JP" dirty="0"/>
              <a:t>   (less than in TDR)</a:t>
            </a:r>
          </a:p>
          <a:p>
            <a:pPr lvl="2"/>
            <a:r>
              <a:rPr lang="en-US" altLang="ja-JP" dirty="0"/>
              <a:t>vertical                                                    35</a:t>
            </a:r>
            <a:r>
              <a:rPr lang="en-US" altLang="ja-JP" dirty="0" smtClean="0"/>
              <a:t> </a:t>
            </a:r>
            <a:r>
              <a:rPr lang="en-US" altLang="ja-JP" dirty="0" err="1"/>
              <a:t>nm.rad</a:t>
            </a:r>
            <a:endParaRPr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3</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604640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01921"/>
            <a:ext cx="7886700" cy="675595"/>
          </a:xfrm>
          <a:solidFill>
            <a:schemeClr val="accent5">
              <a:lumMod val="20000"/>
              <a:lumOff val="80000"/>
            </a:schemeClr>
          </a:solidFill>
        </p:spPr>
        <p:txBody>
          <a:bodyPr>
            <a:normAutofit fontScale="90000"/>
          </a:bodyPr>
          <a:lstStyle/>
          <a:p>
            <a:r>
              <a:rPr lang="en-US" altLang="ja-JP" dirty="0" smtClean="0"/>
              <a:t>Parasitic Mode Use</a:t>
            </a:r>
            <a:endParaRPr kumimoji="1" lang="ja-JP" altLang="en-US" dirty="0"/>
          </a:p>
        </p:txBody>
      </p:sp>
      <p:sp>
        <p:nvSpPr>
          <p:cNvPr id="3" name="コンテンツ プレースホルダー 2"/>
          <p:cNvSpPr>
            <a:spLocks noGrp="1"/>
          </p:cNvSpPr>
          <p:nvPr>
            <p:ph idx="1"/>
          </p:nvPr>
        </p:nvSpPr>
        <p:spPr>
          <a:xfrm>
            <a:off x="628650" y="1056904"/>
            <a:ext cx="7886700" cy="5120059"/>
          </a:xfrm>
        </p:spPr>
        <p:txBody>
          <a:bodyPr>
            <a:normAutofit fontScale="70000" lnSpcReduction="20000"/>
          </a:bodyPr>
          <a:lstStyle/>
          <a:p>
            <a:pPr>
              <a:lnSpc>
                <a:spcPct val="120000"/>
              </a:lnSpc>
            </a:pPr>
            <a:r>
              <a:rPr kumimoji="1" lang="en-US" altLang="ja-JP" dirty="0" smtClean="0"/>
              <a:t>Destructive use of a part of the beam (extraction)</a:t>
            </a:r>
          </a:p>
          <a:p>
            <a:pPr lvl="1">
              <a:lnSpc>
                <a:spcPct val="120000"/>
              </a:lnSpc>
            </a:pPr>
            <a:r>
              <a:rPr lang="en-US" altLang="ja-JP" dirty="0" smtClean="0"/>
              <a:t>part of the 1312 bunches (head or tail)</a:t>
            </a:r>
          </a:p>
          <a:p>
            <a:pPr lvl="2">
              <a:lnSpc>
                <a:spcPct val="120000"/>
              </a:lnSpc>
            </a:pPr>
            <a:r>
              <a:rPr lang="en-US" altLang="ja-JP" dirty="0" smtClean="0"/>
              <a:t>Requires high speed kicker  (rise/fall  &lt; 0.5</a:t>
            </a:r>
            <a:r>
              <a:rPr lang="en-US" altLang="ja-JP" dirty="0" smtClean="0">
                <a:latin typeface="Symbol" panose="05050102010706020507" pitchFamily="18" charset="2"/>
              </a:rPr>
              <a:t>m</a:t>
            </a:r>
            <a:r>
              <a:rPr lang="en-US" altLang="ja-JP" dirty="0" smtClean="0"/>
              <a:t>s) </a:t>
            </a:r>
            <a:endParaRPr lang="en-US" altLang="ja-JP" dirty="0"/>
          </a:p>
          <a:p>
            <a:pPr lvl="1">
              <a:lnSpc>
                <a:spcPct val="120000"/>
              </a:lnSpc>
            </a:pPr>
            <a:r>
              <a:rPr kumimoji="1" lang="en-US" altLang="ja-JP" dirty="0" smtClean="0"/>
              <a:t>part of 5Hz</a:t>
            </a:r>
            <a:r>
              <a:rPr kumimoji="1" lang="ja-JP" altLang="en-US" dirty="0" smtClean="0"/>
              <a:t> </a:t>
            </a:r>
            <a:r>
              <a:rPr kumimoji="1" lang="en-US" altLang="ja-JP" dirty="0" smtClean="0"/>
              <a:t>pulse (rise/fall &lt; </a:t>
            </a:r>
            <a:r>
              <a:rPr lang="en-US" altLang="ja-JP" dirty="0" smtClean="0"/>
              <a:t>200ms</a:t>
            </a:r>
            <a:r>
              <a:rPr lang="en-US" altLang="ja-JP" dirty="0"/>
              <a:t>)</a:t>
            </a:r>
            <a:r>
              <a:rPr kumimoji="1" lang="en-US" altLang="ja-JP" dirty="0" smtClean="0"/>
              <a:t/>
            </a:r>
            <a:br>
              <a:rPr kumimoji="1" lang="en-US" altLang="ja-JP" dirty="0" smtClean="0"/>
            </a:br>
            <a:r>
              <a:rPr lang="en-US" altLang="ja-JP" dirty="0"/>
              <a:t> </a:t>
            </a:r>
            <a:r>
              <a:rPr lang="en-US" altLang="ja-JP" dirty="0" smtClean="0"/>
              <a:t>  (The Japanese version 1 contained a mistake here. Eliminated)</a:t>
            </a:r>
            <a:endParaRPr kumimoji="1" lang="en-US" altLang="ja-JP" dirty="0" smtClean="0"/>
          </a:p>
          <a:p>
            <a:pPr>
              <a:lnSpc>
                <a:spcPct val="120000"/>
              </a:lnSpc>
            </a:pPr>
            <a:r>
              <a:rPr lang="en-US" altLang="ja-JP" dirty="0" smtClean="0"/>
              <a:t>Non-destructive use of a whole or part of the beam</a:t>
            </a:r>
          </a:p>
          <a:p>
            <a:pPr lvl="1">
              <a:lnSpc>
                <a:spcPct val="120000"/>
              </a:lnSpc>
            </a:pPr>
            <a:r>
              <a:rPr kumimoji="1" lang="en-US" altLang="ja-JP" dirty="0" smtClean="0"/>
              <a:t>e.g., insert an </a:t>
            </a:r>
            <a:r>
              <a:rPr kumimoji="1" lang="en-US" altLang="ja-JP" dirty="0" err="1" smtClean="0"/>
              <a:t>undulator</a:t>
            </a:r>
            <a:r>
              <a:rPr kumimoji="1" lang="en-US" altLang="ja-JP" dirty="0" smtClean="0"/>
              <a:t> in the beam line</a:t>
            </a:r>
          </a:p>
          <a:p>
            <a:pPr lvl="1">
              <a:lnSpc>
                <a:spcPct val="120000"/>
              </a:lnSpc>
            </a:pPr>
            <a:r>
              <a:rPr lang="en-US" altLang="ja-JP" dirty="0" smtClean="0"/>
              <a:t>In case of straight section it is necessary to insert a chicane to separate photons and electrons </a:t>
            </a:r>
          </a:p>
          <a:p>
            <a:pPr lvl="1">
              <a:lnSpc>
                <a:spcPct val="120000"/>
              </a:lnSpc>
            </a:pPr>
            <a:r>
              <a:rPr kumimoji="1" lang="en-US" altLang="ja-JP" dirty="0" smtClean="0"/>
              <a:t>Must not degrade the emittance</a:t>
            </a:r>
            <a:r>
              <a:rPr kumimoji="1" lang="ja-JP" altLang="en-US" dirty="0" smtClean="0"/>
              <a:t> </a:t>
            </a:r>
            <a:r>
              <a:rPr kumimoji="1" lang="en-US" altLang="ja-JP" dirty="0" smtClean="0"/>
              <a:t>of the main beam</a:t>
            </a:r>
          </a:p>
          <a:p>
            <a:pPr>
              <a:lnSpc>
                <a:spcPct val="120000"/>
              </a:lnSpc>
            </a:pPr>
            <a:r>
              <a:rPr lang="en-US" altLang="ja-JP" dirty="0" smtClean="0"/>
              <a:t>Other possible uses with no influence to the collision experiment</a:t>
            </a:r>
          </a:p>
          <a:p>
            <a:pPr lvl="1">
              <a:lnSpc>
                <a:spcPct val="120000"/>
              </a:lnSpc>
            </a:pPr>
            <a:r>
              <a:rPr lang="en-US" altLang="ja-JP" dirty="0" smtClean="0"/>
              <a:t>Use if the beam after collision</a:t>
            </a:r>
          </a:p>
          <a:p>
            <a:pPr lvl="1">
              <a:lnSpc>
                <a:spcPct val="120000"/>
              </a:lnSpc>
            </a:pPr>
            <a:r>
              <a:rPr lang="en-US" altLang="ja-JP" dirty="0" smtClean="0"/>
              <a:t>Use of the photons from the </a:t>
            </a:r>
            <a:r>
              <a:rPr lang="en-US" altLang="ja-JP" dirty="0" err="1" smtClean="0"/>
              <a:t>undulators</a:t>
            </a:r>
            <a:r>
              <a:rPr lang="en-US" altLang="ja-JP" dirty="0" smtClean="0"/>
              <a:t> for positron production</a:t>
            </a:r>
          </a:p>
          <a:p>
            <a:pPr lvl="1">
              <a:lnSpc>
                <a:spcPct val="120000"/>
              </a:lnSpc>
            </a:pPr>
            <a:r>
              <a:rPr lang="en-US" altLang="ja-JP" dirty="0" smtClean="0"/>
              <a:t>Operate the electron injector (5GeV) at 10Hz. Use 5Hz for the parasitic experiment (need to reinforce the power supply, but not expensive)</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4</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160081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500" y="4596961"/>
            <a:ext cx="9061860" cy="1913058"/>
          </a:xfrm>
          <a:prstGeom prst="rect">
            <a:avLst/>
          </a:prstGeom>
        </p:spPr>
      </p:pic>
      <p:sp>
        <p:nvSpPr>
          <p:cNvPr id="2" name="タイトル 1"/>
          <p:cNvSpPr>
            <a:spLocks noGrp="1"/>
          </p:cNvSpPr>
          <p:nvPr>
            <p:ph type="title"/>
          </p:nvPr>
        </p:nvSpPr>
        <p:spPr>
          <a:xfrm>
            <a:off x="685947" y="167284"/>
            <a:ext cx="7886700" cy="691778"/>
          </a:xfrm>
          <a:solidFill>
            <a:schemeClr val="accent5">
              <a:lumMod val="20000"/>
              <a:lumOff val="80000"/>
            </a:schemeClr>
          </a:solidFill>
        </p:spPr>
        <p:txBody>
          <a:bodyPr>
            <a:normAutofit fontScale="90000"/>
          </a:bodyPr>
          <a:lstStyle/>
          <a:p>
            <a:r>
              <a:rPr lang="en-US" altLang="ja-JP" dirty="0" smtClean="0"/>
              <a:t>Distribution of the Beam Dumps</a:t>
            </a:r>
            <a:endParaRPr kumimoji="1" lang="ja-JP" altLang="en-US" dirty="0"/>
          </a:p>
        </p:txBody>
      </p:sp>
      <p:sp>
        <p:nvSpPr>
          <p:cNvPr id="3" name="コンテンツ プレースホルダー 2"/>
          <p:cNvSpPr>
            <a:spLocks noGrp="1"/>
          </p:cNvSpPr>
          <p:nvPr>
            <p:ph idx="1"/>
          </p:nvPr>
        </p:nvSpPr>
        <p:spPr>
          <a:xfrm>
            <a:off x="576974" y="871430"/>
            <a:ext cx="7886700" cy="4056742"/>
          </a:xfrm>
        </p:spPr>
        <p:txBody>
          <a:bodyPr>
            <a:normAutofit fontScale="55000" lnSpcReduction="20000"/>
          </a:bodyPr>
          <a:lstStyle/>
          <a:p>
            <a:pPr>
              <a:lnSpc>
                <a:spcPct val="120000"/>
              </a:lnSpc>
            </a:pPr>
            <a:r>
              <a:rPr kumimoji="1" lang="en-US" altLang="ja-JP" dirty="0" smtClean="0"/>
              <a:t>Most practical use of extracted beam is the ones at the location of the beam dumps (Otherwise, extraction system must be added, which occupies a longitudinal length. Must be planned early. </a:t>
            </a:r>
            <a:endParaRPr lang="en-US" altLang="ja-JP" dirty="0" smtClean="0"/>
          </a:p>
          <a:p>
            <a:pPr>
              <a:lnSpc>
                <a:spcPct val="120000"/>
              </a:lnSpc>
            </a:pPr>
            <a:r>
              <a:rPr lang="en-US" altLang="ja-JP" dirty="0"/>
              <a:t>Distribution of the Beam </a:t>
            </a:r>
            <a:r>
              <a:rPr lang="en-US" altLang="ja-JP" dirty="0" smtClean="0"/>
              <a:t>Dumps is shown below</a:t>
            </a:r>
          </a:p>
          <a:p>
            <a:pPr>
              <a:lnSpc>
                <a:spcPct val="120000"/>
              </a:lnSpc>
            </a:pPr>
            <a:r>
              <a:rPr kumimoji="1" lang="en-US" altLang="ja-JP" dirty="0" smtClean="0"/>
              <a:t>blue: electron,  red: positron</a:t>
            </a:r>
          </a:p>
          <a:p>
            <a:pPr>
              <a:lnSpc>
                <a:spcPct val="120000"/>
              </a:lnSpc>
            </a:pPr>
            <a:r>
              <a:rPr lang="en-US" altLang="ja-JP" dirty="0"/>
              <a:t>Yellow arrows indicate the bunch compressors. The </a:t>
            </a:r>
            <a:r>
              <a:rPr lang="en-US" altLang="ja-JP" dirty="0" err="1"/>
              <a:t>rms</a:t>
            </a:r>
            <a:r>
              <a:rPr lang="en-US" altLang="ja-JP" dirty="0"/>
              <a:t> bunch length is 6mm in the upstream (from DR) and 0.3mm in the downstream</a:t>
            </a:r>
            <a:r>
              <a:rPr lang="en-US" altLang="ja-JP" dirty="0" smtClean="0"/>
              <a:t>.</a:t>
            </a:r>
            <a:endParaRPr kumimoji="1" lang="en-US" altLang="ja-JP" dirty="0" smtClean="0"/>
          </a:p>
          <a:p>
            <a:pPr>
              <a:lnSpc>
                <a:spcPct val="120000"/>
              </a:lnSpc>
            </a:pPr>
            <a:r>
              <a:rPr lang="en-US" altLang="ja-JP" dirty="0" smtClean="0"/>
              <a:t>The numbers shown are the upper limit of the beam power to be dumped (20% margin included) </a:t>
            </a:r>
          </a:p>
          <a:p>
            <a:pPr lvl="1">
              <a:lnSpc>
                <a:spcPct val="120000"/>
              </a:lnSpc>
            </a:pPr>
            <a:r>
              <a:rPr kumimoji="1" lang="en-US" altLang="ja-JP" dirty="0" smtClean="0"/>
              <a:t>Mostly for commissioning or emergency except E-5, E+5, E+7, E-8 </a:t>
            </a:r>
          </a:p>
          <a:p>
            <a:pPr lvl="1">
              <a:lnSpc>
                <a:spcPct val="120000"/>
              </a:lnSpc>
            </a:pPr>
            <a:r>
              <a:rPr kumimoji="1" lang="en-US" altLang="ja-JP" dirty="0" smtClean="0"/>
              <a:t>Hence the power of the full beam power at the beam line nearby is more than the number here</a:t>
            </a:r>
            <a:endParaRPr lang="en-US" altLang="ja-JP" dirty="0" smtClean="0"/>
          </a:p>
          <a:p>
            <a:pPr lvl="1">
              <a:lnSpc>
                <a:spcPct val="120000"/>
              </a:lnSpc>
            </a:pPr>
            <a:r>
              <a:rPr lang="en-US" altLang="ja-JP" dirty="0" smtClean="0"/>
              <a:t>The full beam can be dumped only at E-5</a:t>
            </a:r>
            <a:r>
              <a:rPr lang="en-US" altLang="ja-JP" dirty="0"/>
              <a:t>, </a:t>
            </a:r>
            <a:r>
              <a:rPr lang="en-US" altLang="ja-JP" dirty="0" smtClean="0"/>
              <a:t>E+5</a:t>
            </a:r>
            <a:r>
              <a:rPr lang="en-US" altLang="ja-JP" dirty="0"/>
              <a:t>, E+7</a:t>
            </a:r>
            <a:r>
              <a:rPr lang="en-US" altLang="ja-JP" dirty="0" smtClean="0"/>
              <a:t>  (The upper limit of the dumps exceeds the full power because future upgrades are taken into account)</a:t>
            </a:r>
            <a:endParaRPr kumimoji="1" lang="en-US" altLang="ja-JP" dirty="0" smtClean="0"/>
          </a:p>
          <a:p>
            <a:pPr>
              <a:lnSpc>
                <a:spcPct val="120000"/>
              </a:lnSpc>
            </a:pPr>
            <a:r>
              <a:rPr lang="en-US" altLang="ja-JP" dirty="0" smtClean="0"/>
              <a:t>E-8 </a:t>
            </a:r>
            <a:r>
              <a:rPr lang="ja-JP" altLang="en-US" dirty="0"/>
              <a:t> </a:t>
            </a:r>
            <a:r>
              <a:rPr lang="en-US" altLang="ja-JP" dirty="0" smtClean="0"/>
              <a:t>will not be built in ILC250GeV</a:t>
            </a:r>
          </a:p>
        </p:txBody>
      </p:sp>
      <p:sp>
        <p:nvSpPr>
          <p:cNvPr id="5" name="スライド番号プレースホルダー 4"/>
          <p:cNvSpPr>
            <a:spLocks noGrp="1"/>
          </p:cNvSpPr>
          <p:nvPr>
            <p:ph type="sldNum" sz="quarter" idx="12"/>
          </p:nvPr>
        </p:nvSpPr>
        <p:spPr/>
        <p:txBody>
          <a:bodyPr/>
          <a:lstStyle/>
          <a:p>
            <a:fld id="{5B8EC828-4D56-4D51-B073-D6FBB8F522A2}" type="slidenum">
              <a:rPr kumimoji="1" lang="ja-JP" altLang="en-US" smtClean="0"/>
              <a:t>5</a:t>
            </a:fld>
            <a:endParaRPr kumimoji="1" lang="ja-JP" altLang="en-US"/>
          </a:p>
        </p:txBody>
      </p:sp>
      <p:sp>
        <p:nvSpPr>
          <p:cNvPr id="6" name="日付プレースホルダー 5"/>
          <p:cNvSpPr>
            <a:spLocks noGrp="1"/>
          </p:cNvSpPr>
          <p:nvPr>
            <p:ph type="dt" sz="half" idx="10"/>
          </p:nvPr>
        </p:nvSpPr>
        <p:spPr/>
        <p:txBody>
          <a:bodyPr/>
          <a:lstStyle/>
          <a:p>
            <a:r>
              <a:rPr kumimoji="1" lang="en-US" altLang="ja-JP" smtClean="0"/>
              <a:t>2018/7/5 Kyoto mtg. Yokoya</a:t>
            </a:r>
            <a:endParaRPr kumimoji="1" lang="ja-JP" altLang="en-US"/>
          </a:p>
        </p:txBody>
      </p:sp>
      <p:sp>
        <p:nvSpPr>
          <p:cNvPr id="7" name="テキスト ボックス 6"/>
          <p:cNvSpPr txBox="1"/>
          <p:nvPr/>
        </p:nvSpPr>
        <p:spPr>
          <a:xfrm>
            <a:off x="308682" y="4690752"/>
            <a:ext cx="1106311" cy="461665"/>
          </a:xfrm>
          <a:prstGeom prst="rect">
            <a:avLst/>
          </a:prstGeom>
          <a:noFill/>
        </p:spPr>
        <p:txBody>
          <a:bodyPr wrap="square" rtlCol="0">
            <a:spAutoFit/>
          </a:bodyPr>
          <a:lstStyle/>
          <a:p>
            <a:r>
              <a:rPr kumimoji="1" lang="en-US" altLang="ja-JP" sz="1200" dirty="0" smtClean="0"/>
              <a:t>Bunch Compression</a:t>
            </a:r>
            <a:endParaRPr kumimoji="1" lang="ja-JP" altLang="en-US" sz="1200" dirty="0"/>
          </a:p>
        </p:txBody>
      </p:sp>
      <p:sp>
        <p:nvSpPr>
          <p:cNvPr id="8" name="下矢印 7"/>
          <p:cNvSpPr/>
          <p:nvPr/>
        </p:nvSpPr>
        <p:spPr>
          <a:xfrm>
            <a:off x="718963" y="5147733"/>
            <a:ext cx="285750" cy="42897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035934" y="4775418"/>
            <a:ext cx="1073426" cy="461665"/>
          </a:xfrm>
          <a:prstGeom prst="rect">
            <a:avLst/>
          </a:prstGeom>
          <a:noFill/>
        </p:spPr>
        <p:txBody>
          <a:bodyPr wrap="square" rtlCol="0">
            <a:spAutoFit/>
          </a:bodyPr>
          <a:lstStyle/>
          <a:p>
            <a:r>
              <a:rPr kumimoji="1" lang="en-US" altLang="ja-JP" sz="1200" dirty="0" smtClean="0"/>
              <a:t>Bunch Compression</a:t>
            </a:r>
            <a:endParaRPr kumimoji="1" lang="ja-JP" altLang="en-US" sz="1200" dirty="0"/>
          </a:p>
        </p:txBody>
      </p:sp>
      <p:sp>
        <p:nvSpPr>
          <p:cNvPr id="11" name="下矢印 10"/>
          <p:cNvSpPr/>
          <p:nvPr/>
        </p:nvSpPr>
        <p:spPr>
          <a:xfrm>
            <a:off x="8186568" y="5232399"/>
            <a:ext cx="285750" cy="42897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51454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84503"/>
            <a:ext cx="7886700" cy="549274"/>
          </a:xfrm>
          <a:solidFill>
            <a:schemeClr val="accent5">
              <a:lumMod val="20000"/>
              <a:lumOff val="80000"/>
            </a:schemeClr>
          </a:solidFill>
        </p:spPr>
        <p:txBody>
          <a:bodyPr>
            <a:normAutofit fontScale="90000"/>
          </a:bodyPr>
          <a:lstStyle/>
          <a:p>
            <a:r>
              <a:rPr kumimoji="1" lang="en-US" altLang="ja-JP" dirty="0" smtClean="0"/>
              <a:t>Beam Dump Specification</a:t>
            </a:r>
            <a:endParaRPr kumimoji="1" lang="ja-JP" altLang="en-US" dirty="0"/>
          </a:p>
        </p:txBody>
      </p:sp>
      <p:sp>
        <p:nvSpPr>
          <p:cNvPr id="3" name="コンテンツ プレースホルダー 2"/>
          <p:cNvSpPr>
            <a:spLocks noGrp="1"/>
          </p:cNvSpPr>
          <p:nvPr>
            <p:ph idx="1"/>
          </p:nvPr>
        </p:nvSpPr>
        <p:spPr>
          <a:xfrm>
            <a:off x="628650" y="816073"/>
            <a:ext cx="7886700" cy="1001437"/>
          </a:xfrm>
        </p:spPr>
        <p:txBody>
          <a:bodyPr>
            <a:normAutofit fontScale="55000" lnSpcReduction="20000"/>
          </a:bodyPr>
          <a:lstStyle/>
          <a:p>
            <a:r>
              <a:rPr kumimoji="1" lang="en-US" altLang="ja-JP" dirty="0" smtClean="0"/>
              <a:t>PB max = The maximum beam power at the </a:t>
            </a:r>
            <a:r>
              <a:rPr lang="en-US" altLang="ja-JP" dirty="0"/>
              <a:t>n</a:t>
            </a:r>
            <a:r>
              <a:rPr kumimoji="1" lang="en-US" altLang="ja-JP" dirty="0" smtClean="0"/>
              <a:t>earby beamline for ILC250GeV</a:t>
            </a:r>
          </a:p>
          <a:p>
            <a:r>
              <a:rPr lang="en-US" altLang="ja-JP" dirty="0" smtClean="0"/>
              <a:t>W = Upper limit of beam dump power </a:t>
            </a:r>
            <a:r>
              <a:rPr lang="en-US" altLang="ja-JP" dirty="0"/>
              <a:t>(</a:t>
            </a:r>
            <a:r>
              <a:rPr lang="en-US" altLang="ja-JP" dirty="0" smtClean="0"/>
              <a:t>20% margin included</a:t>
            </a:r>
            <a:r>
              <a:rPr lang="en-US" altLang="ja-JP" dirty="0" smtClean="0"/>
              <a:t>)</a:t>
            </a:r>
          </a:p>
          <a:p>
            <a:pPr lvl="1"/>
            <a:r>
              <a:rPr lang="en-US" altLang="ja-JP" dirty="0" err="1" smtClean="0"/>
              <a:t>PBmax</a:t>
            </a:r>
            <a:r>
              <a:rPr lang="en-US" altLang="ja-JP" dirty="0" smtClean="0"/>
              <a:t> &gt; W :  full-beam cannot be dumped</a:t>
            </a:r>
          </a:p>
          <a:p>
            <a:pPr lvl="1"/>
            <a:r>
              <a:rPr kumimoji="1" lang="en-US" altLang="ja-JP" dirty="0" err="1" smtClean="0"/>
              <a:t>PBmax</a:t>
            </a:r>
            <a:r>
              <a:rPr kumimoji="1" lang="en-US" altLang="ja-JP" dirty="0" smtClean="0"/>
              <a:t> &lt; W :  The dump system can accept upgraded beam</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6</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869155421"/>
              </p:ext>
            </p:extLst>
          </p:nvPr>
        </p:nvGraphicFramePr>
        <p:xfrm>
          <a:off x="352425" y="1920876"/>
          <a:ext cx="8439150" cy="4435475"/>
        </p:xfrm>
        <a:graphic>
          <a:graphicData uri="http://schemas.openxmlformats.org/presentationml/2006/ole">
            <mc:AlternateContent xmlns:mc="http://schemas.openxmlformats.org/markup-compatibility/2006">
              <mc:Choice xmlns:v="urn:schemas-microsoft-com:vml" Requires="v">
                <p:oleObj spid="_x0000_s1100" name="Worksheet" r:id="rId3" imgW="5562885" imgH="2924366" progId="Excel.Sheet.12">
                  <p:embed/>
                </p:oleObj>
              </mc:Choice>
              <mc:Fallback>
                <p:oleObj name="Worksheet" r:id="rId3" imgW="5562885" imgH="2924366" progId="Excel.Sheet.12">
                  <p:embed/>
                  <p:pic>
                    <p:nvPicPr>
                      <p:cNvPr id="0" name=""/>
                      <p:cNvPicPr/>
                      <p:nvPr/>
                    </p:nvPicPr>
                    <p:blipFill>
                      <a:blip r:embed="rId4"/>
                      <a:stretch>
                        <a:fillRect/>
                      </a:stretch>
                    </p:blipFill>
                    <p:spPr>
                      <a:xfrm>
                        <a:off x="352425" y="1920876"/>
                        <a:ext cx="8439150" cy="4435475"/>
                      </a:xfrm>
                      <a:prstGeom prst="rect">
                        <a:avLst/>
                      </a:prstGeom>
                    </p:spPr>
                  </p:pic>
                </p:oleObj>
              </mc:Fallback>
            </mc:AlternateContent>
          </a:graphicData>
        </a:graphic>
      </p:graphicFrame>
      <p:sp>
        <p:nvSpPr>
          <p:cNvPr id="6" name="日付プレースホルダー 5"/>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1052216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38237"/>
            <a:ext cx="7886700" cy="691778"/>
          </a:xfrm>
          <a:solidFill>
            <a:schemeClr val="accent5">
              <a:lumMod val="20000"/>
              <a:lumOff val="80000"/>
            </a:schemeClr>
          </a:solidFill>
        </p:spPr>
        <p:txBody>
          <a:bodyPr>
            <a:normAutofit fontScale="90000"/>
          </a:bodyPr>
          <a:lstStyle/>
          <a:p>
            <a:r>
              <a:rPr lang="en-US" altLang="ja-JP" dirty="0" smtClean="0"/>
              <a:t>[E-1] </a:t>
            </a:r>
            <a:endParaRPr kumimoji="1" lang="ja-JP" altLang="en-US" dirty="0"/>
          </a:p>
        </p:txBody>
      </p:sp>
      <p:sp>
        <p:nvSpPr>
          <p:cNvPr id="3" name="コンテンツ プレースホルダー 2"/>
          <p:cNvSpPr>
            <a:spLocks noGrp="1"/>
          </p:cNvSpPr>
          <p:nvPr>
            <p:ph idx="1"/>
          </p:nvPr>
        </p:nvSpPr>
        <p:spPr>
          <a:xfrm>
            <a:off x="628650" y="830015"/>
            <a:ext cx="7886700" cy="5526336"/>
          </a:xfrm>
        </p:spPr>
        <p:txBody>
          <a:bodyPr>
            <a:normAutofit fontScale="62500" lnSpcReduction="20000"/>
          </a:bodyPr>
          <a:lstStyle/>
          <a:p>
            <a:pPr>
              <a:lnSpc>
                <a:spcPct val="120000"/>
              </a:lnSpc>
            </a:pPr>
            <a:r>
              <a:rPr kumimoji="1" lang="en-US" altLang="ja-JP" dirty="0" smtClean="0"/>
              <a:t>Use of 5GeV electron injector</a:t>
            </a:r>
          </a:p>
          <a:p>
            <a:pPr>
              <a:lnSpc>
                <a:spcPct val="120000"/>
              </a:lnSpc>
            </a:pPr>
            <a:r>
              <a:rPr lang="en-US" altLang="ja-JP" dirty="0" smtClean="0"/>
              <a:t>It is presumably possible to operate the injector at 10Hz, using 5Hz for collider and 5Hz for parasitic experiment</a:t>
            </a:r>
          </a:p>
          <a:p>
            <a:pPr lvl="1">
              <a:lnSpc>
                <a:spcPct val="120000"/>
              </a:lnSpc>
            </a:pPr>
            <a:r>
              <a:rPr kumimoji="1" lang="en-US" altLang="ja-JP" dirty="0" smtClean="0"/>
              <a:t>No problem in klystron</a:t>
            </a:r>
            <a:r>
              <a:rPr lang="ja-JP" altLang="en-US" dirty="0"/>
              <a:t> </a:t>
            </a:r>
            <a:r>
              <a:rPr kumimoji="1" lang="en-US" altLang="ja-JP" dirty="0" smtClean="0"/>
              <a:t>10Hz</a:t>
            </a:r>
            <a:r>
              <a:rPr kumimoji="1" lang="ja-JP" altLang="en-US" dirty="0" smtClean="0"/>
              <a:t> </a:t>
            </a:r>
            <a:r>
              <a:rPr kumimoji="1" lang="en-US" altLang="ja-JP" dirty="0" smtClean="0"/>
              <a:t>operation</a:t>
            </a:r>
            <a:r>
              <a:rPr kumimoji="1" lang="ja-JP" altLang="en-US" dirty="0" smtClean="0"/>
              <a:t> </a:t>
            </a:r>
            <a:r>
              <a:rPr kumimoji="1" lang="en-US" altLang="ja-JP" dirty="0" smtClean="0"/>
              <a:t>(Euro-XFEL)</a:t>
            </a:r>
          </a:p>
          <a:p>
            <a:pPr lvl="1">
              <a:lnSpc>
                <a:spcPct val="120000"/>
              </a:lnSpc>
            </a:pPr>
            <a:r>
              <a:rPr kumimoji="1" lang="en-US" altLang="ja-JP" dirty="0" smtClean="0"/>
              <a:t>Electron gun (polarized) is perhaps OK</a:t>
            </a:r>
            <a:r>
              <a:rPr lang="ja-JP" altLang="en-US" dirty="0"/>
              <a:t> </a:t>
            </a:r>
            <a:r>
              <a:rPr lang="en-US" altLang="ja-JP" dirty="0" smtClean="0"/>
              <a:t>(must be confirmed)</a:t>
            </a:r>
            <a:endParaRPr kumimoji="1" lang="en-US" altLang="ja-JP" dirty="0" smtClean="0"/>
          </a:p>
          <a:p>
            <a:pPr lvl="1">
              <a:lnSpc>
                <a:spcPct val="120000"/>
              </a:lnSpc>
            </a:pPr>
            <a:r>
              <a:rPr kumimoji="1" lang="en-US" altLang="ja-JP" dirty="0" smtClean="0"/>
              <a:t>Marx modulator</a:t>
            </a:r>
          </a:p>
          <a:p>
            <a:pPr lvl="1">
              <a:lnSpc>
                <a:spcPct val="120000"/>
              </a:lnSpc>
            </a:pPr>
            <a:r>
              <a:rPr lang="en-US" altLang="ja-JP" dirty="0" smtClean="0"/>
              <a:t>Must reinforce the AC</a:t>
            </a:r>
            <a:r>
              <a:rPr lang="ja-JP" altLang="en-US" dirty="0" smtClean="0"/>
              <a:t> </a:t>
            </a:r>
            <a:r>
              <a:rPr lang="en-US" altLang="ja-JP" dirty="0" smtClean="0"/>
              <a:t>power supply</a:t>
            </a:r>
          </a:p>
          <a:p>
            <a:pPr lvl="1">
              <a:lnSpc>
                <a:spcPct val="120000"/>
              </a:lnSpc>
            </a:pPr>
            <a:r>
              <a:rPr lang="en-US" altLang="ja-JP" dirty="0" smtClean="0"/>
              <a:t>No influence on the collision experiments</a:t>
            </a:r>
          </a:p>
          <a:p>
            <a:pPr lvl="1">
              <a:lnSpc>
                <a:spcPct val="120000"/>
              </a:lnSpc>
            </a:pPr>
            <a:r>
              <a:rPr lang="en-US" altLang="ja-JP" dirty="0" smtClean="0"/>
              <a:t>Beam dump E-1</a:t>
            </a:r>
            <a:r>
              <a:rPr lang="ja-JP" altLang="en-US" dirty="0"/>
              <a:t> </a:t>
            </a:r>
            <a:r>
              <a:rPr lang="en-US" altLang="ja-JP" dirty="0" smtClean="0"/>
              <a:t>must be upgraded (</a:t>
            </a:r>
            <a:r>
              <a:rPr lang="en-US" altLang="ja-JP" dirty="0"/>
              <a:t>to 120kW</a:t>
            </a:r>
            <a:r>
              <a:rPr lang="en-US" altLang="ja-JP" dirty="0" smtClean="0"/>
              <a:t>?)</a:t>
            </a:r>
          </a:p>
          <a:p>
            <a:pPr lvl="1">
              <a:lnSpc>
                <a:spcPct val="120000"/>
              </a:lnSpc>
            </a:pPr>
            <a:r>
              <a:rPr lang="en-US" altLang="ja-JP" dirty="0" smtClean="0"/>
              <a:t>Some tunnel extension needed for the experiment. </a:t>
            </a:r>
          </a:p>
          <a:p>
            <a:pPr>
              <a:lnSpc>
                <a:spcPct val="120000"/>
              </a:lnSpc>
            </a:pPr>
            <a:r>
              <a:rPr kumimoji="1" lang="en-US" altLang="ja-JP" dirty="0" smtClean="0"/>
              <a:t>The beam properties </a:t>
            </a:r>
            <a:endParaRPr lang="en-US" altLang="ja-JP" dirty="0"/>
          </a:p>
          <a:p>
            <a:pPr lvl="1">
              <a:lnSpc>
                <a:spcPct val="120000"/>
              </a:lnSpc>
            </a:pPr>
            <a:r>
              <a:rPr kumimoji="1" lang="en-US" altLang="ja-JP" dirty="0" smtClean="0"/>
              <a:t>Up to version 2 it was said “similar to those in </a:t>
            </a:r>
            <a:r>
              <a:rPr lang="en-US" altLang="ja-JP" dirty="0" smtClean="0"/>
              <a:t>Euro-XFEL except the beam energy”. Here was a big mistake.</a:t>
            </a:r>
          </a:p>
          <a:p>
            <a:pPr lvl="1">
              <a:lnSpc>
                <a:spcPct val="120000"/>
              </a:lnSpc>
            </a:pPr>
            <a:r>
              <a:rPr kumimoji="1" lang="en-US" altLang="ja-JP" dirty="0" smtClean="0"/>
              <a:t>Euro-XFEL adopts RF gun but ILC adopts DC gun for polarization. The bunch length is much longer </a:t>
            </a:r>
            <a:r>
              <a:rPr kumimoji="1" lang="en-US" altLang="ja-JP" dirty="0" err="1" smtClean="0"/>
              <a:t>thab</a:t>
            </a:r>
            <a:r>
              <a:rPr kumimoji="1" lang="en-US" altLang="ja-JP" dirty="0" smtClean="0"/>
              <a:t> at XFEL. </a:t>
            </a:r>
            <a:r>
              <a:rPr lang="en-US" altLang="ja-JP" dirty="0"/>
              <a:t> </a:t>
            </a:r>
            <a:r>
              <a:rPr lang="en-US" altLang="ja-JP" dirty="0" smtClean="0"/>
              <a:t>For FEL oscillation it is presumably needed to install RF gun in parallel.</a:t>
            </a:r>
            <a:endParaRPr kumimoji="1" lang="en-US" altLang="ja-JP" dirty="0" smtClean="0"/>
          </a:p>
          <a:p>
            <a:pPr lvl="1">
              <a:lnSpc>
                <a:spcPct val="120000"/>
              </a:lnSpc>
            </a:pPr>
            <a:r>
              <a:rPr lang="en-US" altLang="ja-JP" dirty="0" smtClean="0"/>
              <a:t>The electron beam is polarized. Maybe useless?</a:t>
            </a:r>
            <a:endParaRPr kumimoji="1" lang="en-US" altLang="ja-JP" dirty="0" smtClean="0"/>
          </a:p>
          <a:p>
            <a:pPr>
              <a:lnSpc>
                <a:spcPct val="120000"/>
              </a:lnSpc>
            </a:pPr>
            <a:r>
              <a:rPr lang="en-US" altLang="ja-JP" dirty="0" smtClean="0"/>
              <a:t>Note: [E+1] (positron right after production) is presumably useless because of its bad quality </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7</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3257967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786780"/>
          </a:xfrm>
          <a:solidFill>
            <a:schemeClr val="accent5">
              <a:lumMod val="20000"/>
              <a:lumOff val="80000"/>
            </a:schemeClr>
          </a:solidFill>
        </p:spPr>
        <p:txBody>
          <a:bodyPr/>
          <a:lstStyle/>
          <a:p>
            <a:r>
              <a:rPr kumimoji="1" lang="en-US" altLang="ja-JP" dirty="0" smtClean="0"/>
              <a:t>[E-2,E-3,E+2,E+3] </a:t>
            </a:r>
            <a:endParaRPr kumimoji="1" lang="ja-JP" altLang="en-US" dirty="0"/>
          </a:p>
        </p:txBody>
      </p:sp>
      <p:sp>
        <p:nvSpPr>
          <p:cNvPr id="3" name="コンテンツ プレースホルダー 2"/>
          <p:cNvSpPr>
            <a:spLocks noGrp="1"/>
          </p:cNvSpPr>
          <p:nvPr>
            <p:ph idx="1"/>
          </p:nvPr>
        </p:nvSpPr>
        <p:spPr>
          <a:xfrm>
            <a:off x="628650" y="1516866"/>
            <a:ext cx="7886700" cy="4351338"/>
          </a:xfrm>
        </p:spPr>
        <p:txBody>
          <a:bodyPr>
            <a:normAutofit/>
          </a:bodyPr>
          <a:lstStyle/>
          <a:p>
            <a:pPr>
              <a:lnSpc>
                <a:spcPct val="100000"/>
              </a:lnSpc>
            </a:pPr>
            <a:r>
              <a:rPr lang="en-US" altLang="ja-JP" dirty="0" smtClean="0"/>
              <a:t>Exit from Damping </a:t>
            </a:r>
            <a:r>
              <a:rPr lang="en-US" altLang="ja-JP" dirty="0"/>
              <a:t>Ring [</a:t>
            </a:r>
            <a:r>
              <a:rPr lang="en-US" altLang="ja-JP" dirty="0" smtClean="0"/>
              <a:t>E-2,E+2] </a:t>
            </a:r>
            <a:r>
              <a:rPr lang="en-US" altLang="ja-JP" dirty="0"/>
              <a:t>and </a:t>
            </a:r>
            <a:r>
              <a:rPr lang="en-US" altLang="ja-JP" dirty="0" smtClean="0"/>
              <a:t>just before </a:t>
            </a:r>
            <a:r>
              <a:rPr lang="en-US" altLang="ja-JP" dirty="0"/>
              <a:t>bunch compression </a:t>
            </a:r>
            <a:r>
              <a:rPr lang="en-US" altLang="ja-JP" dirty="0" smtClean="0"/>
              <a:t>[E-3,E+3</a:t>
            </a:r>
            <a:r>
              <a:rPr lang="en-US" altLang="ja-JP" dirty="0"/>
              <a:t>] </a:t>
            </a:r>
            <a:endParaRPr lang="en-US" altLang="ja-JP" dirty="0" smtClean="0"/>
          </a:p>
          <a:p>
            <a:pPr>
              <a:lnSpc>
                <a:spcPct val="100000"/>
              </a:lnSpc>
            </a:pPr>
            <a:r>
              <a:rPr lang="en-US" altLang="ja-JP" dirty="0" smtClean="0"/>
              <a:t>5GeV, low emittance (~4</a:t>
            </a:r>
            <a:r>
              <a:rPr lang="en-US" altLang="ja-JP" dirty="0" smtClean="0">
                <a:latin typeface="Symbol" panose="05050102010706020507" pitchFamily="18" charset="2"/>
              </a:rPr>
              <a:t>m</a:t>
            </a:r>
            <a:r>
              <a:rPr lang="en-US" altLang="ja-JP" dirty="0"/>
              <a:t>m.rad </a:t>
            </a:r>
            <a:r>
              <a:rPr lang="en-US" altLang="ja-JP" dirty="0" smtClean="0"/>
              <a:t>x </a:t>
            </a:r>
            <a:r>
              <a:rPr lang="en-US" altLang="ja-JP" dirty="0"/>
              <a:t>20nm.rad</a:t>
            </a:r>
            <a:r>
              <a:rPr lang="en-US" altLang="ja-JP" dirty="0" smtClean="0"/>
              <a:t>)</a:t>
            </a:r>
          </a:p>
          <a:p>
            <a:pPr>
              <a:lnSpc>
                <a:spcPct val="100000"/>
              </a:lnSpc>
            </a:pPr>
            <a:r>
              <a:rPr kumimoji="1" lang="en-US" altLang="ja-JP" dirty="0" smtClean="0"/>
              <a:t>But long bunch </a:t>
            </a:r>
            <a:r>
              <a:rPr kumimoji="1" lang="ja-JP" altLang="en-US" dirty="0" smtClean="0"/>
              <a:t>（</a:t>
            </a:r>
            <a:r>
              <a:rPr kumimoji="1" lang="en-US" altLang="ja-JP" dirty="0" smtClean="0"/>
              <a:t>6mm</a:t>
            </a:r>
            <a:r>
              <a:rPr kumimoji="1" lang="ja-JP" altLang="en-US" dirty="0" smtClean="0"/>
              <a:t>）</a:t>
            </a:r>
            <a:endParaRPr kumimoji="1" lang="en-US" altLang="ja-JP" dirty="0" smtClean="0"/>
          </a:p>
          <a:p>
            <a:pPr>
              <a:lnSpc>
                <a:spcPct val="100000"/>
              </a:lnSpc>
            </a:pPr>
            <a:r>
              <a:rPr lang="en-US" altLang="ja-JP" dirty="0" smtClean="0"/>
              <a:t>Same pulse structure as in ML. Bunch separation 554ns, 1312</a:t>
            </a:r>
            <a:r>
              <a:rPr lang="ja-JP" altLang="en-US" dirty="0"/>
              <a:t> </a:t>
            </a:r>
            <a:r>
              <a:rPr lang="en-US" altLang="ja-JP" dirty="0" smtClean="0"/>
              <a:t>bunches, 5Hz</a:t>
            </a:r>
            <a:endParaRPr kumimoji="1" lang="en-US" altLang="ja-JP" dirty="0" smtClean="0"/>
          </a:p>
          <a:p>
            <a:pPr>
              <a:lnSpc>
                <a:spcPct val="100000"/>
              </a:lnSpc>
            </a:pPr>
            <a:r>
              <a:rPr lang="en-US" altLang="ja-JP" dirty="0" smtClean="0"/>
              <a:t>Energy spread ~0.11%</a:t>
            </a:r>
            <a:endParaRPr kumimoji="1" lang="en-US" altLang="ja-JP" dirty="0" smtClean="0"/>
          </a:p>
          <a:p>
            <a:pPr>
              <a:lnSpc>
                <a:spcPct val="100000"/>
              </a:lnSpc>
            </a:pPr>
            <a:r>
              <a:rPr lang="en-US" altLang="ja-JP" dirty="0" smtClean="0"/>
              <a:t>Average current is low</a:t>
            </a:r>
            <a:r>
              <a:rPr lang="ja-JP" altLang="en-US" dirty="0"/>
              <a:t>（</a:t>
            </a:r>
            <a:r>
              <a:rPr lang="en-US" altLang="ja-JP" dirty="0"/>
              <a:t>~20</a:t>
            </a:r>
            <a:r>
              <a:rPr lang="en-US" altLang="ja-JP" dirty="0">
                <a:latin typeface="Symbol" panose="05050102010706020507" pitchFamily="18" charset="2"/>
              </a:rPr>
              <a:t>m</a:t>
            </a:r>
            <a:r>
              <a:rPr lang="en-US" altLang="ja-JP" dirty="0"/>
              <a:t>A)</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8</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2645802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10531"/>
          </a:xfrm>
          <a:solidFill>
            <a:schemeClr val="accent5">
              <a:lumMod val="20000"/>
              <a:lumOff val="80000"/>
            </a:schemeClr>
          </a:solidFill>
        </p:spPr>
        <p:txBody>
          <a:bodyPr/>
          <a:lstStyle/>
          <a:p>
            <a:r>
              <a:rPr kumimoji="1" lang="en-US" altLang="ja-JP" dirty="0" smtClean="0"/>
              <a:t>[E-6, E+6]</a:t>
            </a:r>
            <a:endParaRPr kumimoji="1" lang="ja-JP" altLang="en-US" dirty="0"/>
          </a:p>
        </p:txBody>
      </p:sp>
      <p:sp>
        <p:nvSpPr>
          <p:cNvPr id="3" name="コンテンツ プレースホルダー 2"/>
          <p:cNvSpPr>
            <a:spLocks noGrp="1"/>
          </p:cNvSpPr>
          <p:nvPr>
            <p:ph idx="1"/>
          </p:nvPr>
        </p:nvSpPr>
        <p:spPr>
          <a:xfrm>
            <a:off x="628650" y="1374362"/>
            <a:ext cx="7886700" cy="4351338"/>
          </a:xfrm>
        </p:spPr>
        <p:txBody>
          <a:bodyPr>
            <a:normAutofit fontScale="77500" lnSpcReduction="20000"/>
          </a:bodyPr>
          <a:lstStyle/>
          <a:p>
            <a:pPr>
              <a:lnSpc>
                <a:spcPct val="100000"/>
              </a:lnSpc>
            </a:pPr>
            <a:r>
              <a:rPr kumimoji="1" lang="en-US" altLang="ja-JP" dirty="0" smtClean="0"/>
              <a:t>Just after bunch compression</a:t>
            </a:r>
          </a:p>
          <a:p>
            <a:pPr>
              <a:lnSpc>
                <a:spcPct val="100000"/>
              </a:lnSpc>
            </a:pPr>
            <a:r>
              <a:rPr kumimoji="1" lang="en-US" altLang="ja-JP" dirty="0" smtClean="0"/>
              <a:t>15GeV, </a:t>
            </a:r>
            <a:r>
              <a:rPr lang="en-US" altLang="ja-JP" dirty="0" smtClean="0"/>
              <a:t>low emittance </a:t>
            </a:r>
            <a:r>
              <a:rPr lang="en-US" altLang="ja-JP" dirty="0"/>
              <a:t>(~</a:t>
            </a:r>
            <a:r>
              <a:rPr lang="en-US" altLang="ja-JP" dirty="0" smtClean="0"/>
              <a:t>4</a:t>
            </a:r>
            <a:r>
              <a:rPr lang="en-US" altLang="ja-JP" dirty="0" smtClean="0">
                <a:latin typeface="Symbol" panose="05050102010706020507" pitchFamily="18" charset="2"/>
              </a:rPr>
              <a:t>m</a:t>
            </a:r>
            <a:r>
              <a:rPr lang="en-US" altLang="ja-JP" dirty="0"/>
              <a:t>m.</a:t>
            </a:r>
            <a:r>
              <a:rPr lang="en-US" altLang="ja-JP" dirty="0" smtClean="0"/>
              <a:t>rad </a:t>
            </a:r>
            <a:r>
              <a:rPr lang="en-US" altLang="ja-JP" dirty="0"/>
              <a:t>x 20nm.rad</a:t>
            </a:r>
            <a:r>
              <a:rPr lang="en-US" altLang="ja-JP" dirty="0" smtClean="0"/>
              <a:t>)</a:t>
            </a:r>
          </a:p>
          <a:p>
            <a:pPr>
              <a:lnSpc>
                <a:spcPct val="100000"/>
              </a:lnSpc>
            </a:pPr>
            <a:r>
              <a:rPr lang="en-US" altLang="ja-JP" dirty="0"/>
              <a:t>Energy spread</a:t>
            </a:r>
            <a:r>
              <a:rPr lang="ja-JP" altLang="en-US" dirty="0"/>
              <a:t> </a:t>
            </a:r>
            <a:r>
              <a:rPr lang="en-US" altLang="ja-JP" dirty="0"/>
              <a:t>is a bit large   ~1.2%</a:t>
            </a:r>
          </a:p>
          <a:p>
            <a:pPr>
              <a:lnSpc>
                <a:spcPct val="100000"/>
              </a:lnSpc>
            </a:pPr>
            <a:r>
              <a:rPr lang="en-US" altLang="ja-JP" dirty="0" smtClean="0"/>
              <a:t>Short bunch </a:t>
            </a:r>
            <a:r>
              <a:rPr lang="ja-JP" altLang="en-US" dirty="0" smtClean="0"/>
              <a:t>（</a:t>
            </a:r>
            <a:r>
              <a:rPr lang="en-US" altLang="ja-JP" dirty="0" smtClean="0"/>
              <a:t>0.3mm</a:t>
            </a:r>
            <a:r>
              <a:rPr lang="ja-JP" altLang="en-US" dirty="0" smtClean="0"/>
              <a:t>）</a:t>
            </a:r>
            <a:endParaRPr lang="en-US" altLang="ja-JP" dirty="0" smtClean="0"/>
          </a:p>
          <a:p>
            <a:pPr lvl="1">
              <a:lnSpc>
                <a:spcPct val="100000"/>
              </a:lnSpc>
            </a:pPr>
            <a:r>
              <a:rPr lang="en-US" altLang="ja-JP" dirty="0" smtClean="0"/>
              <a:t>Must be fixed to 0.3mm during collision experiments, but the bunch compressor itself is capable of compressing the bunch down to at least 0.15mm. (But the energy spread would be doubled.)</a:t>
            </a:r>
          </a:p>
          <a:p>
            <a:pPr lvl="1">
              <a:lnSpc>
                <a:spcPct val="100000"/>
              </a:lnSpc>
            </a:pPr>
            <a:r>
              <a:rPr lang="en-US" altLang="ja-JP" dirty="0" smtClean="0"/>
              <a:t>Therefore, if 0.15mm is absolutely needed for the parasitic experiment, it might be possible to borrow a machine time </a:t>
            </a:r>
            <a:r>
              <a:rPr lang="en-US" altLang="ja-JP" dirty="0" smtClean="0"/>
              <a:t>hours/days, though this is not a parasitic operation. </a:t>
            </a:r>
            <a:endParaRPr lang="en-US" altLang="ja-JP" dirty="0" smtClean="0"/>
          </a:p>
          <a:p>
            <a:pPr>
              <a:lnSpc>
                <a:spcPct val="100000"/>
              </a:lnSpc>
            </a:pPr>
            <a:r>
              <a:rPr lang="en-US" altLang="ja-JP" dirty="0" smtClean="0"/>
              <a:t>Full beam power</a:t>
            </a:r>
            <a:r>
              <a:rPr lang="ja-JP" altLang="en-US" dirty="0"/>
              <a:t> </a:t>
            </a:r>
            <a:r>
              <a:rPr lang="en-US" altLang="ja-JP" dirty="0" smtClean="0"/>
              <a:t>~300kW,  Dump &lt; 60kW</a:t>
            </a:r>
          </a:p>
          <a:p>
            <a:pPr>
              <a:lnSpc>
                <a:spcPct val="100000"/>
              </a:lnSpc>
            </a:pPr>
            <a:r>
              <a:rPr lang="en-US" altLang="ja-JP" dirty="0" smtClean="0"/>
              <a:t>In case of `stealing’ ~10%,  the reinforcement of beam dumps E-6, E+6 is not needed</a:t>
            </a:r>
            <a:endParaRPr kumimoji="1" lang="ja-JP" altLang="en-US" dirty="0"/>
          </a:p>
        </p:txBody>
      </p:sp>
      <p:sp>
        <p:nvSpPr>
          <p:cNvPr id="4" name="スライド番号プレースホルダー 3"/>
          <p:cNvSpPr>
            <a:spLocks noGrp="1"/>
          </p:cNvSpPr>
          <p:nvPr>
            <p:ph type="sldNum" sz="quarter" idx="12"/>
          </p:nvPr>
        </p:nvSpPr>
        <p:spPr/>
        <p:txBody>
          <a:bodyPr/>
          <a:lstStyle/>
          <a:p>
            <a:fld id="{5B8EC828-4D56-4D51-B073-D6FBB8F522A2}" type="slidenum">
              <a:rPr kumimoji="1" lang="ja-JP" altLang="en-US" smtClean="0"/>
              <a:t>9</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2018/7/5 Kyoto mtg. Yokoya</a:t>
            </a:r>
            <a:endParaRPr kumimoji="1" lang="ja-JP" altLang="en-US"/>
          </a:p>
        </p:txBody>
      </p:sp>
    </p:spTree>
    <p:extLst>
      <p:ext uri="{BB962C8B-B14F-4D97-AF65-F5344CB8AC3E}">
        <p14:creationId xmlns:p14="http://schemas.microsoft.com/office/powerpoint/2010/main" val="2407301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3472</TotalTime>
  <Words>2339</Words>
  <Application>Microsoft Office PowerPoint</Application>
  <PresentationFormat>画面に合わせる (4:3)</PresentationFormat>
  <Paragraphs>254</Paragraphs>
  <Slides>23</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1" baseType="lpstr">
      <vt:lpstr>ＭＳ Ｐゴシック</vt:lpstr>
      <vt:lpstr>Arial</vt:lpstr>
      <vt:lpstr>Calibri</vt:lpstr>
      <vt:lpstr>Calibri Light</vt:lpstr>
      <vt:lpstr>Symbol</vt:lpstr>
      <vt:lpstr>Wingdings</vt:lpstr>
      <vt:lpstr>Office テーマ</vt:lpstr>
      <vt:lpstr>Worksheet</vt:lpstr>
      <vt:lpstr>ILC Beam for Outside Users Version 3</vt:lpstr>
      <vt:lpstr>PowerPoint プレゼンテーション</vt:lpstr>
      <vt:lpstr>Fundamental Parameters</vt:lpstr>
      <vt:lpstr>Parasitic Mode Use</vt:lpstr>
      <vt:lpstr>Distribution of the Beam Dumps</vt:lpstr>
      <vt:lpstr>Beam Dump Specification</vt:lpstr>
      <vt:lpstr>[E-1] </vt:lpstr>
      <vt:lpstr>[E-2,E-3,E+2,E+3] </vt:lpstr>
      <vt:lpstr>[E-6, E+6]</vt:lpstr>
      <vt:lpstr>[E-4, E+4] </vt:lpstr>
      <vt:lpstr>[E-5, E+5]</vt:lpstr>
      <vt:lpstr>Example of electron energy spectrum after collision</vt:lpstr>
      <vt:lpstr>[E+7]</vt:lpstr>
      <vt:lpstr>Photon Energy Distribution on Target</vt:lpstr>
      <vt:lpstr>Photon (x-y) Distribution on Target</vt:lpstr>
      <vt:lpstr>Photon Data</vt:lpstr>
      <vt:lpstr>Location of the Photon Dump</vt:lpstr>
      <vt:lpstr>Use of the Beam in Damping Rings</vt:lpstr>
      <vt:lpstr>Extremely Short Bunch</vt:lpstr>
      <vt:lpstr>Extraction at midway in ML</vt:lpstr>
      <vt:lpstr>An example: Extraction of 45GeV Beam?</vt:lpstr>
      <vt:lpstr>Extraction of 45GeV Beam? (continued)</vt:lpstr>
      <vt:lpstr>Caution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ILCの多角的利用の ためのビーム</dc:title>
  <dc:creator>Yokoya</dc:creator>
  <cp:lastModifiedBy>Yokoya</cp:lastModifiedBy>
  <cp:revision>106</cp:revision>
  <dcterms:created xsi:type="dcterms:W3CDTF">2018-04-18T05:15:17Z</dcterms:created>
  <dcterms:modified xsi:type="dcterms:W3CDTF">2018-07-04T01:18:01Z</dcterms:modified>
</cp:coreProperties>
</file>