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3" r:id="rId2"/>
    <p:sldId id="529" r:id="rId3"/>
    <p:sldId id="268" r:id="rId4"/>
    <p:sldId id="607" r:id="rId5"/>
    <p:sldId id="613" r:id="rId6"/>
    <p:sldId id="614" r:id="rId7"/>
    <p:sldId id="269" r:id="rId8"/>
    <p:sldId id="615" r:id="rId9"/>
    <p:sldId id="624" r:id="rId10"/>
    <p:sldId id="412" r:id="rId11"/>
    <p:sldId id="606" r:id="rId12"/>
    <p:sldId id="617" r:id="rId13"/>
    <p:sldId id="616" r:id="rId14"/>
    <p:sldId id="622" r:id="rId15"/>
    <p:sldId id="618" r:id="rId16"/>
    <p:sldId id="619" r:id="rId17"/>
    <p:sldId id="623" r:id="rId18"/>
    <p:sldId id="620" r:id="rId19"/>
    <p:sldId id="621" r:id="rId2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7"/>
    <p:restoredTop sz="93956"/>
  </p:normalViewPr>
  <p:slideViewPr>
    <p:cSldViewPr>
      <p:cViewPr>
        <p:scale>
          <a:sx n="112" d="100"/>
          <a:sy n="112" d="100"/>
        </p:scale>
        <p:origin x="158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FF742E-BCC6-4063-913E-EFE32A68FA8F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C13205-4CB2-4715-8D9E-300A653EA5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8528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3205-4CB2-4715-8D9E-300A653EA5C9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496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0849-1CB3-488A-9402-768FABD07DF7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AB16-23CC-4A6C-B546-F8108C6D40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12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A270-03D5-47CC-AC8A-ECC877235045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0D7E-4D9C-4301-BA7B-2DEA18F0B8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19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9E8A-4BE3-4CEA-A117-2449077F291A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27B9-70AD-41A1-8EBF-C606B14BC1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993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8AD7-6054-49BB-91BA-EC859ACC56B9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82E8-7891-4FA0-AB58-6EF3EC22FB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99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7794-33D1-4FA6-9A52-93BB631B02DE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5C9F-A98A-4CF0-B4D5-B9D7B65FEC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310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8E8-7F0E-4AE0-9A1B-EA7936DC038B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E7D8-00B2-4E9D-A377-285EC2EB73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37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4EBD-3176-4B00-ACC0-DB63890DEAFE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9B35-958F-41E5-8450-A29C8C290D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47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0009-E376-46BD-A79B-AF3E09FD3626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4EC8-DA6B-4785-AC55-4E067ABC6D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55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B83C-7458-4C1D-AE22-383A18E58DB9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470F-2159-49FF-9FB0-45476FD92A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04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3495-3A96-41A3-BDF1-12EE844E0C03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6DF1-005A-47F2-B991-3248335F1E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62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F471-507D-42D3-8D4C-0821627D4BB6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100B-63D4-44C2-B78A-06E92CD3A2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139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0299B1-3050-4763-ADD2-2832313FBD21}" type="datetimeFigureOut">
              <a:rPr lang="ja-JP" altLang="en-US"/>
              <a:pPr>
                <a:defRPr/>
              </a:pPr>
              <a:t>2018/11/13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219AE3-BEBB-4A3D-9FA9-2FD0C99B62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en-US" altLang="ja-JP" dirty="0"/>
              <a:t>Neutron resonance imaging </a:t>
            </a:r>
            <a:br>
              <a:rPr lang="en-US" altLang="ja-JP" dirty="0"/>
            </a:br>
            <a:r>
              <a:rPr lang="en-US" altLang="ja-JP" dirty="0"/>
              <a:t>with ILC photo-neutrons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280920" cy="1752600"/>
          </a:xfrm>
        </p:spPr>
        <p:txBody>
          <a:bodyPr/>
          <a:lstStyle/>
          <a:p>
            <a:r>
              <a:rPr kumimoji="1" lang="en-US" altLang="ja-JP" dirty="0"/>
              <a:t>Kenji MISHIMA</a:t>
            </a:r>
          </a:p>
          <a:p>
            <a:r>
              <a:rPr lang="en-US" altLang="ja-JP" dirty="0"/>
              <a:t>KEK, J-PARC</a:t>
            </a:r>
          </a:p>
          <a:p>
            <a:r>
              <a:rPr lang="en-US" altLang="ja-JP" dirty="0" err="1"/>
              <a:t>kenji.mishima@kek.jp</a:t>
            </a:r>
            <a:endParaRPr lang="en-US" altLang="ja-JP" dirty="0"/>
          </a:p>
          <a:p>
            <a:r>
              <a:rPr lang="ja-JP" altLang="en-US" b="1" dirty="0"/>
              <a:t>ＩＬＣの多角的活用を</a:t>
            </a:r>
            <a:r>
              <a:rPr lang="ja-JP" altLang="en-US" b="1"/>
              <a:t>考える会</a:t>
            </a:r>
            <a:r>
              <a:rPr lang="en-US" altLang="ja-JP" b="1" dirty="0"/>
              <a:t> III</a:t>
            </a:r>
            <a:endParaRPr lang="ja-JP" altLang="en-US" b="1" dirty="0"/>
          </a:p>
          <a:p>
            <a:r>
              <a:rPr kumimoji="1" lang="en-US" altLang="ja-JP" dirty="0"/>
              <a:t>2018/Nov/</a:t>
            </a:r>
            <a:r>
              <a:rPr lang="en-US" altLang="ja-JP" dirty="0"/>
              <a:t>13</a:t>
            </a:r>
            <a:r>
              <a:rPr kumimoji="1" lang="en-US" altLang="ja-JP" baseline="30000" dirty="0"/>
              <a:t>th</a:t>
            </a:r>
            <a:r>
              <a:rPr lang="en-US" altLang="ja-JP" dirty="0"/>
              <a:t>, KEK</a:t>
            </a:r>
            <a:r>
              <a:rPr lang="ja-JP" altLang="en-US"/>
              <a:t>つくばキャンパス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286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178" y="260648"/>
            <a:ext cx="8229600" cy="562074"/>
          </a:xfrm>
        </p:spPr>
        <p:txBody>
          <a:bodyPr/>
          <a:lstStyle/>
          <a:p>
            <a:r>
              <a:rPr lang="en-US" altLang="ja-JP" sz="3600" dirty="0"/>
              <a:t>Application of </a:t>
            </a:r>
            <a:r>
              <a:rPr lang="en-US" altLang="ja-JP" sz="3600" dirty="0" err="1"/>
              <a:t>keV</a:t>
            </a:r>
            <a:r>
              <a:rPr lang="en-US" altLang="ja-JP" sz="3600" dirty="0"/>
              <a:t>/MeV neutrons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4525963"/>
          </a:xfrm>
        </p:spPr>
        <p:txBody>
          <a:bodyPr/>
          <a:lstStyle/>
          <a:p>
            <a:r>
              <a:rPr lang="en-US" altLang="ja-JP" dirty="0"/>
              <a:t>Neutron cross section measurement with high energy resolution by transmission.</a:t>
            </a:r>
          </a:p>
          <a:p>
            <a:pPr lvl="1"/>
            <a:r>
              <a:rPr lang="en-US" altLang="ja-JP" dirty="0" err="1"/>
              <a:t>n_TOF@CERN</a:t>
            </a:r>
            <a:r>
              <a:rPr lang="en-US" altLang="ja-JP" dirty="0"/>
              <a:t>, ANNRI@JPARC, Los Alamos.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620179" cy="277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3470" y="2523276"/>
            <a:ext cx="5200060" cy="3222030"/>
            <a:chOff x="1536653" y="1219044"/>
            <a:chExt cx="5200060" cy="4370196"/>
          </a:xfrm>
        </p:grpSpPr>
        <p:sp>
          <p:nvSpPr>
            <p:cNvPr id="7" name="正方形/長方形 6"/>
            <p:cNvSpPr/>
            <p:nvPr/>
          </p:nvSpPr>
          <p:spPr>
            <a:xfrm>
              <a:off x="6084168" y="3416341"/>
              <a:ext cx="72008" cy="30069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52702" y="3035891"/>
              <a:ext cx="532441" cy="9766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699792" y="1726126"/>
              <a:ext cx="45719" cy="3719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974692" y="1921082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Neutron source</a:t>
              </a:r>
            </a:p>
            <a:p>
              <a:r>
                <a:rPr kumimoji="1" lang="en-US" altLang="ja-JP" dirty="0">
                  <a:sym typeface="Symbol"/>
                </a:rPr>
                <a:t>~</a:t>
              </a:r>
              <a:r>
                <a:rPr kumimoji="1" lang="ja-JP" altLang="en-US" dirty="0">
                  <a:sym typeface="Symbol"/>
                </a:rPr>
                <a:t></a:t>
              </a:r>
              <a:r>
                <a:rPr kumimoji="1" lang="en-US" altLang="ja-JP" dirty="0">
                  <a:sym typeface="Symbol"/>
                </a:rPr>
                <a:t>100 m</a:t>
              </a:r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2745511" y="5013176"/>
              <a:ext cx="3410665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stCxn id="7" idx="0"/>
            </p:cNvCxnSpPr>
            <p:nvPr/>
          </p:nvCxnSpPr>
          <p:spPr>
            <a:xfrm flipH="1" flipV="1">
              <a:off x="2745511" y="1726126"/>
              <a:ext cx="3374661" cy="1690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7" idx="2"/>
              <a:endCxn id="9" idx="2"/>
            </p:cNvCxnSpPr>
            <p:nvPr/>
          </p:nvCxnSpPr>
          <p:spPr>
            <a:xfrm flipH="1">
              <a:off x="2722652" y="3717032"/>
              <a:ext cx="339752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536653" y="12190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keV</a:t>
              </a:r>
              <a:r>
                <a:rPr kumimoji="1" lang="en-US" altLang="ja-JP" dirty="0"/>
                <a:t> neutron detector</a:t>
              </a:r>
              <a:endParaRPr kumimoji="1" lang="ja-JP" altLang="en-US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2123728" y="1726126"/>
              <a:ext cx="0" cy="386311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1536653" y="327395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1m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21411" y="5008755"/>
              <a:ext cx="1047707" cy="5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 m</a:t>
              </a:r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364088" y="2435403"/>
            <a:ext cx="35283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Resolution of </a:t>
            </a:r>
            <a:r>
              <a:rPr kumimoji="1" lang="en-US" altLang="ja-JP" dirty="0" err="1"/>
              <a:t>n_TOF@cern</a:t>
            </a:r>
            <a:endParaRPr kumimoji="1" lang="en-US" altLang="ja-JP" dirty="0"/>
          </a:p>
          <a:p>
            <a:r>
              <a:rPr lang="en-US" altLang="ja-JP" dirty="0"/>
              <a:t>C. Guerrero et al., Eur. Phys. J. A (2013) </a:t>
            </a:r>
            <a:r>
              <a:rPr lang="en-US" altLang="ja-JP" b="1" dirty="0"/>
              <a:t>49</a:t>
            </a:r>
            <a:r>
              <a:rPr lang="en-US" altLang="ja-JP" dirty="0"/>
              <a:t>: 27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51520" y="5966657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ym typeface="Symbol"/>
              </a:rPr>
              <a:t></a:t>
            </a:r>
            <a:r>
              <a:rPr lang="en-US" altLang="ja-JP" sz="2000" dirty="0">
                <a:sym typeface="Symbol"/>
              </a:rPr>
              <a:t>100 m </a:t>
            </a:r>
            <a:r>
              <a:rPr lang="en-US" altLang="ja-JP" sz="2000" dirty="0" err="1">
                <a:sym typeface="Symbol"/>
              </a:rPr>
              <a:t>keV</a:t>
            </a:r>
            <a:r>
              <a:rPr lang="en-US" altLang="ja-JP" sz="2000" dirty="0">
                <a:sym typeface="Symbol"/>
              </a:rPr>
              <a:t> neutron source is possible to measure total cross section with resolution of 10</a:t>
            </a:r>
            <a:r>
              <a:rPr lang="en-US" altLang="ja-JP" sz="2000" baseline="30000" dirty="0">
                <a:sym typeface="Symbol"/>
              </a:rPr>
              <a:t>-4</a:t>
            </a:r>
            <a:r>
              <a:rPr lang="en-US" altLang="ja-JP" sz="2000" dirty="0">
                <a:sym typeface="Symbol"/>
              </a:rPr>
              <a:t>, which is better than </a:t>
            </a:r>
            <a:r>
              <a:rPr lang="en-US" altLang="ja-JP" sz="2000" dirty="0" err="1">
                <a:sym typeface="Symbol"/>
              </a:rPr>
              <a:t>n_TOF@CERN</a:t>
            </a:r>
            <a:r>
              <a:rPr lang="en-US" altLang="ja-JP" sz="2000" dirty="0">
                <a:sym typeface="Symbol"/>
              </a:rPr>
              <a:t>.</a:t>
            </a:r>
            <a:endParaRPr lang="ja-JP" altLang="en-US" sz="2000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79519" y="487090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sample</a:t>
            </a:r>
            <a:endParaRPr kumimoji="1" lang="ja-JP" altLang="en-US" dirty="0"/>
          </a:p>
        </p:txBody>
      </p:sp>
      <p:pic>
        <p:nvPicPr>
          <p:cNvPr id="20" name="Picture 2" descr="C:\mishima\jendle33\FIG\fe05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38" y="3643205"/>
            <a:ext cx="1687399" cy="12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182E8-7891-4FA0-AB58-6EF3EC22FB5F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296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mishima\jendle33\FIG\fe056_1.jpg">
            <a:extLst>
              <a:ext uri="{FF2B5EF4-FFF2-40B4-BE49-F238E27FC236}">
                <a16:creationId xmlns:a16="http://schemas.microsoft.com/office/drawing/2014/main" id="{E2484B3A-ED29-CB4A-8D38-B250B1E0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57" y="3959973"/>
            <a:ext cx="1959174" cy="149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/>
          <a:lstStyle/>
          <a:p>
            <a:r>
              <a:rPr lang="en-US" altLang="ja-JP" dirty="0"/>
              <a:t>Application of </a:t>
            </a:r>
            <a:r>
              <a:rPr lang="en-US" altLang="ja-JP" dirty="0" err="1"/>
              <a:t>keV</a:t>
            </a:r>
            <a:r>
              <a:rPr lang="en-US" altLang="ja-JP" dirty="0"/>
              <a:t>/MeV neutrons</a:t>
            </a:r>
            <a:br>
              <a:rPr kumimoji="1" lang="en-US" altLang="ja-JP" dirty="0"/>
            </a:br>
            <a:r>
              <a:rPr kumimoji="1" lang="en-US" altLang="ja-JP" dirty="0"/>
              <a:t>Neutron microscopic imaging</a:t>
            </a:r>
            <a:endParaRPr kumimoji="1" lang="ja-JP" altLang="en-US" baseline="30000" dirty="0"/>
          </a:p>
        </p:txBody>
      </p:sp>
      <p:grpSp>
        <p:nvGrpSpPr>
          <p:cNvPr id="121856" name="グループ化 121855"/>
          <p:cNvGrpSpPr/>
          <p:nvPr/>
        </p:nvGrpSpPr>
        <p:grpSpPr>
          <a:xfrm>
            <a:off x="1337594" y="3591346"/>
            <a:ext cx="5754686" cy="3222030"/>
            <a:chOff x="1536653" y="1219044"/>
            <a:chExt cx="5754686" cy="4370196"/>
          </a:xfrm>
        </p:grpSpPr>
        <p:sp>
          <p:nvSpPr>
            <p:cNvPr id="5" name="正方形/長方形 4"/>
            <p:cNvSpPr/>
            <p:nvPr/>
          </p:nvSpPr>
          <p:spPr>
            <a:xfrm>
              <a:off x="6084168" y="3416341"/>
              <a:ext cx="72008" cy="30069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886321" y="2793587"/>
              <a:ext cx="45719" cy="155885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699792" y="1726126"/>
              <a:ext cx="45719" cy="3719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29318" y="2751449"/>
              <a:ext cx="1762021" cy="876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Neutron source</a:t>
              </a:r>
            </a:p>
            <a:p>
              <a:r>
                <a:rPr kumimoji="1" lang="en-US" altLang="ja-JP" dirty="0">
                  <a:sym typeface="Symbol"/>
                </a:rPr>
                <a:t>~</a:t>
              </a:r>
              <a:r>
                <a:rPr kumimoji="1" lang="ja-JP" altLang="en-US">
                  <a:sym typeface="Symbol"/>
                </a:rPr>
                <a:t></a:t>
              </a:r>
              <a:r>
                <a:rPr kumimoji="1" lang="en-US" altLang="ja-JP" dirty="0">
                  <a:sym typeface="Symbol"/>
                </a:rPr>
                <a:t>1mm </a:t>
              </a:r>
              <a:r>
                <a:rPr kumimoji="1" lang="en-US" altLang="ja-JP" baseline="30000" dirty="0">
                  <a:sym typeface="Symbol"/>
                </a:rPr>
                <a:t>3</a:t>
              </a:r>
              <a:endParaRPr kumimoji="1" lang="ja-JP" altLang="en-US" baseline="30000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4984299" y="4581128"/>
              <a:ext cx="1188132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2745511" y="5013176"/>
              <a:ext cx="3410665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5" idx="0"/>
            </p:cNvCxnSpPr>
            <p:nvPr/>
          </p:nvCxnSpPr>
          <p:spPr>
            <a:xfrm flipH="1" flipV="1">
              <a:off x="2745511" y="1726126"/>
              <a:ext cx="3374661" cy="1690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5" idx="2"/>
              <a:endCxn id="8" idx="2"/>
            </p:cNvCxnSpPr>
            <p:nvPr/>
          </p:nvCxnSpPr>
          <p:spPr>
            <a:xfrm flipH="1">
              <a:off x="2722652" y="3717032"/>
              <a:ext cx="339752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1536653" y="1219044"/>
              <a:ext cx="2864887" cy="500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keV</a:t>
              </a:r>
              <a:r>
                <a:rPr kumimoji="1" lang="en-US" altLang="ja-JP" dirty="0"/>
                <a:t>/MeV neutron detector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644008" y="238656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Sample </a:t>
              </a:r>
              <a:endParaRPr kumimoji="1" lang="ja-JP" altLang="en-US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V="1">
              <a:off x="2123728" y="1726126"/>
              <a:ext cx="0" cy="386311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1536653" y="327395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1m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421412" y="500875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 m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90332" y="4577299"/>
              <a:ext cx="1383045" cy="5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10 mm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657008" y="3708475"/>
              <a:ext cx="1011542" cy="5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10 mm</a:t>
              </a:r>
              <a:endParaRPr kumimoji="1" lang="ja-JP" altLang="en-US" dirty="0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V="1">
              <a:off x="4709444" y="2812286"/>
              <a:ext cx="0" cy="154015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953" y="1124744"/>
            <a:ext cx="8964488" cy="4525963"/>
          </a:xfrm>
        </p:spPr>
        <p:txBody>
          <a:bodyPr/>
          <a:lstStyle/>
          <a:p>
            <a:r>
              <a:rPr lang="en-US" altLang="ja-JP" dirty="0"/>
              <a:t>Neutron resonance imaging with </a:t>
            </a:r>
            <a:r>
              <a:rPr lang="en-US" altLang="ja-JP" dirty="0" err="1"/>
              <a:t>keV</a:t>
            </a:r>
            <a:r>
              <a:rPr lang="en-US" altLang="ja-JP" dirty="0"/>
              <a:t> neutrons. </a:t>
            </a:r>
          </a:p>
          <a:p>
            <a:pPr lvl="1"/>
            <a:r>
              <a:rPr lang="en-US" altLang="ja-JP" dirty="0"/>
              <a:t>100 times larger image can be obtained at sample potions at 1 mm. </a:t>
            </a:r>
          </a:p>
          <a:p>
            <a:pPr lvl="1"/>
            <a:r>
              <a:rPr lang="en-US" altLang="ja-JP" dirty="0"/>
              <a:t>High resolution TOF imaging can distinguish nuclei by </a:t>
            </a:r>
            <a:r>
              <a:rPr lang="en-US" altLang="ja-JP" dirty="0" err="1"/>
              <a:t>keV</a:t>
            </a:r>
            <a:r>
              <a:rPr lang="en-US" altLang="ja-JP" dirty="0"/>
              <a:t> resonances.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549C72-1797-FD42-9946-920651096D8B}"/>
              </a:ext>
            </a:extLst>
          </p:cNvPr>
          <p:cNvSpPr txBox="1"/>
          <p:nvPr/>
        </p:nvSpPr>
        <p:spPr>
          <a:xfrm>
            <a:off x="4644008" y="377601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Cross section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37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58C22-ED85-D441-A65B-B6B70ADA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Neutron resonances (</a:t>
            </a:r>
            <a:r>
              <a:rPr lang="en-US" altLang="ja-JP" baseline="30000" dirty="0"/>
              <a:t>56</a:t>
            </a:r>
            <a:r>
              <a:rPr lang="en-US" altLang="ja-JP" dirty="0"/>
              <a:t>Fe)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559CD7A-70B2-3543-8D07-447569C03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62" y="1600200"/>
            <a:ext cx="5983476" cy="4525963"/>
          </a:xfrm>
        </p:spPr>
      </p:pic>
    </p:spTree>
    <p:extLst>
      <p:ext uri="{BB962C8B-B14F-4D97-AF65-F5344CB8AC3E}">
        <p14:creationId xmlns:p14="http://schemas.microsoft.com/office/powerpoint/2010/main" val="392151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A904A-011C-AE49-8E2F-2D04153F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Neutron resonances (</a:t>
            </a:r>
            <a:r>
              <a:rPr lang="en-US" altLang="ja-JP" baseline="30000" dirty="0"/>
              <a:t>56</a:t>
            </a:r>
            <a:r>
              <a:rPr lang="en-US" altLang="ja-JP" dirty="0"/>
              <a:t>Fe)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72E0261-0443-5143-90EA-65AA7C4C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62" y="1600200"/>
            <a:ext cx="5983476" cy="4525963"/>
          </a:xfrm>
        </p:spPr>
      </p:pic>
    </p:spTree>
    <p:extLst>
      <p:ext uri="{BB962C8B-B14F-4D97-AF65-F5344CB8AC3E}">
        <p14:creationId xmlns:p14="http://schemas.microsoft.com/office/powerpoint/2010/main" val="91545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535C0-DC5B-0D4F-9744-8D639D54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Neutron resonances </a:t>
            </a:r>
            <a:r>
              <a:rPr kumimoji="1" lang="en-US" altLang="ja-JP" baseline="30000" dirty="0"/>
              <a:t>54</a:t>
            </a:r>
            <a:r>
              <a:rPr kumimoji="1" lang="en-US" altLang="ja-JP" dirty="0"/>
              <a:t>Fe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A85F240-410D-3240-8AF2-A53D85609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62" y="1600200"/>
            <a:ext cx="5983476" cy="4525963"/>
          </a:xfrm>
        </p:spPr>
      </p:pic>
    </p:spTree>
    <p:extLst>
      <p:ext uri="{BB962C8B-B14F-4D97-AF65-F5344CB8AC3E}">
        <p14:creationId xmlns:p14="http://schemas.microsoft.com/office/powerpoint/2010/main" val="254810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71CFC-17DE-8F49-8856-A8D47F96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/>
              <a:t>性能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4CC275-7DB8-C347-9542-190B21A2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19261"/>
            <a:ext cx="8435280" cy="4525963"/>
          </a:xfrm>
        </p:spPr>
        <p:txBody>
          <a:bodyPr/>
          <a:lstStyle/>
          <a:p>
            <a:r>
              <a:rPr lang="ja-JP" altLang="en-US"/>
              <a:t>発生幅は</a:t>
            </a:r>
            <a:r>
              <a:rPr lang="en-US" altLang="ja-JP" dirty="0"/>
              <a:t>0.3 </a:t>
            </a:r>
            <a:r>
              <a:rPr lang="en" altLang="ja-JP" dirty="0"/>
              <a:t>mm(1ps)</a:t>
            </a:r>
            <a:r>
              <a:rPr lang="ja-JP" altLang="en-US"/>
              <a:t>なので、この領域での発生数に焼き直すと</a:t>
            </a:r>
            <a:r>
              <a:rPr lang="en" altLang="ja-JP" dirty="0"/>
              <a:t>1 mm </a:t>
            </a:r>
            <a:r>
              <a:rPr lang="ja-JP" altLang="en-US"/>
              <a:t>角だと</a:t>
            </a:r>
          </a:p>
          <a:p>
            <a:pPr lvl="1"/>
            <a:r>
              <a:rPr lang="en" altLang="ja-JP" dirty="0" err="1"/>
              <a:t>Y</a:t>
            </a:r>
            <a:r>
              <a:rPr lang="en" altLang="ja-JP" baseline="-25000" dirty="0" err="1"/>
              <a:t>n</a:t>
            </a:r>
            <a:r>
              <a:rPr lang="en" altLang="ja-JP" dirty="0"/>
              <a:t> = 2.9 n /eV/mm</a:t>
            </a:r>
            <a:r>
              <a:rPr lang="en" altLang="ja-JP" baseline="30000" dirty="0"/>
              <a:t>3</a:t>
            </a:r>
            <a:r>
              <a:rPr lang="en" altLang="ja-JP" dirty="0"/>
              <a:t> (3ps) /bunch</a:t>
            </a:r>
          </a:p>
          <a:p>
            <a:pPr marL="0" indent="0">
              <a:buNone/>
            </a:pPr>
            <a:endParaRPr lang="ja-JP" altLang="en-US"/>
          </a:p>
          <a:p>
            <a:r>
              <a:rPr lang="ja-JP" altLang="en-US"/>
              <a:t>長さ</a:t>
            </a:r>
            <a:r>
              <a:rPr lang="en" altLang="ja-JP" dirty="0"/>
              <a:t>d</a:t>
            </a:r>
            <a:r>
              <a:rPr lang="ja-JP" altLang="en-US"/>
              <a:t>として検出器、ターゲットの厚さ</a:t>
            </a:r>
            <a:r>
              <a:rPr lang="el-GR" altLang="ja-JP" dirty="0"/>
              <a:t>Δ</a:t>
            </a:r>
            <a:r>
              <a:rPr lang="en" altLang="ja-JP" dirty="0"/>
              <a:t>d</a:t>
            </a:r>
            <a:r>
              <a:rPr lang="ja-JP" altLang="en-US"/>
              <a:t>で決まる。</a:t>
            </a:r>
          </a:p>
          <a:p>
            <a:pPr lvl="1"/>
            <a:r>
              <a:rPr lang="en" altLang="ja-JP" dirty="0"/>
              <a:t>d = 1 m, </a:t>
            </a:r>
            <a:r>
              <a:rPr lang="el-GR" altLang="ja-JP" dirty="0"/>
              <a:t>Δ</a:t>
            </a:r>
            <a:r>
              <a:rPr lang="en" altLang="ja-JP" dirty="0"/>
              <a:t>d = 1 mm</a:t>
            </a:r>
            <a:r>
              <a:rPr lang="ja-JP" altLang="en-US"/>
              <a:t>とした場合、</a:t>
            </a:r>
            <a:r>
              <a:rPr lang="el-GR" altLang="ja-JP" dirty="0"/>
              <a:t>Δ</a:t>
            </a:r>
            <a:r>
              <a:rPr lang="en" altLang="ja-JP" dirty="0"/>
              <a:t>d/d = 1</a:t>
            </a:r>
            <a:r>
              <a:rPr lang="en-US" altLang="ja-JP" dirty="0"/>
              <a:t>x10</a:t>
            </a:r>
            <a:r>
              <a:rPr lang="en" altLang="ja-JP" baseline="30000" dirty="0"/>
              <a:t>-3</a:t>
            </a:r>
            <a:endParaRPr lang="en" altLang="ja-JP" dirty="0"/>
          </a:p>
          <a:p>
            <a:pPr lvl="1"/>
            <a:r>
              <a:rPr lang="ja-JP" altLang="en-US"/>
              <a:t>エネルギーの決定精度</a:t>
            </a:r>
            <a:r>
              <a:rPr lang="el-GR" altLang="ja-JP" dirty="0"/>
              <a:t>Δ</a:t>
            </a:r>
            <a:r>
              <a:rPr lang="en" altLang="ja-JP" dirty="0"/>
              <a:t>E/E</a:t>
            </a:r>
            <a:r>
              <a:rPr lang="ja-JP" altLang="en-US"/>
              <a:t>は</a:t>
            </a:r>
            <a:r>
              <a:rPr lang="en-US" altLang="ja-JP" dirty="0"/>
              <a:t>2x10</a:t>
            </a:r>
            <a:r>
              <a:rPr lang="en" altLang="ja-JP" baseline="30000" dirty="0"/>
              <a:t>-3</a:t>
            </a:r>
          </a:p>
          <a:p>
            <a:pPr lvl="1"/>
            <a:endParaRPr lang="en" altLang="ja-JP" baseline="30000" dirty="0"/>
          </a:p>
          <a:p>
            <a:r>
              <a:rPr lang="ja-JP" altLang="en-US"/>
              <a:t>繰り返し周期は</a:t>
            </a:r>
            <a:r>
              <a:rPr lang="en-US" altLang="ja-JP" dirty="0"/>
              <a:t>552 ns</a:t>
            </a:r>
            <a:r>
              <a:rPr lang="ja-JP" altLang="en-US"/>
              <a:t>であるので、</a:t>
            </a:r>
            <a:r>
              <a:rPr lang="en-US" altLang="ja-JP" dirty="0"/>
              <a:t>TOF</a:t>
            </a:r>
            <a:r>
              <a:rPr lang="ja-JP" altLang="en-US"/>
              <a:t>距離を</a:t>
            </a:r>
            <a:r>
              <a:rPr lang="en-US" altLang="ja-JP" dirty="0"/>
              <a:t>1 m</a:t>
            </a:r>
            <a:r>
              <a:rPr lang="ja-JP" altLang="en-US"/>
              <a:t>とするとエネルギー下限は</a:t>
            </a:r>
            <a:r>
              <a:rPr lang="en-US" altLang="ja-JP" dirty="0"/>
              <a:t>17 </a:t>
            </a:r>
            <a:r>
              <a:rPr lang="en-US" altLang="ja-JP" dirty="0" err="1"/>
              <a:t>keV</a:t>
            </a:r>
            <a:r>
              <a:rPr lang="ja-JP" altLang="en-US"/>
              <a:t>になる。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6457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5A300-26A8-FA43-BEF2-BF9E0C93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透過率計算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70F73C-27B5-5944-853F-3FD5F5B5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 mm</a:t>
            </a:r>
            <a:r>
              <a:rPr kumimoji="1" lang="ja-JP" altLang="en-US"/>
              <a:t>のサンプル</a:t>
            </a:r>
            <a:r>
              <a:rPr kumimoji="1" lang="en-US" altLang="ja-JP" dirty="0"/>
              <a:t>(</a:t>
            </a:r>
            <a:r>
              <a:rPr lang="ja-JP" altLang="en-US"/>
              <a:t>鉄</a:t>
            </a:r>
            <a:r>
              <a:rPr lang="en-US" altLang="ja-JP" dirty="0"/>
              <a:t>)</a:t>
            </a:r>
            <a:r>
              <a:rPr lang="ja-JP" altLang="en-US"/>
              <a:t>を測定すると仮定。</a:t>
            </a:r>
            <a:endParaRPr lang="en-US" altLang="ja-JP" dirty="0"/>
          </a:p>
          <a:p>
            <a:pPr lvl="1"/>
            <a:r>
              <a:rPr lang="ja-JP" altLang="en-US"/>
              <a:t>透過率</a:t>
            </a:r>
            <a:r>
              <a:rPr lang="en-US" altLang="ja-JP" dirty="0"/>
              <a:t> T = 1 - </a:t>
            </a:r>
            <a:r>
              <a:rPr lang="en-US" altLang="ja-JP" dirty="0" err="1"/>
              <a:t>exp</a:t>
            </a:r>
            <a:r>
              <a:rPr lang="en-US" altLang="ja-JP" dirty="0"/>
              <a:t>(-</a:t>
            </a:r>
            <a:r>
              <a:rPr lang="en-US" altLang="ja-JP" dirty="0" err="1"/>
              <a:t>ρ</a:t>
            </a:r>
            <a:r>
              <a:rPr kumimoji="1" lang="en-US" altLang="ja-JP" dirty="0" err="1"/>
              <a:t>Lσ</a:t>
            </a:r>
            <a:r>
              <a:rPr kumimoji="1" lang="en-US" altLang="ja-JP" dirty="0"/>
              <a:t>) = 1- </a:t>
            </a:r>
            <a:r>
              <a:rPr lang="en-US" altLang="ja-JP" dirty="0"/>
              <a:t>0.0084σ [barn]</a:t>
            </a:r>
            <a:r>
              <a:rPr kumimoji="1" lang="en-US" altLang="ja-JP" dirty="0"/>
              <a:t>  </a:t>
            </a:r>
          </a:p>
          <a:p>
            <a:pPr lvl="1"/>
            <a:r>
              <a:rPr lang="en-US" altLang="ja-JP" dirty="0"/>
              <a:t>1 barn</a:t>
            </a:r>
            <a:r>
              <a:rPr lang="ja-JP" altLang="en-US"/>
              <a:t>で</a:t>
            </a:r>
            <a:r>
              <a:rPr lang="en-US" altLang="ja-JP" dirty="0"/>
              <a:t>1%</a:t>
            </a:r>
            <a:r>
              <a:rPr lang="ja-JP" altLang="en-US"/>
              <a:t>くらい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baseline="30000" dirty="0"/>
              <a:t>56</a:t>
            </a:r>
            <a:r>
              <a:rPr lang="en-US" altLang="ja-JP" dirty="0"/>
              <a:t>Fe</a:t>
            </a:r>
            <a:r>
              <a:rPr lang="ja-JP" altLang="en-US"/>
              <a:t>の</a:t>
            </a:r>
            <a:r>
              <a:rPr lang="en-US" altLang="ja-JP" dirty="0"/>
              <a:t>26 </a:t>
            </a:r>
            <a:r>
              <a:rPr lang="en-US" altLang="ja-JP" dirty="0" err="1"/>
              <a:t>keV</a:t>
            </a:r>
            <a:r>
              <a:rPr lang="ja-JP" altLang="en-US"/>
              <a:t>のピークは</a:t>
            </a:r>
            <a:r>
              <a:rPr lang="en-US" altLang="ja-JP" dirty="0"/>
              <a:t>50 barn </a:t>
            </a:r>
            <a:r>
              <a:rPr lang="ja-JP" altLang="en-US"/>
              <a:t>幅</a:t>
            </a:r>
            <a:r>
              <a:rPr lang="en-US" altLang="ja-JP" dirty="0"/>
              <a:t>5%</a:t>
            </a:r>
            <a:r>
              <a:rPr lang="ja-JP" altLang="en-US"/>
              <a:t>くらいなので十分観測にかかるはず。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6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486107-3B15-C349-8951-ED7CB930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6F7A57-11B2-6243-B760-5D6C0529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kumimoji="1" lang="en-US" altLang="ja-JP" dirty="0"/>
              <a:t>ILC E+7</a:t>
            </a:r>
            <a:r>
              <a:rPr kumimoji="1" lang="ja-JP" altLang="en-US"/>
              <a:t>からの中性子量を計算した。</a:t>
            </a:r>
            <a:endParaRPr kumimoji="1" lang="en-US" altLang="ja-JP" dirty="0"/>
          </a:p>
          <a:p>
            <a:pPr lvl="1"/>
            <a:r>
              <a:rPr lang="en" altLang="ja-JP" dirty="0" err="1"/>
              <a:t>Y</a:t>
            </a:r>
            <a:r>
              <a:rPr lang="en" altLang="ja-JP" baseline="-25000" dirty="0" err="1"/>
              <a:t>n</a:t>
            </a:r>
            <a:r>
              <a:rPr lang="en" altLang="ja-JP" dirty="0"/>
              <a:t> = 2.9 n /eV/mm</a:t>
            </a:r>
            <a:r>
              <a:rPr lang="en" altLang="ja-JP" baseline="30000" dirty="0"/>
              <a:t>3</a:t>
            </a:r>
            <a:r>
              <a:rPr lang="en" altLang="ja-JP" dirty="0"/>
              <a:t> (3ps) /bunch</a:t>
            </a:r>
          </a:p>
          <a:p>
            <a:pPr lvl="1"/>
            <a:r>
              <a:rPr kumimoji="1" lang="en" altLang="ja-JP" dirty="0"/>
              <a:t>25 </a:t>
            </a:r>
            <a:r>
              <a:rPr kumimoji="1" lang="en" altLang="ja-JP" dirty="0" err="1"/>
              <a:t>keV</a:t>
            </a:r>
            <a:r>
              <a:rPr kumimoji="1" lang="ja-JP" altLang="en-US"/>
              <a:t>では</a:t>
            </a:r>
            <a:r>
              <a:rPr kumimoji="1" lang="en" altLang="ja-JP" dirty="0"/>
              <a:t>J-PARC  1M</a:t>
            </a:r>
            <a:r>
              <a:rPr lang="en" altLang="ja-JP" dirty="0"/>
              <a:t>W</a:t>
            </a:r>
            <a:r>
              <a:rPr lang="ja-JP" altLang="en-US"/>
              <a:t>と</a:t>
            </a:r>
            <a:r>
              <a:rPr lang="en-US" altLang="ja-JP" dirty="0"/>
              <a:t>consistent</a:t>
            </a:r>
          </a:p>
          <a:p>
            <a:pPr lvl="1"/>
            <a:r>
              <a:rPr lang="en-US" altLang="ja-JP" dirty="0" err="1"/>
              <a:t>p</a:t>
            </a:r>
            <a:r>
              <a:rPr kumimoji="1" lang="en-US" altLang="ja-JP" dirty="0" err="1"/>
              <a:t>s</a:t>
            </a:r>
            <a:r>
              <a:rPr kumimoji="1" lang="ja-JP" altLang="en-US"/>
              <a:t>パルスの応用を考えたい。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/>
              <a:t>中性子透過測定</a:t>
            </a:r>
            <a:r>
              <a:rPr kumimoji="1" lang="en-US" altLang="ja-JP" dirty="0"/>
              <a:t>(</a:t>
            </a:r>
            <a:r>
              <a:rPr kumimoji="1" lang="ja-JP" altLang="en-US"/>
              <a:t>イメージング</a:t>
            </a:r>
            <a:r>
              <a:rPr kumimoji="1" lang="en-US" altLang="ja-JP" dirty="0"/>
              <a:t>)</a:t>
            </a:r>
            <a:r>
              <a:rPr kumimoji="1" lang="ja-JP" altLang="en-US"/>
              <a:t>を検証。</a:t>
            </a:r>
            <a:endParaRPr kumimoji="1" lang="en-US" altLang="ja-JP" dirty="0"/>
          </a:p>
          <a:p>
            <a:pPr lvl="1"/>
            <a:r>
              <a:rPr lang="en-US" altLang="ja-JP" dirty="0"/>
              <a:t>(</a:t>
            </a:r>
            <a:r>
              <a:rPr kumimoji="1" lang="ja-JP" altLang="en-US"/>
              <a:t>がんばれば</a:t>
            </a:r>
            <a:r>
              <a:rPr kumimoji="1" lang="en-US" altLang="ja-JP" dirty="0"/>
              <a:t>) CERN </a:t>
            </a:r>
            <a:r>
              <a:rPr kumimoji="1" lang="en-US" altLang="ja-JP" dirty="0" err="1"/>
              <a:t>n_tof</a:t>
            </a:r>
            <a:r>
              <a:rPr kumimoji="1" lang="ja-JP" altLang="en-US"/>
              <a:t>を超える分解能。</a:t>
            </a:r>
            <a:endParaRPr kumimoji="1" lang="en-US" altLang="ja-JP" dirty="0"/>
          </a:p>
          <a:p>
            <a:pPr lvl="1"/>
            <a:r>
              <a:rPr kumimoji="1" lang="ja-JP" altLang="en-US"/>
              <a:t>同位体分析ができるが何か良い応用はあるか？</a:t>
            </a:r>
            <a:endParaRPr kumimoji="1" lang="en-US" altLang="ja-JP" dirty="0"/>
          </a:p>
          <a:p>
            <a:pPr lvl="2"/>
            <a:r>
              <a:rPr kumimoji="1" lang="ja-JP" altLang="en-US"/>
              <a:t>ターゲットを小さくして</a:t>
            </a:r>
            <a:r>
              <a:rPr kumimoji="1" lang="en-US" altLang="ja-JP" dirty="0"/>
              <a:t>1mm</a:t>
            </a:r>
            <a:r>
              <a:rPr kumimoji="1" lang="ja-JP" altLang="en-US"/>
              <a:t>くらいの微小サンプル測定？</a:t>
            </a:r>
            <a:endParaRPr kumimoji="1" lang="en-US" altLang="ja-JP" dirty="0"/>
          </a:p>
          <a:p>
            <a:pPr lvl="1"/>
            <a:r>
              <a:rPr kumimoji="1" lang="ja-JP" altLang="en-US"/>
              <a:t>同位体をイメージングしていいことあるか？</a:t>
            </a:r>
          </a:p>
        </p:txBody>
      </p:sp>
    </p:spTree>
    <p:extLst>
      <p:ext uri="{BB962C8B-B14F-4D97-AF65-F5344CB8AC3E}">
        <p14:creationId xmlns:p14="http://schemas.microsoft.com/office/powerpoint/2010/main" val="340461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535C0-DC5B-0D4F-9744-8D639D54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/>
              <a:t>54</a:t>
            </a:r>
            <a:r>
              <a:rPr kumimoji="1" lang="en-US" altLang="ja-JP" dirty="0"/>
              <a:t>Fe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A85F240-410D-3240-8AF2-A53D85609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62" y="1600200"/>
            <a:ext cx="5983476" cy="4525963"/>
          </a:xfrm>
        </p:spPr>
      </p:pic>
    </p:spTree>
    <p:extLst>
      <p:ext uri="{BB962C8B-B14F-4D97-AF65-F5344CB8AC3E}">
        <p14:creationId xmlns:p14="http://schemas.microsoft.com/office/powerpoint/2010/main" val="156536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9252F8-F782-944B-ACD5-BC28612A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/>
              <a:t>54</a:t>
            </a:r>
            <a:r>
              <a:rPr kumimoji="1" lang="en-US" altLang="ja-JP" dirty="0"/>
              <a:t>Fe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9910660-381A-F049-BA87-7FDC54107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62" y="1600200"/>
            <a:ext cx="5983476" cy="4525963"/>
          </a:xfrm>
        </p:spPr>
      </p:pic>
    </p:spTree>
    <p:extLst>
      <p:ext uri="{BB962C8B-B14F-4D97-AF65-F5344CB8AC3E}">
        <p14:creationId xmlns:p14="http://schemas.microsoft.com/office/powerpoint/2010/main" val="400959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/>
              <a:t>Neutron production reactions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22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3895"/>
            <a:ext cx="7886700" cy="6995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000" dirty="0"/>
              <a:t>Photon Energy Distribution on Target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x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3145" y="3077964"/>
            <a:ext cx="402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black: no mask</a:t>
            </a:r>
            <a:endParaRPr lang="ja-JP" altLang="en-US" dirty="0"/>
          </a:p>
          <a:p>
            <a:r>
              <a:rPr kumimoji="1" lang="en-US" altLang="ja-JP" dirty="0"/>
              <a:t>red: with masks</a:t>
            </a:r>
          </a:p>
          <a:p>
            <a:r>
              <a:rPr kumimoji="1" lang="en-US" altLang="ja-JP" dirty="0"/>
              <a:t>blue: with masks &amp; collimator (r=2.2mm)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60" y="873481"/>
            <a:ext cx="7572954" cy="5830224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 </a:t>
            </a:r>
            <a:r>
              <a:rPr kumimoji="1" lang="ja-JP" altLang="en-US"/>
              <a:t>多角的利用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E2E6-4117-4FCB-A51A-C4272B2865E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07449E-F1B8-DE45-9122-37AE9EF26AFF}"/>
              </a:ext>
            </a:extLst>
          </p:cNvPr>
          <p:cNvSpPr txBox="1"/>
          <p:nvPr/>
        </p:nvSpPr>
        <p:spPr>
          <a:xfrm>
            <a:off x="5940152" y="35332"/>
            <a:ext cx="307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slide is from K. </a:t>
            </a:r>
            <a:r>
              <a:rPr lang="en-US" altLang="ja-JP" dirty="0" err="1"/>
              <a:t>Yokoya</a:t>
            </a:r>
            <a:r>
              <a:rPr lang="en-US" altLang="ja-JP" dirty="0"/>
              <a:t>.</a:t>
            </a:r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D690A4E-97C4-F14F-81BA-7D9A526500D2}"/>
              </a:ext>
            </a:extLst>
          </p:cNvPr>
          <p:cNvCxnSpPr/>
          <p:nvPr/>
        </p:nvCxnSpPr>
        <p:spPr>
          <a:xfrm>
            <a:off x="2339752" y="191683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C4EDD9-E882-1047-9DBA-8A218B27265E}"/>
              </a:ext>
            </a:extLst>
          </p:cNvPr>
          <p:cNvSpPr txBox="1"/>
          <p:nvPr/>
        </p:nvSpPr>
        <p:spPr>
          <a:xfrm>
            <a:off x="1907704" y="15475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9</a:t>
            </a:r>
            <a:r>
              <a:rPr kumimoji="1" lang="en-US" altLang="ja-JP" dirty="0"/>
              <a:t>Be/D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D016DF-04E7-3C4B-B292-CC7A42EDE059}"/>
              </a:ext>
            </a:extLst>
          </p:cNvPr>
          <p:cNvSpPr txBox="1"/>
          <p:nvPr/>
        </p:nvSpPr>
        <p:spPr>
          <a:xfrm>
            <a:off x="3402289" y="141553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208</a:t>
            </a:r>
            <a:r>
              <a:rPr kumimoji="1" lang="en-US" altLang="ja-JP" dirty="0"/>
              <a:t>Pb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59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b="14104"/>
          <a:stretch/>
        </p:blipFill>
        <p:spPr bwMode="auto">
          <a:xfrm>
            <a:off x="1535986" y="2753949"/>
            <a:ext cx="5369554" cy="33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75656" y="20515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sym typeface="Symbol"/>
              </a:rPr>
              <a:t></a:t>
            </a:r>
            <a:r>
              <a:rPr lang="en-US" altLang="ja-JP" dirty="0">
                <a:sym typeface="Symbol"/>
              </a:rPr>
              <a:t>(,n)</a:t>
            </a:r>
            <a:r>
              <a:rPr lang="en-US" altLang="ja-JP" dirty="0"/>
              <a:t> is </a:t>
            </a:r>
            <a:r>
              <a:rPr kumimoji="1" lang="en-US" altLang="ja-JP" dirty="0"/>
              <a:t>1.2 </a:t>
            </a:r>
            <a:r>
              <a:rPr kumimoji="1" lang="en-US" altLang="ja-JP" dirty="0" err="1"/>
              <a:t>mbarn</a:t>
            </a:r>
            <a:r>
              <a:rPr lang="en-US" altLang="ja-JP" dirty="0"/>
              <a:t> at 1690 </a:t>
            </a:r>
            <a:r>
              <a:rPr lang="en-US" altLang="ja-JP" dirty="0" err="1"/>
              <a:t>keV</a:t>
            </a:r>
            <a:r>
              <a:rPr lang="en-US" altLang="ja-JP" dirty="0"/>
              <a:t> (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n</a:t>
            </a:r>
            <a:r>
              <a:rPr lang="en-US" altLang="ja-JP" dirty="0"/>
              <a:t>=25 </a:t>
            </a:r>
            <a:r>
              <a:rPr lang="en-US" altLang="ja-JP" dirty="0" err="1"/>
              <a:t>keV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63888" y="6282928"/>
            <a:ext cx="3726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err="1"/>
              <a:t>C.W.Arnold</a:t>
            </a:r>
            <a:r>
              <a:rPr lang="en-US" altLang="ja-JP" sz="1200" dirty="0"/>
              <a:t> et al., PhysRevC.85.044605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82095" y="2586390"/>
            <a:ext cx="3086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aseline="30000" dirty="0"/>
              <a:t>9</a:t>
            </a:r>
            <a:r>
              <a:rPr lang="en-US" altLang="ja-JP" sz="1600" dirty="0"/>
              <a:t>Be(</a:t>
            </a:r>
            <a:r>
              <a:rPr lang="en-US" altLang="ja-JP" sz="1600" dirty="0">
                <a:sym typeface="Symbol"/>
              </a:rPr>
              <a:t>,n</a:t>
            </a:r>
            <a:r>
              <a:rPr lang="en-US" altLang="ja-JP" sz="1600" dirty="0"/>
              <a:t>)</a:t>
            </a:r>
            <a:r>
              <a:rPr lang="en-US" altLang="ja-JP" sz="1600" baseline="30000" dirty="0"/>
              <a:t>4</a:t>
            </a:r>
            <a:r>
              <a:rPr lang="en-US" altLang="ja-JP" sz="1600" dirty="0"/>
              <a:t>He </a:t>
            </a:r>
            <a:r>
              <a:rPr lang="en-US" altLang="ja-JP" sz="1600"/>
              <a:t>cross section</a:t>
            </a:r>
            <a:endParaRPr lang="ja-JP" altLang="en-US" sz="16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915816" y="393305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Photo Nuclear Reactions</a:t>
            </a:r>
            <a:br>
              <a:rPr kumimoji="1" lang="en-US" altLang="ja-JP" dirty="0"/>
            </a:br>
            <a:r>
              <a:rPr lang="en-US" altLang="ja-JP" baseline="30000" dirty="0"/>
              <a:t> 9</a:t>
            </a:r>
            <a:r>
              <a:rPr lang="en-US" altLang="ja-JP" dirty="0"/>
              <a:t>Be(</a:t>
            </a:r>
            <a:r>
              <a:rPr lang="en-US" altLang="ja-JP" dirty="0">
                <a:sym typeface="Symbol"/>
              </a:rPr>
              <a:t>,n</a:t>
            </a:r>
            <a:r>
              <a:rPr lang="en-US" altLang="ja-JP" dirty="0"/>
              <a:t>)</a:t>
            </a:r>
            <a:r>
              <a:rPr lang="en-US" altLang="ja-JP" baseline="30000" dirty="0"/>
              <a:t>4</a:t>
            </a:r>
            <a:r>
              <a:rPr lang="en-US" altLang="ja-JP" dirty="0"/>
              <a:t>He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987824" y="1556792"/>
            <a:ext cx="2912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Threshold = 1665.3 </a:t>
            </a:r>
            <a:r>
              <a:rPr lang="en-US" altLang="ja-JP" sz="2000" dirty="0" err="1"/>
              <a:t>keV</a:t>
            </a:r>
            <a:endParaRPr lang="en-US" altLang="ja-JP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28184" y="2132856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Due to detailed balance,</a:t>
            </a:r>
          </a:p>
          <a:p>
            <a:r>
              <a:rPr lang="en-US" altLang="ja-JP" dirty="0"/>
              <a:t>t</a:t>
            </a:r>
            <a:r>
              <a:rPr kumimoji="1" lang="en-US" altLang="ja-JP" dirty="0"/>
              <a:t>he cross section </a:t>
            </a:r>
            <a:r>
              <a:rPr lang="en-US" altLang="ja-JP" dirty="0"/>
              <a:t>near the </a:t>
            </a:r>
          </a:p>
          <a:p>
            <a:r>
              <a:rPr kumimoji="1" lang="en-US" altLang="ja-JP" dirty="0"/>
              <a:t>threshold is expected to </a:t>
            </a:r>
            <a:r>
              <a:rPr lang="en-US" altLang="ja-JP" dirty="0"/>
              <a:t>be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751181" y="3105002"/>
                <a:ext cx="1781259" cy="39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 dirty="0">
                              <a:latin typeface="Cambria Math"/>
                            </a:rPr>
                            <m:t>(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𝛾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𝑛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ja-JP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a:rPr lang="en-US" altLang="ja-JP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1/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81" y="3105002"/>
                <a:ext cx="1781259" cy="396006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93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38944" y="346646"/>
            <a:ext cx="8229600" cy="778098"/>
          </a:xfrm>
        </p:spPr>
        <p:txBody>
          <a:bodyPr/>
          <a:lstStyle/>
          <a:p>
            <a:r>
              <a:rPr kumimoji="1" lang="en-US" altLang="ja-JP" dirty="0"/>
              <a:t>Estimation of neutron production </a:t>
            </a:r>
            <a:br>
              <a:rPr kumimoji="1" lang="en-US" altLang="ja-JP" dirty="0"/>
            </a:br>
            <a:r>
              <a:rPr lang="en-US" altLang="ja-JP" baseline="30000" dirty="0"/>
              <a:t>9</a:t>
            </a:r>
            <a:r>
              <a:rPr kumimoji="1" lang="en-US" altLang="ja-JP" dirty="0"/>
              <a:t>Be with 1.690 MeV gamma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6444044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Cf. 50 MeV / neutron for spallation reaction</a:t>
            </a:r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827584" y="1448798"/>
          <a:ext cx="7791646" cy="49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Parameter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Target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/>
                        <a:t>9</a:t>
                      </a:r>
                      <a:r>
                        <a:rPr kumimoji="1" lang="en-US" altLang="ja-JP" sz="2000" baseline="0" dirty="0"/>
                        <a:t>Be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Threshold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/>
                        <a:t>1.665</a:t>
                      </a:r>
                      <a:r>
                        <a:rPr kumimoji="1" lang="en-US" altLang="ja-JP" sz="2000" baseline="0"/>
                        <a:t> </a:t>
                      </a:r>
                      <a:r>
                        <a:rPr kumimoji="1" lang="en-US" altLang="ja-JP" sz="2000" baseline="0" dirty="0"/>
                        <a:t>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1.690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Neutron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25 </a:t>
                      </a:r>
                      <a:r>
                        <a:rPr kumimoji="1" lang="en-US" altLang="ja-JP" sz="2000" baseline="0" dirty="0" err="1"/>
                        <a:t>keV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Number density</a:t>
                      </a:r>
                      <a:endParaRPr lang="en-US" altLang="ja-JP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0.124 atoms/barn/cm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aseline="30000" dirty="0"/>
                        <a:t>9</a:t>
                      </a:r>
                      <a:r>
                        <a:rPr lang="en-US" altLang="ja-JP" sz="2000" dirty="0"/>
                        <a:t>Be(</a:t>
                      </a:r>
                      <a:r>
                        <a:rPr lang="en-US" altLang="ja-JP" sz="2000" dirty="0">
                          <a:sym typeface="Symbol"/>
                        </a:rPr>
                        <a:t>,n</a:t>
                      </a:r>
                      <a:r>
                        <a:rPr lang="en-US" altLang="ja-JP" sz="2000" dirty="0"/>
                        <a:t>)</a:t>
                      </a:r>
                      <a:r>
                        <a:rPr lang="en-US" altLang="ja-JP" sz="2000" baseline="30000" dirty="0"/>
                        <a:t>8</a:t>
                      </a:r>
                      <a:r>
                        <a:rPr lang="en-US" altLang="ja-JP" sz="2000" dirty="0"/>
                        <a:t>Be cross section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1.2 </a:t>
                      </a:r>
                      <a:r>
                        <a:rPr kumimoji="1" lang="en-US" altLang="ja-JP" sz="2000" baseline="0" dirty="0" err="1"/>
                        <a:t>mbarn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Photo attenuation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12 </a:t>
                      </a:r>
                      <a:r>
                        <a:rPr kumimoji="1" lang="en-US" altLang="ja-JP" sz="2000" dirty="0"/>
                        <a:t>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to neutron conversion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0.18%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Energy input per</a:t>
                      </a:r>
                      <a:r>
                        <a:rPr kumimoji="1" lang="en-US" altLang="ja-JP" sz="2000" baseline="0" dirty="0"/>
                        <a:t> neutron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950 MeV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39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38944" y="260648"/>
            <a:ext cx="8229600" cy="778098"/>
          </a:xfrm>
        </p:spPr>
        <p:txBody>
          <a:bodyPr/>
          <a:lstStyle/>
          <a:p>
            <a:r>
              <a:rPr kumimoji="1" lang="en-US" altLang="ja-JP" sz="4000" dirty="0"/>
              <a:t>Estimation of neutron production </a:t>
            </a:r>
            <a:br>
              <a:rPr kumimoji="1" lang="en-US" altLang="ja-JP" sz="4000" dirty="0"/>
            </a:br>
            <a:r>
              <a:rPr lang="en-US" altLang="ja-JP" sz="4000" baseline="30000" dirty="0"/>
              <a:t>9</a:t>
            </a:r>
            <a:r>
              <a:rPr kumimoji="1" lang="en-US" altLang="ja-JP" sz="4000" dirty="0"/>
              <a:t>Be with 1.690 MeV gamma</a:t>
            </a:r>
            <a:endParaRPr kumimoji="1" lang="ja-JP" altLang="en-US" sz="40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827584" y="1268760"/>
          <a:ext cx="7791646" cy="554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Parameter</a:t>
                      </a:r>
                      <a:endParaRPr lang="ja-JP" sz="200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Value</a:t>
                      </a:r>
                      <a:endParaRPr lang="ja-JP" sz="200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Repetition 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5 Hz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Stored bunches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1312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Photons/bunch at 1.7 MeV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</a:t>
                      </a: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="0" baseline="3000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/keV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Bunch interval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552 ns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671329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baseline="3000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Be(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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,n)</a:t>
                      </a:r>
                      <a:r>
                        <a:rPr lang="en-US" sz="2000" b="0" baseline="3000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Be cross section 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at 1.7 MeV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1.5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mb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Photo attenuation length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12 cm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</a:t>
                      </a: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 to n conversion rate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0.22%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Neutron production/bunch 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6365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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="0" baseline="3000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US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/bunch</a:t>
                      </a:r>
                      <a:endParaRPr 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Total neutron production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2</a:t>
                      </a:r>
                      <a:r>
                        <a:rPr lang="en-US" altLang="ja-JP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ja-JP" sz="2000" b="0" baseline="3000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altLang="ja-JP" sz="2000" b="0" dirty="0">
                          <a:effectLst/>
                          <a:latin typeface="+mn-lt"/>
                          <a:ea typeface="Apple SD Gothic Neo" panose="02000300000000000000" pitchFamily="2" charset="-127"/>
                          <a:cs typeface="Times New Roman" panose="02020603050405020304" pitchFamily="18" charset="0"/>
                        </a:rPr>
                        <a:t>/s</a:t>
                      </a:r>
                      <a:endParaRPr lang="ja-JP" altLang="ja-JP" sz="2000" b="0">
                        <a:effectLst/>
                        <a:latin typeface="+mn-lt"/>
                        <a:ea typeface="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2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6333" y="377653"/>
            <a:ext cx="7886700" cy="7622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/>
              <a:t>Photon (x-y) Distribution on Target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818" y="1710046"/>
            <a:ext cx="2289914" cy="4132613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With masks</a:t>
            </a:r>
          </a:p>
          <a:p>
            <a:r>
              <a:rPr lang="en-US" altLang="ja-JP" dirty="0"/>
              <a:t>See slightly larger horizontal size due to horizontal emittance (horizontal </a:t>
            </a:r>
            <a:r>
              <a:rPr lang="en-US" altLang="ja-JP" dirty="0" err="1"/>
              <a:t>betatron</a:t>
            </a:r>
            <a:r>
              <a:rPr lang="en-US" altLang="ja-JP" dirty="0"/>
              <a:t> oscillation in the </a:t>
            </a:r>
            <a:r>
              <a:rPr lang="en-US" altLang="ja-JP" dirty="0" err="1"/>
              <a:t>undulator</a:t>
            </a:r>
            <a:r>
              <a:rPr lang="en-US" altLang="ja-JP" dirty="0"/>
              <a:t> section)</a:t>
            </a:r>
          </a:p>
          <a:p>
            <a:r>
              <a:rPr lang="en-US" altLang="ja-JP" dirty="0"/>
              <a:t>Only randomly selected particles are plotted here</a:t>
            </a:r>
          </a:p>
          <a:p>
            <a:r>
              <a:rPr kumimoji="1" lang="en-US" altLang="ja-JP" dirty="0"/>
              <a:t>Total number of macro particles is ~400k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32" y="1139868"/>
            <a:ext cx="7118222" cy="5480137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 </a:t>
            </a:r>
            <a:r>
              <a:rPr kumimoji="1" lang="ja-JP" altLang="en-US"/>
              <a:t>多角的利用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E2E6-4117-4FCB-A51A-C4272B2865E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8A4D07-245C-CC42-A310-C264C693A713}"/>
              </a:ext>
            </a:extLst>
          </p:cNvPr>
          <p:cNvSpPr txBox="1"/>
          <p:nvPr/>
        </p:nvSpPr>
        <p:spPr>
          <a:xfrm>
            <a:off x="1835696" y="0"/>
            <a:ext cx="681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>
                <a:solidFill>
                  <a:srgbClr val="FF0000"/>
                </a:solidFill>
              </a:rPr>
              <a:t>9</a:t>
            </a:r>
            <a:r>
              <a:rPr kumimoji="1" lang="en-US" altLang="ja-JP" dirty="0">
                <a:solidFill>
                  <a:srgbClr val="FF0000"/>
                </a:solidFill>
              </a:rPr>
              <a:t>Be</a:t>
            </a:r>
            <a:r>
              <a:rPr kumimoji="1" lang="ja-JP" altLang="en-US">
                <a:solidFill>
                  <a:srgbClr val="FF0000"/>
                </a:solidFill>
              </a:rPr>
              <a:t>ターゲット位置での幅はわからなかったのでざっと</a:t>
            </a:r>
            <a:r>
              <a:rPr kumimoji="1" lang="en-US" altLang="ja-JP" dirty="0">
                <a:solidFill>
                  <a:srgbClr val="FF0000"/>
                </a:solidFill>
              </a:rPr>
              <a:t>2x2mm</a:t>
            </a:r>
            <a:r>
              <a:rPr kumimoji="1" lang="ja-JP" altLang="en-US">
                <a:solidFill>
                  <a:srgbClr val="FF0000"/>
                </a:solidFill>
              </a:rPr>
              <a:t>とした。</a:t>
            </a:r>
          </a:p>
        </p:txBody>
      </p:sp>
    </p:spTree>
    <p:extLst>
      <p:ext uri="{BB962C8B-B14F-4D97-AF65-F5344CB8AC3E}">
        <p14:creationId xmlns:p14="http://schemas.microsoft.com/office/powerpoint/2010/main" val="348467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CA7C8A62-203B-D549-A96F-38FEFCDE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5301929" cy="411723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kumimoji="1" lang="en-US" altLang="ja-JP" dirty="0"/>
              <a:t>Peak intensity</a:t>
            </a:r>
            <a:br>
              <a:rPr kumimoji="1" lang="en-US" altLang="ja-JP" dirty="0"/>
            </a:br>
            <a:r>
              <a:rPr kumimoji="1" lang="en-US" altLang="ja-JP" dirty="0"/>
              <a:t>ILC phot-neutron vs. J-PARC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87876" y="206084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Peak intensities (Phase space density) of ILC phot-neutron and J-PARC were plotted on the same graph.</a:t>
            </a:r>
          </a:p>
          <a:p>
            <a:endParaRPr lang="en-US" altLang="ja-JP" dirty="0"/>
          </a:p>
          <a:p>
            <a:r>
              <a:rPr lang="en" altLang="ja-JP" dirty="0" err="1">
                <a:solidFill>
                  <a:srgbClr val="FF0000"/>
                </a:solidFill>
              </a:rPr>
              <a:t>Y</a:t>
            </a:r>
            <a:r>
              <a:rPr lang="en" altLang="ja-JP" baseline="-25000" dirty="0" err="1">
                <a:solidFill>
                  <a:srgbClr val="FF0000"/>
                </a:solidFill>
              </a:rPr>
              <a:t>n</a:t>
            </a:r>
            <a:r>
              <a:rPr lang="en" altLang="ja-JP" dirty="0">
                <a:solidFill>
                  <a:srgbClr val="FF0000"/>
                </a:solidFill>
              </a:rPr>
              <a:t> = 1.4x10</a:t>
            </a:r>
            <a:r>
              <a:rPr lang="en" altLang="ja-JP" baseline="30000" dirty="0">
                <a:solidFill>
                  <a:srgbClr val="FF0000"/>
                </a:solidFill>
              </a:rPr>
              <a:t>13</a:t>
            </a:r>
            <a:r>
              <a:rPr lang="en" altLang="ja-JP" dirty="0">
                <a:solidFill>
                  <a:srgbClr val="FF0000"/>
                </a:solidFill>
              </a:rPr>
              <a:t> n /eV/ cm</a:t>
            </a:r>
            <a:r>
              <a:rPr lang="en" altLang="ja-JP" baseline="30000" dirty="0">
                <a:solidFill>
                  <a:srgbClr val="FF0000"/>
                </a:solidFill>
              </a:rPr>
              <a:t>2</a:t>
            </a:r>
            <a:r>
              <a:rPr lang="en" altLang="ja-JP" dirty="0">
                <a:solidFill>
                  <a:srgbClr val="FF0000"/>
                </a:solidFill>
              </a:rPr>
              <a:t>/</a:t>
            </a:r>
            <a:r>
              <a:rPr lang="en" altLang="ja-JP" dirty="0" err="1">
                <a:solidFill>
                  <a:srgbClr val="FF0000"/>
                </a:solidFill>
              </a:rPr>
              <a:t>str</a:t>
            </a:r>
            <a:r>
              <a:rPr lang="en" altLang="ja-JP" dirty="0">
                <a:solidFill>
                  <a:srgbClr val="FF0000"/>
                </a:solidFill>
              </a:rPr>
              <a:t>/s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en-US" altLang="ja-JP" dirty="0"/>
              <a:t>ILC photo-neutron by </a:t>
            </a:r>
            <a:r>
              <a:rPr lang="en-US" altLang="ja-JP" baseline="30000" dirty="0"/>
              <a:t>9</a:t>
            </a:r>
            <a:r>
              <a:rPr lang="en-US" altLang="ja-JP" dirty="0"/>
              <a:t>Be is Comparable to J-PARC(1MW).</a:t>
            </a:r>
            <a:endParaRPr kumimoji="1" lang="en-US" altLang="ja-JP" dirty="0"/>
          </a:p>
          <a:p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43908" y="2952432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ILC E+7</a:t>
            </a:r>
            <a:endParaRPr lang="en-US" altLang="ja-JP" dirty="0"/>
          </a:p>
          <a:p>
            <a:r>
              <a:rPr lang="en-US" altLang="ja-JP" baseline="30000" dirty="0">
                <a:solidFill>
                  <a:schemeClr val="accent1"/>
                </a:solidFill>
              </a:rPr>
              <a:t>9</a:t>
            </a:r>
            <a:r>
              <a:rPr kumimoji="1" lang="en-US" altLang="ja-JP" dirty="0">
                <a:solidFill>
                  <a:schemeClr val="accent1"/>
                </a:solidFill>
              </a:rPr>
              <a:t>Be target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7544" y="5674022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Total number of neutron production</a:t>
            </a:r>
          </a:p>
          <a:p>
            <a:r>
              <a:rPr lang="en-US" altLang="ja-JP" dirty="0"/>
              <a:t>J-PARC: 1MW x 50 MeV/neutron = 1.5x10</a:t>
            </a:r>
            <a:r>
              <a:rPr lang="en-US" altLang="ja-JP" baseline="30000" dirty="0"/>
              <a:t>17</a:t>
            </a:r>
            <a:r>
              <a:rPr lang="en-US" altLang="ja-JP" dirty="0"/>
              <a:t> n/s</a:t>
            </a:r>
          </a:p>
          <a:p>
            <a:r>
              <a:rPr lang="en-US" altLang="ja-JP" dirty="0"/>
              <a:t>ILC gamma(</a:t>
            </a:r>
            <a:r>
              <a:rPr lang="en-US" altLang="ja-JP" baseline="30000" dirty="0"/>
              <a:t>9</a:t>
            </a:r>
            <a:r>
              <a:rPr lang="en-US" altLang="ja-JP" dirty="0"/>
              <a:t>Be):  2x10</a:t>
            </a:r>
            <a:r>
              <a:rPr lang="en-US" altLang="ja-JP" baseline="30000" dirty="0"/>
              <a:t>12</a:t>
            </a:r>
            <a:r>
              <a:rPr lang="en-US" altLang="ja-JP" dirty="0"/>
              <a:t> n/s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496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/>
              <a:t>Application of </a:t>
            </a:r>
            <a:r>
              <a:rPr lang="en-US" altLang="ja-JP" cap="none" dirty="0" err="1"/>
              <a:t>ps</a:t>
            </a:r>
            <a:r>
              <a:rPr lang="en-US" altLang="ja-JP" cap="none" dirty="0"/>
              <a:t> pulsed n</a:t>
            </a:r>
            <a:r>
              <a:rPr kumimoji="1" lang="en-US" altLang="ja-JP" cap="none" dirty="0"/>
              <a:t>eutron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01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8965</TotalTime>
  <Words>853</Words>
  <Application>Microsoft Macintosh PowerPoint</Application>
  <PresentationFormat>画面に合わせる (4:3)</PresentationFormat>
  <Paragraphs>148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Apple SD Gothic Neo</vt:lpstr>
      <vt:lpstr>ＭＳ Ｐゴシック</vt:lpstr>
      <vt:lpstr>Mincho</vt:lpstr>
      <vt:lpstr>Arial</vt:lpstr>
      <vt:lpstr>Calibri</vt:lpstr>
      <vt:lpstr>Cambria Math</vt:lpstr>
      <vt:lpstr>Symbol</vt:lpstr>
      <vt:lpstr>Times New Roman</vt:lpstr>
      <vt:lpstr>Office テーマ</vt:lpstr>
      <vt:lpstr>Neutron resonance imaging  with ILC photo-neutrons</vt:lpstr>
      <vt:lpstr>Neutron production reactions</vt:lpstr>
      <vt:lpstr>Photon Energy Distribution on Target</vt:lpstr>
      <vt:lpstr>Photo Nuclear Reactions  9Be(,n)4He</vt:lpstr>
      <vt:lpstr>Estimation of neutron production  9Be with 1.690 MeV gamma</vt:lpstr>
      <vt:lpstr>Estimation of neutron production  9Be with 1.690 MeV gamma</vt:lpstr>
      <vt:lpstr>Photon (x-y) Distribution on Target</vt:lpstr>
      <vt:lpstr>Peak intensity ILC phot-neutron vs. J-PARC</vt:lpstr>
      <vt:lpstr>Application of ps pulsed neutron</vt:lpstr>
      <vt:lpstr>Application of keV/MeV neutrons</vt:lpstr>
      <vt:lpstr>Application of keV/MeV neutrons Neutron microscopic imaging</vt:lpstr>
      <vt:lpstr>Neutron resonances (56Fe)</vt:lpstr>
      <vt:lpstr>Neutron resonances (56Fe)</vt:lpstr>
      <vt:lpstr>Neutron resonances 54Fe</vt:lpstr>
      <vt:lpstr>性能</vt:lpstr>
      <vt:lpstr>透過率計算</vt:lpstr>
      <vt:lpstr>まとめ</vt:lpstr>
      <vt:lpstr>54Fe</vt:lpstr>
      <vt:lpstr>54Fe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超冷中性子源概論</dc:title>
  <dc:creator>mishima</dc:creator>
  <cp:lastModifiedBy>三島　賢二</cp:lastModifiedBy>
  <cp:revision>1249</cp:revision>
  <cp:lastPrinted>2017-11-30T00:55:27Z</cp:lastPrinted>
  <dcterms:modified xsi:type="dcterms:W3CDTF">2018-11-13T06:40:23Z</dcterms:modified>
</cp:coreProperties>
</file>