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97"/>
  </p:normalViewPr>
  <p:slideViewPr>
    <p:cSldViewPr snapToGrid="0" snapToObjects="1">
      <p:cViewPr>
        <p:scale>
          <a:sx n="106" d="100"/>
          <a:sy n="106" d="100"/>
        </p:scale>
        <p:origin x="25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64A17-97F6-6648-BCCA-C7718BD81F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534729-9FFC-3349-950A-ABDFE690D1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595C32-CCE1-8544-A509-A9EA4CCA8209}"/>
              </a:ext>
            </a:extLst>
          </p:cNvPr>
          <p:cNvSpPr>
            <a:spLocks noGrp="1"/>
          </p:cNvSpPr>
          <p:nvPr>
            <p:ph type="dt" sz="half" idx="10"/>
          </p:nvPr>
        </p:nvSpPr>
        <p:spPr/>
        <p:txBody>
          <a:bodyPr/>
          <a:lstStyle/>
          <a:p>
            <a:fld id="{5E59DD80-70EA-E648-A6C8-12722F32F9D4}" type="datetimeFigureOut">
              <a:rPr lang="en-US" smtClean="0"/>
              <a:t>3/27/19</a:t>
            </a:fld>
            <a:endParaRPr lang="en-US"/>
          </a:p>
        </p:txBody>
      </p:sp>
      <p:sp>
        <p:nvSpPr>
          <p:cNvPr id="5" name="Footer Placeholder 4">
            <a:extLst>
              <a:ext uri="{FF2B5EF4-FFF2-40B4-BE49-F238E27FC236}">
                <a16:creationId xmlns:a16="http://schemas.microsoft.com/office/drawing/2014/main" id="{0222C149-3561-C548-8667-0212C4C80F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0EAABF-3291-D146-BA9F-55D086E2DAC7}"/>
              </a:ext>
            </a:extLst>
          </p:cNvPr>
          <p:cNvSpPr>
            <a:spLocks noGrp="1"/>
          </p:cNvSpPr>
          <p:nvPr>
            <p:ph type="sldNum" sz="quarter" idx="12"/>
          </p:nvPr>
        </p:nvSpPr>
        <p:spPr/>
        <p:txBody>
          <a:bodyPr/>
          <a:lstStyle/>
          <a:p>
            <a:fld id="{C30958AD-6631-024D-A004-B6029B6E8CBD}" type="slidenum">
              <a:rPr lang="en-US" smtClean="0"/>
              <a:t>‹#›</a:t>
            </a:fld>
            <a:endParaRPr lang="en-US"/>
          </a:p>
        </p:txBody>
      </p:sp>
    </p:spTree>
    <p:extLst>
      <p:ext uri="{BB962C8B-B14F-4D97-AF65-F5344CB8AC3E}">
        <p14:creationId xmlns:p14="http://schemas.microsoft.com/office/powerpoint/2010/main" val="3656807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F0F86-11B4-6744-8E87-CF56A4352A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8B5D32-995C-7244-9BBA-430C4F7C04D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1CF842-A1F9-BC41-B1F4-E630C67C4111}"/>
              </a:ext>
            </a:extLst>
          </p:cNvPr>
          <p:cNvSpPr>
            <a:spLocks noGrp="1"/>
          </p:cNvSpPr>
          <p:nvPr>
            <p:ph type="dt" sz="half" idx="10"/>
          </p:nvPr>
        </p:nvSpPr>
        <p:spPr/>
        <p:txBody>
          <a:bodyPr/>
          <a:lstStyle/>
          <a:p>
            <a:fld id="{5E59DD80-70EA-E648-A6C8-12722F32F9D4}" type="datetimeFigureOut">
              <a:rPr lang="en-US" smtClean="0"/>
              <a:t>3/27/19</a:t>
            </a:fld>
            <a:endParaRPr lang="en-US"/>
          </a:p>
        </p:txBody>
      </p:sp>
      <p:sp>
        <p:nvSpPr>
          <p:cNvPr id="5" name="Footer Placeholder 4">
            <a:extLst>
              <a:ext uri="{FF2B5EF4-FFF2-40B4-BE49-F238E27FC236}">
                <a16:creationId xmlns:a16="http://schemas.microsoft.com/office/drawing/2014/main" id="{F8DC56D6-1B3C-F947-8256-FD54A1968B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B6FCF6-4F42-E44B-8A8C-B1AB78362E8A}"/>
              </a:ext>
            </a:extLst>
          </p:cNvPr>
          <p:cNvSpPr>
            <a:spLocks noGrp="1"/>
          </p:cNvSpPr>
          <p:nvPr>
            <p:ph type="sldNum" sz="quarter" idx="12"/>
          </p:nvPr>
        </p:nvSpPr>
        <p:spPr/>
        <p:txBody>
          <a:bodyPr/>
          <a:lstStyle/>
          <a:p>
            <a:fld id="{C30958AD-6631-024D-A004-B6029B6E8CBD}" type="slidenum">
              <a:rPr lang="en-US" smtClean="0"/>
              <a:t>‹#›</a:t>
            </a:fld>
            <a:endParaRPr lang="en-US"/>
          </a:p>
        </p:txBody>
      </p:sp>
    </p:spTree>
    <p:extLst>
      <p:ext uri="{BB962C8B-B14F-4D97-AF65-F5344CB8AC3E}">
        <p14:creationId xmlns:p14="http://schemas.microsoft.com/office/powerpoint/2010/main" val="2182522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918A52-3264-4D4D-AA69-1D4720E251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9C6479-DFB3-FA48-ACB4-A790CA2CCFF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7FC06A-2733-0643-AAA5-69CEC393DA16}"/>
              </a:ext>
            </a:extLst>
          </p:cNvPr>
          <p:cNvSpPr>
            <a:spLocks noGrp="1"/>
          </p:cNvSpPr>
          <p:nvPr>
            <p:ph type="dt" sz="half" idx="10"/>
          </p:nvPr>
        </p:nvSpPr>
        <p:spPr/>
        <p:txBody>
          <a:bodyPr/>
          <a:lstStyle/>
          <a:p>
            <a:fld id="{5E59DD80-70EA-E648-A6C8-12722F32F9D4}" type="datetimeFigureOut">
              <a:rPr lang="en-US" smtClean="0"/>
              <a:t>3/27/19</a:t>
            </a:fld>
            <a:endParaRPr lang="en-US"/>
          </a:p>
        </p:txBody>
      </p:sp>
      <p:sp>
        <p:nvSpPr>
          <p:cNvPr id="5" name="Footer Placeholder 4">
            <a:extLst>
              <a:ext uri="{FF2B5EF4-FFF2-40B4-BE49-F238E27FC236}">
                <a16:creationId xmlns:a16="http://schemas.microsoft.com/office/drawing/2014/main" id="{05662FCC-BD9A-1341-86F0-19E5BA5716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6C4FC6-44DF-A74C-A10E-D1F799520801}"/>
              </a:ext>
            </a:extLst>
          </p:cNvPr>
          <p:cNvSpPr>
            <a:spLocks noGrp="1"/>
          </p:cNvSpPr>
          <p:nvPr>
            <p:ph type="sldNum" sz="quarter" idx="12"/>
          </p:nvPr>
        </p:nvSpPr>
        <p:spPr/>
        <p:txBody>
          <a:bodyPr/>
          <a:lstStyle/>
          <a:p>
            <a:fld id="{C30958AD-6631-024D-A004-B6029B6E8CBD}" type="slidenum">
              <a:rPr lang="en-US" smtClean="0"/>
              <a:t>‹#›</a:t>
            </a:fld>
            <a:endParaRPr lang="en-US"/>
          </a:p>
        </p:txBody>
      </p:sp>
    </p:spTree>
    <p:extLst>
      <p:ext uri="{BB962C8B-B14F-4D97-AF65-F5344CB8AC3E}">
        <p14:creationId xmlns:p14="http://schemas.microsoft.com/office/powerpoint/2010/main" val="280104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9EED9-25D0-AB41-BB9A-85EE069B2C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C8F41E-197E-5C46-AA6E-420E85DC945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EF9272-B24F-2C47-9E58-9628A9869726}"/>
              </a:ext>
            </a:extLst>
          </p:cNvPr>
          <p:cNvSpPr>
            <a:spLocks noGrp="1"/>
          </p:cNvSpPr>
          <p:nvPr>
            <p:ph type="dt" sz="half" idx="10"/>
          </p:nvPr>
        </p:nvSpPr>
        <p:spPr/>
        <p:txBody>
          <a:bodyPr/>
          <a:lstStyle/>
          <a:p>
            <a:fld id="{5E59DD80-70EA-E648-A6C8-12722F32F9D4}" type="datetimeFigureOut">
              <a:rPr lang="en-US" smtClean="0"/>
              <a:t>3/27/19</a:t>
            </a:fld>
            <a:endParaRPr lang="en-US"/>
          </a:p>
        </p:txBody>
      </p:sp>
      <p:sp>
        <p:nvSpPr>
          <p:cNvPr id="5" name="Footer Placeholder 4">
            <a:extLst>
              <a:ext uri="{FF2B5EF4-FFF2-40B4-BE49-F238E27FC236}">
                <a16:creationId xmlns:a16="http://schemas.microsoft.com/office/drawing/2014/main" id="{CE70842F-2308-D84F-845F-6B9D170D58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85E47A-48A8-F74A-9128-642DFB8E3CCC}"/>
              </a:ext>
            </a:extLst>
          </p:cNvPr>
          <p:cNvSpPr>
            <a:spLocks noGrp="1"/>
          </p:cNvSpPr>
          <p:nvPr>
            <p:ph type="sldNum" sz="quarter" idx="12"/>
          </p:nvPr>
        </p:nvSpPr>
        <p:spPr/>
        <p:txBody>
          <a:bodyPr/>
          <a:lstStyle/>
          <a:p>
            <a:fld id="{C30958AD-6631-024D-A004-B6029B6E8CBD}" type="slidenum">
              <a:rPr lang="en-US" smtClean="0"/>
              <a:t>‹#›</a:t>
            </a:fld>
            <a:endParaRPr lang="en-US"/>
          </a:p>
        </p:txBody>
      </p:sp>
    </p:spTree>
    <p:extLst>
      <p:ext uri="{BB962C8B-B14F-4D97-AF65-F5344CB8AC3E}">
        <p14:creationId xmlns:p14="http://schemas.microsoft.com/office/powerpoint/2010/main" val="424358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418C5-8ED7-584D-ACBF-632DF32F12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FCDED2-52CF-5F40-B3D2-95C4813850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68886E6-9B11-E94E-854D-767E96AD9D79}"/>
              </a:ext>
            </a:extLst>
          </p:cNvPr>
          <p:cNvSpPr>
            <a:spLocks noGrp="1"/>
          </p:cNvSpPr>
          <p:nvPr>
            <p:ph type="dt" sz="half" idx="10"/>
          </p:nvPr>
        </p:nvSpPr>
        <p:spPr/>
        <p:txBody>
          <a:bodyPr/>
          <a:lstStyle/>
          <a:p>
            <a:fld id="{5E59DD80-70EA-E648-A6C8-12722F32F9D4}" type="datetimeFigureOut">
              <a:rPr lang="en-US" smtClean="0"/>
              <a:t>3/27/19</a:t>
            </a:fld>
            <a:endParaRPr lang="en-US"/>
          </a:p>
        </p:txBody>
      </p:sp>
      <p:sp>
        <p:nvSpPr>
          <p:cNvPr id="5" name="Footer Placeholder 4">
            <a:extLst>
              <a:ext uri="{FF2B5EF4-FFF2-40B4-BE49-F238E27FC236}">
                <a16:creationId xmlns:a16="http://schemas.microsoft.com/office/drawing/2014/main" id="{A1897DE1-DC37-124A-B5C5-327319D2A2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E14443-3899-A44D-9A57-C37DE94C25DD}"/>
              </a:ext>
            </a:extLst>
          </p:cNvPr>
          <p:cNvSpPr>
            <a:spLocks noGrp="1"/>
          </p:cNvSpPr>
          <p:nvPr>
            <p:ph type="sldNum" sz="quarter" idx="12"/>
          </p:nvPr>
        </p:nvSpPr>
        <p:spPr/>
        <p:txBody>
          <a:bodyPr/>
          <a:lstStyle/>
          <a:p>
            <a:fld id="{C30958AD-6631-024D-A004-B6029B6E8CBD}" type="slidenum">
              <a:rPr lang="en-US" smtClean="0"/>
              <a:t>‹#›</a:t>
            </a:fld>
            <a:endParaRPr lang="en-US"/>
          </a:p>
        </p:txBody>
      </p:sp>
    </p:spTree>
    <p:extLst>
      <p:ext uri="{BB962C8B-B14F-4D97-AF65-F5344CB8AC3E}">
        <p14:creationId xmlns:p14="http://schemas.microsoft.com/office/powerpoint/2010/main" val="1738505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0D1B6-2BE9-0C4E-B6C4-6473D0D6CE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B4D372-39DD-CF4B-924B-8AC69733CC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492DA0-1FF2-7B4B-BA76-A108A1DE807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DD68FD-A948-9C49-8587-340AF06EB461}"/>
              </a:ext>
            </a:extLst>
          </p:cNvPr>
          <p:cNvSpPr>
            <a:spLocks noGrp="1"/>
          </p:cNvSpPr>
          <p:nvPr>
            <p:ph type="dt" sz="half" idx="10"/>
          </p:nvPr>
        </p:nvSpPr>
        <p:spPr/>
        <p:txBody>
          <a:bodyPr/>
          <a:lstStyle/>
          <a:p>
            <a:fld id="{5E59DD80-70EA-E648-A6C8-12722F32F9D4}" type="datetimeFigureOut">
              <a:rPr lang="en-US" smtClean="0"/>
              <a:t>3/27/19</a:t>
            </a:fld>
            <a:endParaRPr lang="en-US"/>
          </a:p>
        </p:txBody>
      </p:sp>
      <p:sp>
        <p:nvSpPr>
          <p:cNvPr id="6" name="Footer Placeholder 5">
            <a:extLst>
              <a:ext uri="{FF2B5EF4-FFF2-40B4-BE49-F238E27FC236}">
                <a16:creationId xmlns:a16="http://schemas.microsoft.com/office/drawing/2014/main" id="{DF9391E7-A68D-934C-8E96-971C7E39D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59AAD6-75FB-734A-A3FA-7B5208B43264}"/>
              </a:ext>
            </a:extLst>
          </p:cNvPr>
          <p:cNvSpPr>
            <a:spLocks noGrp="1"/>
          </p:cNvSpPr>
          <p:nvPr>
            <p:ph type="sldNum" sz="quarter" idx="12"/>
          </p:nvPr>
        </p:nvSpPr>
        <p:spPr/>
        <p:txBody>
          <a:bodyPr/>
          <a:lstStyle/>
          <a:p>
            <a:fld id="{C30958AD-6631-024D-A004-B6029B6E8CBD}" type="slidenum">
              <a:rPr lang="en-US" smtClean="0"/>
              <a:t>‹#›</a:t>
            </a:fld>
            <a:endParaRPr lang="en-US"/>
          </a:p>
        </p:txBody>
      </p:sp>
    </p:spTree>
    <p:extLst>
      <p:ext uri="{BB962C8B-B14F-4D97-AF65-F5344CB8AC3E}">
        <p14:creationId xmlns:p14="http://schemas.microsoft.com/office/powerpoint/2010/main" val="2326230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FF351-CEEF-684E-9E83-52469A6810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ABF5BB-72BA-414F-A3B7-58AE2DEBC0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8AFB80E-A3EA-B84A-93CA-C0581ECB8FB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C67962-EAA8-4B40-9474-097F5946C6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2A24E1B-EF76-4E47-8716-7F4345EF2F3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992B1C-67C7-BE44-A8E5-31C0361E00D6}"/>
              </a:ext>
            </a:extLst>
          </p:cNvPr>
          <p:cNvSpPr>
            <a:spLocks noGrp="1"/>
          </p:cNvSpPr>
          <p:nvPr>
            <p:ph type="dt" sz="half" idx="10"/>
          </p:nvPr>
        </p:nvSpPr>
        <p:spPr/>
        <p:txBody>
          <a:bodyPr/>
          <a:lstStyle/>
          <a:p>
            <a:fld id="{5E59DD80-70EA-E648-A6C8-12722F32F9D4}" type="datetimeFigureOut">
              <a:rPr lang="en-US" smtClean="0"/>
              <a:t>3/27/19</a:t>
            </a:fld>
            <a:endParaRPr lang="en-US"/>
          </a:p>
        </p:txBody>
      </p:sp>
      <p:sp>
        <p:nvSpPr>
          <p:cNvPr id="8" name="Footer Placeholder 7">
            <a:extLst>
              <a:ext uri="{FF2B5EF4-FFF2-40B4-BE49-F238E27FC236}">
                <a16:creationId xmlns:a16="http://schemas.microsoft.com/office/drawing/2014/main" id="{064759E2-5F81-FB44-8518-F5BD375DEA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10A861-4198-E246-8119-D9CCCB15FE79}"/>
              </a:ext>
            </a:extLst>
          </p:cNvPr>
          <p:cNvSpPr>
            <a:spLocks noGrp="1"/>
          </p:cNvSpPr>
          <p:nvPr>
            <p:ph type="sldNum" sz="quarter" idx="12"/>
          </p:nvPr>
        </p:nvSpPr>
        <p:spPr/>
        <p:txBody>
          <a:bodyPr/>
          <a:lstStyle/>
          <a:p>
            <a:fld id="{C30958AD-6631-024D-A004-B6029B6E8CBD}" type="slidenum">
              <a:rPr lang="en-US" smtClean="0"/>
              <a:t>‹#›</a:t>
            </a:fld>
            <a:endParaRPr lang="en-US"/>
          </a:p>
        </p:txBody>
      </p:sp>
    </p:spTree>
    <p:extLst>
      <p:ext uri="{BB962C8B-B14F-4D97-AF65-F5344CB8AC3E}">
        <p14:creationId xmlns:p14="http://schemas.microsoft.com/office/powerpoint/2010/main" val="45550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DAEF0-D8D2-7649-AE5A-0DCF4C4F05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E77D23-B847-DE48-89CD-F3D11A9E3DBB}"/>
              </a:ext>
            </a:extLst>
          </p:cNvPr>
          <p:cNvSpPr>
            <a:spLocks noGrp="1"/>
          </p:cNvSpPr>
          <p:nvPr>
            <p:ph type="dt" sz="half" idx="10"/>
          </p:nvPr>
        </p:nvSpPr>
        <p:spPr/>
        <p:txBody>
          <a:bodyPr/>
          <a:lstStyle/>
          <a:p>
            <a:fld id="{5E59DD80-70EA-E648-A6C8-12722F32F9D4}" type="datetimeFigureOut">
              <a:rPr lang="en-US" smtClean="0"/>
              <a:t>3/27/19</a:t>
            </a:fld>
            <a:endParaRPr lang="en-US"/>
          </a:p>
        </p:txBody>
      </p:sp>
      <p:sp>
        <p:nvSpPr>
          <p:cNvPr id="4" name="Footer Placeholder 3">
            <a:extLst>
              <a:ext uri="{FF2B5EF4-FFF2-40B4-BE49-F238E27FC236}">
                <a16:creationId xmlns:a16="http://schemas.microsoft.com/office/drawing/2014/main" id="{A9EACC54-0F33-4242-A1A8-412F9C94B3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6EDECD-59ED-2E45-BCC9-F3F2A0828C50}"/>
              </a:ext>
            </a:extLst>
          </p:cNvPr>
          <p:cNvSpPr>
            <a:spLocks noGrp="1"/>
          </p:cNvSpPr>
          <p:nvPr>
            <p:ph type="sldNum" sz="quarter" idx="12"/>
          </p:nvPr>
        </p:nvSpPr>
        <p:spPr/>
        <p:txBody>
          <a:bodyPr/>
          <a:lstStyle/>
          <a:p>
            <a:fld id="{C30958AD-6631-024D-A004-B6029B6E8CBD}" type="slidenum">
              <a:rPr lang="en-US" smtClean="0"/>
              <a:t>‹#›</a:t>
            </a:fld>
            <a:endParaRPr lang="en-US"/>
          </a:p>
        </p:txBody>
      </p:sp>
    </p:spTree>
    <p:extLst>
      <p:ext uri="{BB962C8B-B14F-4D97-AF65-F5344CB8AC3E}">
        <p14:creationId xmlns:p14="http://schemas.microsoft.com/office/powerpoint/2010/main" val="1687613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348844-3733-C44A-91E2-F41321034D16}"/>
              </a:ext>
            </a:extLst>
          </p:cNvPr>
          <p:cNvSpPr>
            <a:spLocks noGrp="1"/>
          </p:cNvSpPr>
          <p:nvPr>
            <p:ph type="dt" sz="half" idx="10"/>
          </p:nvPr>
        </p:nvSpPr>
        <p:spPr/>
        <p:txBody>
          <a:bodyPr/>
          <a:lstStyle/>
          <a:p>
            <a:fld id="{5E59DD80-70EA-E648-A6C8-12722F32F9D4}" type="datetimeFigureOut">
              <a:rPr lang="en-US" smtClean="0"/>
              <a:t>3/27/19</a:t>
            </a:fld>
            <a:endParaRPr lang="en-US"/>
          </a:p>
        </p:txBody>
      </p:sp>
      <p:sp>
        <p:nvSpPr>
          <p:cNvPr id="3" name="Footer Placeholder 2">
            <a:extLst>
              <a:ext uri="{FF2B5EF4-FFF2-40B4-BE49-F238E27FC236}">
                <a16:creationId xmlns:a16="http://schemas.microsoft.com/office/drawing/2014/main" id="{0E005665-2051-8B45-8000-448C81EE37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4C8D0E-9046-D44E-9CBC-513BE02F0AB3}"/>
              </a:ext>
            </a:extLst>
          </p:cNvPr>
          <p:cNvSpPr>
            <a:spLocks noGrp="1"/>
          </p:cNvSpPr>
          <p:nvPr>
            <p:ph type="sldNum" sz="quarter" idx="12"/>
          </p:nvPr>
        </p:nvSpPr>
        <p:spPr/>
        <p:txBody>
          <a:bodyPr/>
          <a:lstStyle/>
          <a:p>
            <a:fld id="{C30958AD-6631-024D-A004-B6029B6E8CBD}" type="slidenum">
              <a:rPr lang="en-US" smtClean="0"/>
              <a:t>‹#›</a:t>
            </a:fld>
            <a:endParaRPr lang="en-US"/>
          </a:p>
        </p:txBody>
      </p:sp>
    </p:spTree>
    <p:extLst>
      <p:ext uri="{BB962C8B-B14F-4D97-AF65-F5344CB8AC3E}">
        <p14:creationId xmlns:p14="http://schemas.microsoft.com/office/powerpoint/2010/main" val="2017523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D8CB9-2BCE-5B45-AD12-616A26193C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BBF93D-B30A-0640-B288-243A91EAAF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3D57C5-E2C5-F540-BBED-7683E1F27D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442C611-9E2A-E044-A7BC-C68C9AB5435D}"/>
              </a:ext>
            </a:extLst>
          </p:cNvPr>
          <p:cNvSpPr>
            <a:spLocks noGrp="1"/>
          </p:cNvSpPr>
          <p:nvPr>
            <p:ph type="dt" sz="half" idx="10"/>
          </p:nvPr>
        </p:nvSpPr>
        <p:spPr/>
        <p:txBody>
          <a:bodyPr/>
          <a:lstStyle/>
          <a:p>
            <a:fld id="{5E59DD80-70EA-E648-A6C8-12722F32F9D4}" type="datetimeFigureOut">
              <a:rPr lang="en-US" smtClean="0"/>
              <a:t>3/27/19</a:t>
            </a:fld>
            <a:endParaRPr lang="en-US"/>
          </a:p>
        </p:txBody>
      </p:sp>
      <p:sp>
        <p:nvSpPr>
          <p:cNvPr id="6" name="Footer Placeholder 5">
            <a:extLst>
              <a:ext uri="{FF2B5EF4-FFF2-40B4-BE49-F238E27FC236}">
                <a16:creationId xmlns:a16="http://schemas.microsoft.com/office/drawing/2014/main" id="{2B3ADAB4-9DE0-784F-9667-E92B76F344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1A91B7-088F-EF43-98EF-04540B01FDFE}"/>
              </a:ext>
            </a:extLst>
          </p:cNvPr>
          <p:cNvSpPr>
            <a:spLocks noGrp="1"/>
          </p:cNvSpPr>
          <p:nvPr>
            <p:ph type="sldNum" sz="quarter" idx="12"/>
          </p:nvPr>
        </p:nvSpPr>
        <p:spPr/>
        <p:txBody>
          <a:bodyPr/>
          <a:lstStyle/>
          <a:p>
            <a:fld id="{C30958AD-6631-024D-A004-B6029B6E8CBD}" type="slidenum">
              <a:rPr lang="en-US" smtClean="0"/>
              <a:t>‹#›</a:t>
            </a:fld>
            <a:endParaRPr lang="en-US"/>
          </a:p>
        </p:txBody>
      </p:sp>
    </p:spTree>
    <p:extLst>
      <p:ext uri="{BB962C8B-B14F-4D97-AF65-F5344CB8AC3E}">
        <p14:creationId xmlns:p14="http://schemas.microsoft.com/office/powerpoint/2010/main" val="336397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CD6A2-5070-594C-8645-E7C512CE6A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AA6BD5-4005-2E4C-98FA-47A14F54BF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4EBDDE0-594A-7048-AE66-E571A18928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F18DD2-AB43-3548-9271-068D9E44CB11}"/>
              </a:ext>
            </a:extLst>
          </p:cNvPr>
          <p:cNvSpPr>
            <a:spLocks noGrp="1"/>
          </p:cNvSpPr>
          <p:nvPr>
            <p:ph type="dt" sz="half" idx="10"/>
          </p:nvPr>
        </p:nvSpPr>
        <p:spPr/>
        <p:txBody>
          <a:bodyPr/>
          <a:lstStyle/>
          <a:p>
            <a:fld id="{5E59DD80-70EA-E648-A6C8-12722F32F9D4}" type="datetimeFigureOut">
              <a:rPr lang="en-US" smtClean="0"/>
              <a:t>3/27/19</a:t>
            </a:fld>
            <a:endParaRPr lang="en-US"/>
          </a:p>
        </p:txBody>
      </p:sp>
      <p:sp>
        <p:nvSpPr>
          <p:cNvPr id="6" name="Footer Placeholder 5">
            <a:extLst>
              <a:ext uri="{FF2B5EF4-FFF2-40B4-BE49-F238E27FC236}">
                <a16:creationId xmlns:a16="http://schemas.microsoft.com/office/drawing/2014/main" id="{288F6135-A95C-2047-B5A5-C7E2F19671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47D22D-C08C-1841-B8D6-C341C0C7E431}"/>
              </a:ext>
            </a:extLst>
          </p:cNvPr>
          <p:cNvSpPr>
            <a:spLocks noGrp="1"/>
          </p:cNvSpPr>
          <p:nvPr>
            <p:ph type="sldNum" sz="quarter" idx="12"/>
          </p:nvPr>
        </p:nvSpPr>
        <p:spPr/>
        <p:txBody>
          <a:bodyPr/>
          <a:lstStyle/>
          <a:p>
            <a:fld id="{C30958AD-6631-024D-A004-B6029B6E8CBD}" type="slidenum">
              <a:rPr lang="en-US" smtClean="0"/>
              <a:t>‹#›</a:t>
            </a:fld>
            <a:endParaRPr lang="en-US"/>
          </a:p>
        </p:txBody>
      </p:sp>
    </p:spTree>
    <p:extLst>
      <p:ext uri="{BB962C8B-B14F-4D97-AF65-F5344CB8AC3E}">
        <p14:creationId xmlns:p14="http://schemas.microsoft.com/office/powerpoint/2010/main" val="170895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CF0C6C-9DD6-A54E-8511-3C9671E5C2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E74193-679D-FF40-B0F1-F51A13C30C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5BBCCD-991C-F441-B77D-03A2933227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59DD80-70EA-E648-A6C8-12722F32F9D4}" type="datetimeFigureOut">
              <a:rPr lang="en-US" smtClean="0"/>
              <a:t>3/27/19</a:t>
            </a:fld>
            <a:endParaRPr lang="en-US"/>
          </a:p>
        </p:txBody>
      </p:sp>
      <p:sp>
        <p:nvSpPr>
          <p:cNvPr id="5" name="Footer Placeholder 4">
            <a:extLst>
              <a:ext uri="{FF2B5EF4-FFF2-40B4-BE49-F238E27FC236}">
                <a16:creationId xmlns:a16="http://schemas.microsoft.com/office/drawing/2014/main" id="{235C2A6E-8B1D-254D-93CD-2525000199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D33CA5-7D55-9D47-856D-158DA0E2DC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0958AD-6631-024D-A004-B6029B6E8CBD}" type="slidenum">
              <a:rPr lang="en-US" smtClean="0"/>
              <a:t>‹#›</a:t>
            </a:fld>
            <a:endParaRPr lang="en-US"/>
          </a:p>
        </p:txBody>
      </p:sp>
    </p:spTree>
    <p:extLst>
      <p:ext uri="{BB962C8B-B14F-4D97-AF65-F5344CB8AC3E}">
        <p14:creationId xmlns:p14="http://schemas.microsoft.com/office/powerpoint/2010/main" val="1512167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29949-FFDB-3B4E-B5D8-BB2B3A1992D5}"/>
              </a:ext>
            </a:extLst>
          </p:cNvPr>
          <p:cNvSpPr>
            <a:spLocks noGrp="1"/>
          </p:cNvSpPr>
          <p:nvPr>
            <p:ph type="ctrTitle"/>
          </p:nvPr>
        </p:nvSpPr>
        <p:spPr/>
        <p:txBody>
          <a:bodyPr>
            <a:normAutofit/>
          </a:bodyPr>
          <a:lstStyle/>
          <a:p>
            <a:r>
              <a:rPr lang="ja-JP" altLang="en-US"/>
              <a:t>デニス</a:t>
            </a:r>
            <a:r>
              <a:rPr lang="en-US" altLang="ja-JP" dirty="0"/>
              <a:t>.</a:t>
            </a:r>
            <a:r>
              <a:rPr lang="ja-JP" altLang="en-US"/>
              <a:t>ペレガリックス</a:t>
            </a:r>
            <a:r>
              <a:rPr lang="en-US" altLang="ja-JP" dirty="0"/>
              <a:t>:</a:t>
            </a:r>
            <a:br>
              <a:rPr lang="en-US" altLang="ja-JP" dirty="0"/>
            </a:br>
            <a:r>
              <a:rPr lang="ja-JP" altLang="en-US"/>
              <a:t>知識、無知と平和の関係</a:t>
            </a:r>
            <a:endParaRPr lang="en-US" dirty="0"/>
          </a:p>
        </p:txBody>
      </p:sp>
      <p:sp>
        <p:nvSpPr>
          <p:cNvPr id="3" name="Subtitle 2">
            <a:extLst>
              <a:ext uri="{FF2B5EF4-FFF2-40B4-BE49-F238E27FC236}">
                <a16:creationId xmlns:a16="http://schemas.microsoft.com/office/drawing/2014/main" id="{1FD2603A-F621-7F40-B115-E36314D64BB3}"/>
              </a:ext>
            </a:extLst>
          </p:cNvPr>
          <p:cNvSpPr>
            <a:spLocks noGrp="1"/>
          </p:cNvSpPr>
          <p:nvPr>
            <p:ph type="subTitle" idx="1"/>
          </p:nvPr>
        </p:nvSpPr>
        <p:spPr>
          <a:xfrm>
            <a:off x="2835442" y="4143459"/>
            <a:ext cx="9144000" cy="1655762"/>
          </a:xfrm>
        </p:spPr>
        <p:txBody>
          <a:bodyPr/>
          <a:lstStyle/>
          <a:p>
            <a:r>
              <a:rPr lang="ja-JP" altLang="en-US"/>
              <a:t>菅原寛孝、</a:t>
            </a:r>
            <a:r>
              <a:rPr lang="en-US" altLang="ja-JP" dirty="0"/>
              <a:t>2019</a:t>
            </a:r>
            <a:r>
              <a:rPr lang="ja-JP" altLang="en-US"/>
              <a:t>年</a:t>
            </a:r>
            <a:r>
              <a:rPr lang="en-US" altLang="ja-JP" dirty="0"/>
              <a:t>4</a:t>
            </a:r>
            <a:r>
              <a:rPr lang="ja-JP" altLang="en-US"/>
              <a:t>月</a:t>
            </a:r>
            <a:r>
              <a:rPr lang="en-US" altLang="ja-JP" dirty="0"/>
              <a:t>2</a:t>
            </a:r>
            <a:r>
              <a:rPr lang="ja-JP" altLang="en-US"/>
              <a:t>日</a:t>
            </a:r>
            <a:endParaRPr lang="en-US" dirty="0"/>
          </a:p>
        </p:txBody>
      </p:sp>
    </p:spTree>
    <p:extLst>
      <p:ext uri="{BB962C8B-B14F-4D97-AF65-F5344CB8AC3E}">
        <p14:creationId xmlns:p14="http://schemas.microsoft.com/office/powerpoint/2010/main" val="3920994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ugawara\Desktop\slides\Slide5.PNG">
            <a:extLst>
              <a:ext uri="{FF2B5EF4-FFF2-40B4-BE49-F238E27FC236}">
                <a16:creationId xmlns:a16="http://schemas.microsoft.com/office/drawing/2014/main" id="{3FF96243-61DE-4346-A507-026B9E5830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073" y="240980"/>
            <a:ext cx="7920880" cy="511256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C49D49F-75BB-FE4C-91FC-3E660CF1EB2C}"/>
              </a:ext>
            </a:extLst>
          </p:cNvPr>
          <p:cNvSpPr txBox="1"/>
          <p:nvPr/>
        </p:nvSpPr>
        <p:spPr>
          <a:xfrm>
            <a:off x="7644153" y="397391"/>
            <a:ext cx="4178355" cy="3139321"/>
          </a:xfrm>
          <a:prstGeom prst="rect">
            <a:avLst/>
          </a:prstGeom>
          <a:noFill/>
        </p:spPr>
        <p:txBody>
          <a:bodyPr wrap="square" rtlCol="0">
            <a:spAutoFit/>
          </a:bodyPr>
          <a:lstStyle/>
          <a:p>
            <a:r>
              <a:rPr lang="ja-JP" altLang="en-US"/>
              <a:t>いかにしてそれを実現するか</a:t>
            </a:r>
            <a:endParaRPr lang="en-US" altLang="ja-JP" dirty="0"/>
          </a:p>
          <a:p>
            <a:pPr marL="285750" indent="-285750">
              <a:buFont typeface="Arial" panose="020B0604020202020204" pitchFamily="34" charset="0"/>
              <a:buChar char="•"/>
            </a:pPr>
            <a:r>
              <a:rPr lang="en-US" altLang="ja-JP" dirty="0"/>
              <a:t>CERN</a:t>
            </a:r>
            <a:r>
              <a:rPr lang="ja-JP" altLang="en-US"/>
              <a:t>の遺産</a:t>
            </a:r>
            <a:endParaRPr lang="en-US" altLang="ja-JP" dirty="0"/>
          </a:p>
          <a:p>
            <a:r>
              <a:rPr lang="ja-JP" altLang="en-US"/>
              <a:t>　ーー</a:t>
            </a:r>
            <a:r>
              <a:rPr lang="en-US" altLang="ja-JP" dirty="0"/>
              <a:t>World Lab,</a:t>
            </a:r>
            <a:r>
              <a:rPr lang="ja-JP" altLang="en-US"/>
              <a:t>　南アフリカ望遠鏡、</a:t>
            </a:r>
            <a:endParaRPr lang="en-US" altLang="ja-JP" dirty="0"/>
          </a:p>
          <a:p>
            <a:r>
              <a:rPr lang="ja-JP" altLang="en-US"/>
              <a:t>　　　ナミビアでの</a:t>
            </a:r>
            <a:r>
              <a:rPr lang="en-US" altLang="ja-JP" dirty="0"/>
              <a:t>HESS</a:t>
            </a:r>
            <a:r>
              <a:rPr lang="ja-JP" altLang="en-US"/>
              <a:t>実験、</a:t>
            </a:r>
            <a:r>
              <a:rPr lang="en-US" altLang="ja-JP" dirty="0"/>
              <a:t>ESO,</a:t>
            </a:r>
            <a:r>
              <a:rPr lang="ja-JP" altLang="en-US"/>
              <a:t>ー</a:t>
            </a:r>
            <a:endParaRPr lang="en-US" altLang="ja-JP" dirty="0"/>
          </a:p>
          <a:p>
            <a:pPr marL="285750" indent="-285750">
              <a:buFont typeface="Arial" panose="020B0604020202020204" pitchFamily="34" charset="0"/>
              <a:buChar char="•"/>
            </a:pPr>
            <a:r>
              <a:rPr lang="ja-JP" altLang="en-US"/>
              <a:t>財政負担に関しては意思決定プロセスと深く関連して決めるべき</a:t>
            </a:r>
            <a:endParaRPr lang="en-US" altLang="ja-JP" dirty="0"/>
          </a:p>
          <a:p>
            <a:pPr marL="285750" indent="-285750">
              <a:buFont typeface="Arial" panose="020B0604020202020204" pitchFamily="34" charset="0"/>
              <a:buChar char="•"/>
            </a:pPr>
            <a:r>
              <a:rPr lang="ja-JP" altLang="en-US"/>
              <a:t>プロジェクトを通しての財政出動</a:t>
            </a:r>
            <a:endParaRPr lang="en-US" altLang="ja-JP" dirty="0"/>
          </a:p>
          <a:p>
            <a:r>
              <a:rPr lang="ja-JP" altLang="en-US"/>
              <a:t>　　１。政府</a:t>
            </a:r>
            <a:r>
              <a:rPr lang="en-US" altLang="ja-JP" dirty="0"/>
              <a:t>/</a:t>
            </a:r>
            <a:r>
              <a:rPr lang="ja-JP" altLang="en-US"/>
              <a:t>国際機関からの特別支出</a:t>
            </a:r>
            <a:endParaRPr lang="en-US" altLang="ja-JP" dirty="0"/>
          </a:p>
          <a:p>
            <a:r>
              <a:rPr lang="ja-JP" altLang="en-US"/>
              <a:t>　　</a:t>
            </a:r>
            <a:r>
              <a:rPr lang="en-US" altLang="ja-JP" dirty="0"/>
              <a:t>2</a:t>
            </a:r>
            <a:r>
              <a:rPr lang="ja-JP" altLang="en-US"/>
              <a:t>。研究所が作り出す利益の一部　　　</a:t>
            </a:r>
            <a:endParaRPr lang="en-US" altLang="ja-JP" dirty="0"/>
          </a:p>
          <a:p>
            <a:r>
              <a:rPr lang="ja-JP" altLang="en-US"/>
              <a:t>　　３。財団からの支出</a:t>
            </a:r>
            <a:endParaRPr lang="en-US" altLang="ja-JP" dirty="0"/>
          </a:p>
          <a:p>
            <a:r>
              <a:rPr lang="ja-JP" altLang="en-US"/>
              <a:t>　　４。発展途上国援助資金　　　</a:t>
            </a:r>
            <a:endParaRPr lang="en-US" altLang="ja-JP" dirty="0"/>
          </a:p>
        </p:txBody>
      </p:sp>
    </p:spTree>
    <p:extLst>
      <p:ext uri="{BB962C8B-B14F-4D97-AF65-F5344CB8AC3E}">
        <p14:creationId xmlns:p14="http://schemas.microsoft.com/office/powerpoint/2010/main" val="810491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ugawara\Desktop\slides\Slide6.PNG">
            <a:extLst>
              <a:ext uri="{FF2B5EF4-FFF2-40B4-BE49-F238E27FC236}">
                <a16:creationId xmlns:a16="http://schemas.microsoft.com/office/drawing/2014/main" id="{6EA0D542-355C-C54A-BBDE-64A457E8C1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08" y="114998"/>
            <a:ext cx="7632848" cy="518006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57E8037-A553-0F41-BC81-39E8D8E69176}"/>
              </a:ext>
            </a:extLst>
          </p:cNvPr>
          <p:cNvSpPr txBox="1"/>
          <p:nvPr/>
        </p:nvSpPr>
        <p:spPr>
          <a:xfrm>
            <a:off x="8157411" y="360947"/>
            <a:ext cx="3826042" cy="1200329"/>
          </a:xfrm>
          <a:prstGeom prst="rect">
            <a:avLst/>
          </a:prstGeom>
          <a:noFill/>
        </p:spPr>
        <p:txBody>
          <a:bodyPr wrap="square" rtlCol="0">
            <a:spAutoFit/>
          </a:bodyPr>
          <a:lstStyle/>
          <a:p>
            <a:r>
              <a:rPr lang="ja-JP" altLang="en-US"/>
              <a:t>次の基礎科学でのプロジェクトを真の世界的事業にしよう</a:t>
            </a:r>
            <a:endParaRPr lang="en-US" altLang="ja-JP" dirty="0"/>
          </a:p>
          <a:p>
            <a:endParaRPr lang="en-US" dirty="0"/>
          </a:p>
          <a:p>
            <a:r>
              <a:rPr lang="ja-JP" altLang="en-US"/>
              <a:t>平和と人間解放のために</a:t>
            </a:r>
            <a:endParaRPr lang="en-US" dirty="0"/>
          </a:p>
        </p:txBody>
      </p:sp>
    </p:spTree>
    <p:extLst>
      <p:ext uri="{BB962C8B-B14F-4D97-AF65-F5344CB8AC3E}">
        <p14:creationId xmlns:p14="http://schemas.microsoft.com/office/powerpoint/2010/main" val="2374453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E8037A-8FAA-E741-B719-85CA5FACBA6D}"/>
              </a:ext>
            </a:extLst>
          </p:cNvPr>
          <p:cNvSpPr txBox="1"/>
          <p:nvPr/>
        </p:nvSpPr>
        <p:spPr>
          <a:xfrm>
            <a:off x="1371599" y="637673"/>
            <a:ext cx="8434137" cy="4524315"/>
          </a:xfrm>
          <a:prstGeom prst="rect">
            <a:avLst/>
          </a:prstGeom>
          <a:noFill/>
        </p:spPr>
        <p:txBody>
          <a:bodyPr wrap="square" rtlCol="0">
            <a:spAutoFit/>
          </a:bodyPr>
          <a:lstStyle/>
          <a:p>
            <a:r>
              <a:rPr lang="ja-JP" altLang="en-US" sz="2400"/>
              <a:t>高エネルギー学会にいるわれわにとって</a:t>
            </a:r>
            <a:endParaRPr lang="en-US" altLang="ja-JP" sz="2400" dirty="0"/>
          </a:p>
          <a:p>
            <a:r>
              <a:rPr lang="ja-JP" altLang="en-US" sz="2400"/>
              <a:t>知識を広めることを改良また開発する良い機会である。それは国際線形加速器（</a:t>
            </a:r>
            <a:r>
              <a:rPr lang="en-US" altLang="ja-JP" sz="2400" dirty="0"/>
              <a:t>ILC</a:t>
            </a:r>
            <a:r>
              <a:rPr lang="ja-JP" altLang="en-US" sz="2400"/>
              <a:t>）に関してでありそれが多分最初の世界規模での基礎科学研究であろう。この研究センターは世界的であり、世界に開かれており発展途上国も先進国も純粋な知識研究を行うユニークなプラットフォームである。</a:t>
            </a:r>
            <a:endParaRPr lang="en-US" altLang="ja-JP" sz="2400" dirty="0"/>
          </a:p>
          <a:p>
            <a:r>
              <a:rPr lang="ja-JP" altLang="en-US" sz="2400"/>
              <a:t>このグローバル研究所はいろいろな文化の驚嘆すべき融合ポットでありそこでは違った文化が会合し、学生、研究者、教授たちが</a:t>
            </a:r>
            <a:r>
              <a:rPr lang="en-US" altLang="ja-JP" sz="2400" dirty="0"/>
              <a:t>”</a:t>
            </a:r>
            <a:r>
              <a:rPr lang="ja-JP" altLang="en-US" sz="2400"/>
              <a:t>研究を通じた教育“に参加できる場所である。発展途上国が粒子加速器、実験設計、建設に参加することでこれらの諸国の内部での技術移転を促しそれがハイテク世界に加わることを容易にするであろう。</a:t>
            </a:r>
            <a:endParaRPr lang="en-US" sz="2400" dirty="0"/>
          </a:p>
        </p:txBody>
      </p:sp>
    </p:spTree>
    <p:extLst>
      <p:ext uri="{BB962C8B-B14F-4D97-AF65-F5344CB8AC3E}">
        <p14:creationId xmlns:p14="http://schemas.microsoft.com/office/powerpoint/2010/main" val="369891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5950B6-9668-1540-BEF9-8D1E3387940A}"/>
              </a:ext>
            </a:extLst>
          </p:cNvPr>
          <p:cNvSpPr txBox="1"/>
          <p:nvPr/>
        </p:nvSpPr>
        <p:spPr>
          <a:xfrm>
            <a:off x="890337" y="1371600"/>
            <a:ext cx="9168063" cy="2246769"/>
          </a:xfrm>
          <a:prstGeom prst="rect">
            <a:avLst/>
          </a:prstGeom>
          <a:noFill/>
        </p:spPr>
        <p:txBody>
          <a:bodyPr wrap="square" rtlCol="0">
            <a:spAutoFit/>
          </a:bodyPr>
          <a:lstStyle/>
          <a:p>
            <a:r>
              <a:rPr lang="ja-JP" altLang="en-US" sz="2800"/>
              <a:t>ペレガリックス氏は“グリーン</a:t>
            </a:r>
            <a:r>
              <a:rPr lang="en-US" altLang="ja-JP" sz="2800" dirty="0"/>
              <a:t>ILC”</a:t>
            </a:r>
            <a:r>
              <a:rPr lang="ja-JP" altLang="en-US" sz="2800"/>
              <a:t>のアイデアを推し進め</a:t>
            </a:r>
            <a:r>
              <a:rPr lang="en-US" altLang="ja-JP" sz="2800" dirty="0"/>
              <a:t>ILC</a:t>
            </a:r>
            <a:r>
              <a:rPr lang="ja-JP" altLang="en-US" sz="2800"/>
              <a:t>を人々とその文化の融合ポットとすることに多くの時間を費やした。</a:t>
            </a:r>
            <a:endParaRPr lang="en-US" altLang="ja-JP" sz="2800" dirty="0"/>
          </a:p>
          <a:p>
            <a:r>
              <a:rPr lang="ja-JP" altLang="en-US" sz="2800"/>
              <a:t>彼のこれらのアイデアができればすぐにでも建設されるであろう</a:t>
            </a:r>
            <a:r>
              <a:rPr lang="en-US" altLang="ja-JP" sz="2800" dirty="0"/>
              <a:t>ILC</a:t>
            </a:r>
            <a:r>
              <a:rPr lang="ja-JP" altLang="en-US" sz="2800"/>
              <a:t>グローバル研究所に生かされるよう期待する。</a:t>
            </a:r>
            <a:endParaRPr lang="en-US" sz="2800" dirty="0"/>
          </a:p>
        </p:txBody>
      </p:sp>
    </p:spTree>
    <p:extLst>
      <p:ext uri="{BB962C8B-B14F-4D97-AF65-F5344CB8AC3E}">
        <p14:creationId xmlns:p14="http://schemas.microsoft.com/office/powerpoint/2010/main" val="2631220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33E73B5-CEF1-3F46-9BAB-11AB57CF7109}"/>
              </a:ext>
            </a:extLst>
          </p:cNvPr>
          <p:cNvSpPr txBox="1"/>
          <p:nvPr/>
        </p:nvSpPr>
        <p:spPr>
          <a:xfrm>
            <a:off x="2085975" y="742950"/>
            <a:ext cx="7515225" cy="5109091"/>
          </a:xfrm>
          <a:prstGeom prst="rect">
            <a:avLst/>
          </a:prstGeom>
          <a:noFill/>
        </p:spPr>
        <p:txBody>
          <a:bodyPr wrap="square" rtlCol="0">
            <a:spAutoFit/>
          </a:bodyPr>
          <a:lstStyle/>
          <a:p>
            <a:pPr marL="457200" indent="-457200">
              <a:buFont typeface="Arial" panose="020B0604020202020204" pitchFamily="34" charset="0"/>
              <a:buChar char="•"/>
            </a:pPr>
            <a:r>
              <a:rPr lang="en-US" altLang="ja-JP" sz="2800" dirty="0"/>
              <a:t>.</a:t>
            </a:r>
          </a:p>
          <a:p>
            <a:r>
              <a:rPr lang="ja-JP" altLang="en-US" sz="2800"/>
              <a:t>清水と菅原が総研大で</a:t>
            </a:r>
            <a:r>
              <a:rPr lang="en-US" altLang="ja-JP" sz="2800" dirty="0"/>
              <a:t>2004</a:t>
            </a:r>
            <a:r>
              <a:rPr lang="ja-JP" altLang="en-US" sz="2800"/>
              <a:t>年に真に分野横断的なプロジェクトとしての「戦争と平和」プロジェクトを開始し</a:t>
            </a:r>
            <a:r>
              <a:rPr lang="en-US" altLang="ja-JP" sz="2800" dirty="0"/>
              <a:t>5</a:t>
            </a:r>
            <a:r>
              <a:rPr lang="ja-JP" altLang="en-US" sz="2800"/>
              <a:t>年間継続した。</a:t>
            </a:r>
            <a:endParaRPr lang="en-US" altLang="ja-JP" sz="2800" dirty="0"/>
          </a:p>
          <a:p>
            <a:r>
              <a:rPr lang="ja-JP" altLang="en-US" sz="2800"/>
              <a:t>もっとも活発な参加者は次の人たちを含む</a:t>
            </a:r>
            <a:r>
              <a:rPr lang="en-US" altLang="ja-JP" sz="2800" dirty="0"/>
              <a:t>:</a:t>
            </a:r>
          </a:p>
          <a:p>
            <a:endParaRPr lang="en-US" altLang="ja-JP" sz="2800" dirty="0"/>
          </a:p>
          <a:p>
            <a:pPr marL="457200" indent="-457200">
              <a:buFont typeface="Arial" panose="020B0604020202020204" pitchFamily="34" charset="0"/>
              <a:buChar char="•"/>
            </a:pPr>
            <a:endParaRPr lang="en-US" altLang="ja-JP" sz="2800" dirty="0"/>
          </a:p>
          <a:p>
            <a:r>
              <a:rPr lang="en-US" altLang="ja-JP" sz="2800" dirty="0"/>
              <a:t>      </a:t>
            </a:r>
            <a:r>
              <a:rPr lang="en-US" altLang="ja-JP" sz="2800" dirty="0" err="1"/>
              <a:t>Yoshimitsu</a:t>
            </a:r>
            <a:r>
              <a:rPr lang="en-US" altLang="ja-JP" sz="2800" dirty="0"/>
              <a:t> Shimizu, </a:t>
            </a:r>
            <a:r>
              <a:rPr lang="en-US" altLang="ja-JP" sz="2800" dirty="0" err="1"/>
              <a:t>Chimaki</a:t>
            </a:r>
            <a:r>
              <a:rPr lang="en-US" altLang="ja-JP" sz="2800" dirty="0"/>
              <a:t>    </a:t>
            </a:r>
          </a:p>
          <a:p>
            <a:r>
              <a:rPr lang="en-US" altLang="ja-JP" sz="2800" dirty="0"/>
              <a:t>       </a:t>
            </a:r>
            <a:r>
              <a:rPr lang="en-US" altLang="ja-JP" sz="2800" dirty="0" err="1"/>
              <a:t>Kurokawa</a:t>
            </a:r>
            <a:r>
              <a:rPr lang="en-US" altLang="ja-JP" sz="2800" dirty="0"/>
              <a:t>, Kaori Maekawa,</a:t>
            </a:r>
          </a:p>
          <a:p>
            <a:r>
              <a:rPr lang="en-US" altLang="ja-JP" sz="2800" dirty="0"/>
              <a:t>       Sharon </a:t>
            </a:r>
            <a:r>
              <a:rPr lang="en-US" altLang="ja-JP" sz="2800" dirty="0" err="1"/>
              <a:t>Traweek</a:t>
            </a:r>
            <a:r>
              <a:rPr lang="en-US" altLang="ja-JP" sz="2800" dirty="0"/>
              <a:t>, Brien Hallett, </a:t>
            </a:r>
          </a:p>
          <a:p>
            <a:r>
              <a:rPr lang="en-US" altLang="ja-JP" sz="2800" dirty="0">
                <a:solidFill>
                  <a:srgbClr val="FF0000"/>
                </a:solidFill>
              </a:rPr>
              <a:t>       Denis </a:t>
            </a:r>
            <a:r>
              <a:rPr lang="en-US" altLang="ja-JP" sz="2800" dirty="0" err="1">
                <a:solidFill>
                  <a:srgbClr val="FF0000"/>
                </a:solidFill>
              </a:rPr>
              <a:t>Peret-Gallix</a:t>
            </a:r>
            <a:r>
              <a:rPr lang="en-US" altLang="ja-JP" sz="2800" dirty="0"/>
              <a:t>, H.S. </a:t>
            </a:r>
          </a:p>
          <a:p>
            <a:endParaRPr lang="en-US" dirty="0"/>
          </a:p>
        </p:txBody>
      </p:sp>
    </p:spTree>
    <p:extLst>
      <p:ext uri="{BB962C8B-B14F-4D97-AF65-F5344CB8AC3E}">
        <p14:creationId xmlns:p14="http://schemas.microsoft.com/office/powerpoint/2010/main" val="637817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3D58865-07E3-4C42-8562-851F3BDFC2B2}"/>
              </a:ext>
            </a:extLst>
          </p:cNvPr>
          <p:cNvSpPr txBox="1"/>
          <p:nvPr/>
        </p:nvSpPr>
        <p:spPr>
          <a:xfrm>
            <a:off x="1743075" y="1700213"/>
            <a:ext cx="8443913" cy="3816429"/>
          </a:xfrm>
          <a:prstGeom prst="rect">
            <a:avLst/>
          </a:prstGeom>
          <a:noFill/>
        </p:spPr>
        <p:txBody>
          <a:bodyPr wrap="square" rtlCol="0">
            <a:spAutoFit/>
          </a:bodyPr>
          <a:lstStyle/>
          <a:p>
            <a:pPr marL="285750" indent="-285750">
              <a:buFont typeface="Arial" panose="020B0604020202020204" pitchFamily="34" charset="0"/>
              <a:buChar char="•"/>
            </a:pPr>
            <a:r>
              <a:rPr lang="ja-JP" altLang="en-US" sz="2800"/>
              <a:t>ペレガリックス氏は５回行ったワークショップのすべてに参加した。</a:t>
            </a:r>
            <a:endParaRPr lang="en-US" altLang="ja-JP" sz="2800" dirty="0"/>
          </a:p>
          <a:p>
            <a:pPr marL="285750" indent="-285750">
              <a:buFont typeface="Arial" panose="020B0604020202020204" pitchFamily="34" charset="0"/>
              <a:buChar char="•"/>
            </a:pPr>
            <a:endParaRPr lang="en-US" altLang="ja-JP" sz="2800" dirty="0"/>
          </a:p>
          <a:p>
            <a:pPr marL="285750" indent="-285750">
              <a:buFont typeface="Arial" panose="020B0604020202020204" pitchFamily="34" charset="0"/>
              <a:buChar char="•"/>
            </a:pPr>
            <a:r>
              <a:rPr lang="en-US" altLang="ja-JP" sz="2800" dirty="0"/>
              <a:t>2005</a:t>
            </a:r>
            <a:r>
              <a:rPr lang="ja-JP" altLang="en-US" sz="2800"/>
              <a:t>年</a:t>
            </a:r>
            <a:r>
              <a:rPr lang="en-US" altLang="ja-JP" sz="2800" dirty="0"/>
              <a:t>3</a:t>
            </a:r>
            <a:r>
              <a:rPr lang="ja-JP" altLang="en-US" sz="2800"/>
              <a:t>月に行われた第一回のワークショップではレクチャーをした。</a:t>
            </a:r>
            <a:endParaRPr lang="en-US" altLang="ja-JP" sz="2800" dirty="0"/>
          </a:p>
          <a:p>
            <a:pPr marL="285750" indent="-285750">
              <a:buFont typeface="Arial" panose="020B0604020202020204" pitchFamily="34" charset="0"/>
              <a:buChar char="•"/>
            </a:pPr>
            <a:endParaRPr lang="en-US" altLang="ja-JP" sz="2800" dirty="0"/>
          </a:p>
          <a:p>
            <a:pPr marL="285750" indent="-285750">
              <a:buFont typeface="Arial" panose="020B0604020202020204" pitchFamily="34" charset="0"/>
              <a:buChar char="•"/>
            </a:pPr>
            <a:r>
              <a:rPr lang="ja-JP" altLang="en-US" sz="2800"/>
              <a:t>他のすべてのワークショップで少なくとも一つのセッションの司会をした。</a:t>
            </a:r>
            <a:endParaRPr lang="en-US" altLang="ja-JP" sz="2800" dirty="0"/>
          </a:p>
          <a:p>
            <a:endParaRPr lang="en-US" dirty="0"/>
          </a:p>
        </p:txBody>
      </p:sp>
    </p:spTree>
    <p:extLst>
      <p:ext uri="{BB962C8B-B14F-4D97-AF65-F5344CB8AC3E}">
        <p14:creationId xmlns:p14="http://schemas.microsoft.com/office/powerpoint/2010/main" val="1355567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75A31F-4F59-364C-B7D6-E114739BF325}"/>
              </a:ext>
            </a:extLst>
          </p:cNvPr>
          <p:cNvSpPr txBox="1"/>
          <p:nvPr/>
        </p:nvSpPr>
        <p:spPr>
          <a:xfrm>
            <a:off x="1857375" y="2400299"/>
            <a:ext cx="8229599" cy="1384995"/>
          </a:xfrm>
          <a:prstGeom prst="rect">
            <a:avLst/>
          </a:prstGeom>
          <a:noFill/>
        </p:spPr>
        <p:txBody>
          <a:bodyPr wrap="square" rtlCol="0">
            <a:spAutoFit/>
          </a:bodyPr>
          <a:lstStyle/>
          <a:p>
            <a:r>
              <a:rPr lang="en-US" altLang="ja-JP" sz="2800" dirty="0"/>
              <a:t>2005</a:t>
            </a:r>
            <a:r>
              <a:rPr lang="ja-JP" altLang="en-US" sz="2800"/>
              <a:t>年のレクチャーで彼は世界の平和とそれに対する科学の貢献についての彼の考えを述べた。</a:t>
            </a:r>
            <a:endParaRPr lang="en-US" altLang="ja-JP" sz="2800" dirty="0"/>
          </a:p>
          <a:p>
            <a:r>
              <a:rPr lang="ja-JP" altLang="en-US" sz="2800"/>
              <a:t>ここに彼自身のスライドの幾つかを示す。</a:t>
            </a:r>
            <a:endParaRPr lang="en-US" sz="2800" dirty="0"/>
          </a:p>
        </p:txBody>
      </p:sp>
    </p:spTree>
    <p:extLst>
      <p:ext uri="{BB962C8B-B14F-4D97-AF65-F5344CB8AC3E}">
        <p14:creationId xmlns:p14="http://schemas.microsoft.com/office/powerpoint/2010/main" val="450112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ugawara\Desktop\slides\Slide1.PNG">
            <a:extLst>
              <a:ext uri="{FF2B5EF4-FFF2-40B4-BE49-F238E27FC236}">
                <a16:creationId xmlns:a16="http://schemas.microsoft.com/office/drawing/2014/main" id="{CEF9EFFD-7014-B142-95CA-DD00D39DF3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239" y="577255"/>
            <a:ext cx="8208911" cy="583264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A47D86C-6765-9D4C-8A82-C11629B9E2AC}"/>
              </a:ext>
            </a:extLst>
          </p:cNvPr>
          <p:cNvSpPr txBox="1"/>
          <p:nvPr/>
        </p:nvSpPr>
        <p:spPr>
          <a:xfrm>
            <a:off x="8534150" y="542925"/>
            <a:ext cx="3538788" cy="2862322"/>
          </a:xfrm>
          <a:prstGeom prst="rect">
            <a:avLst/>
          </a:prstGeom>
          <a:noFill/>
        </p:spPr>
        <p:txBody>
          <a:bodyPr wrap="square" rtlCol="0">
            <a:spAutoFit/>
          </a:bodyPr>
          <a:lstStyle/>
          <a:p>
            <a:r>
              <a:rPr lang="ja-JP" altLang="en-US" sz="2400"/>
              <a:t>フロンティアの科学と知識ギャップ</a:t>
            </a:r>
            <a:endParaRPr lang="en-US" altLang="ja-JP" sz="2400" dirty="0"/>
          </a:p>
          <a:p>
            <a:endParaRPr lang="en-US" sz="2400" dirty="0"/>
          </a:p>
          <a:p>
            <a:r>
              <a:rPr lang="ja-JP" altLang="en-US" sz="2400"/>
              <a:t>　　　　　科学者の仕事</a:t>
            </a:r>
            <a:endParaRPr lang="en-US" altLang="ja-JP" sz="2400" dirty="0"/>
          </a:p>
          <a:p>
            <a:r>
              <a:rPr lang="ja-JP" altLang="en-US" sz="2400"/>
              <a:t>　　</a:t>
            </a:r>
            <a:endParaRPr lang="en-US" altLang="ja-JP" sz="2400" dirty="0"/>
          </a:p>
          <a:p>
            <a:r>
              <a:rPr lang="ja-JP" altLang="en-US" sz="2400"/>
              <a:t>グローバル研究所の役割</a:t>
            </a:r>
            <a:endParaRPr lang="en-US" altLang="ja-JP" sz="2400" dirty="0"/>
          </a:p>
          <a:p>
            <a:endParaRPr lang="en-US" dirty="0"/>
          </a:p>
          <a:p>
            <a:r>
              <a:rPr lang="ja-JP" altLang="en-US"/>
              <a:t>　　　　　</a:t>
            </a:r>
            <a:endParaRPr lang="en-US" dirty="0"/>
          </a:p>
        </p:txBody>
      </p:sp>
    </p:spTree>
    <p:extLst>
      <p:ext uri="{BB962C8B-B14F-4D97-AF65-F5344CB8AC3E}">
        <p14:creationId xmlns:p14="http://schemas.microsoft.com/office/powerpoint/2010/main" val="903296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ugawara\Desktop\slides\Slide2.PNG">
            <a:extLst>
              <a:ext uri="{FF2B5EF4-FFF2-40B4-BE49-F238E27FC236}">
                <a16:creationId xmlns:a16="http://schemas.microsoft.com/office/drawing/2014/main" id="{55A6FE9A-2133-A643-9A5C-605C63B347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8914"/>
            <a:ext cx="7920880" cy="612068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7625C57-EB8B-5B4F-91E1-0E4332FAF9EB}"/>
              </a:ext>
            </a:extLst>
          </p:cNvPr>
          <p:cNvSpPr txBox="1"/>
          <p:nvPr/>
        </p:nvSpPr>
        <p:spPr>
          <a:xfrm>
            <a:off x="8315325" y="314325"/>
            <a:ext cx="3700463" cy="2031325"/>
          </a:xfrm>
          <a:prstGeom prst="rect">
            <a:avLst/>
          </a:prstGeom>
          <a:noFill/>
        </p:spPr>
        <p:txBody>
          <a:bodyPr wrap="square" rtlCol="0">
            <a:spAutoFit/>
          </a:bodyPr>
          <a:lstStyle/>
          <a:p>
            <a:r>
              <a:rPr lang="ja-JP" altLang="en-US"/>
              <a:t>無知</a:t>
            </a:r>
            <a:r>
              <a:rPr lang="en-US" altLang="ja-JP" dirty="0"/>
              <a:t>:</a:t>
            </a:r>
            <a:r>
              <a:rPr lang="ja-JP" altLang="en-US"/>
              <a:t>紛争の源</a:t>
            </a:r>
            <a:endParaRPr lang="en-US" altLang="ja-JP" dirty="0"/>
          </a:p>
          <a:p>
            <a:endParaRPr lang="en-US" altLang="ja-JP" dirty="0"/>
          </a:p>
          <a:p>
            <a:pPr marL="285750" indent="-285750">
              <a:buFont typeface="Arial" panose="020B0604020202020204" pitchFamily="34" charset="0"/>
              <a:buChar char="•"/>
            </a:pPr>
            <a:r>
              <a:rPr lang="ja-JP" altLang="en-US"/>
              <a:t>無知が根拠のない恐怖を惹起する</a:t>
            </a:r>
            <a:endParaRPr lang="en-US" altLang="ja-JP" dirty="0"/>
          </a:p>
          <a:p>
            <a:pPr marL="285750" indent="-285750">
              <a:buFont typeface="Arial" panose="020B0604020202020204" pitchFamily="34" charset="0"/>
              <a:buChar char="•"/>
            </a:pPr>
            <a:r>
              <a:rPr lang="ja-JP" altLang="en-US"/>
              <a:t>それが攻撃性に導く</a:t>
            </a:r>
            <a:endParaRPr lang="en-US" altLang="ja-JP" dirty="0"/>
          </a:p>
          <a:p>
            <a:pPr marL="285750" indent="-285750">
              <a:buFont typeface="Arial" panose="020B0604020202020204" pitchFamily="34" charset="0"/>
              <a:buChar char="•"/>
            </a:pPr>
            <a:r>
              <a:rPr lang="ja-JP" altLang="en-US"/>
              <a:t>知識：相互及び自分自身に対する尊敬の基礎である</a:t>
            </a:r>
            <a:endParaRPr lang="en-US" altLang="ja-JP" dirty="0"/>
          </a:p>
        </p:txBody>
      </p:sp>
    </p:spTree>
    <p:extLst>
      <p:ext uri="{BB962C8B-B14F-4D97-AF65-F5344CB8AC3E}">
        <p14:creationId xmlns:p14="http://schemas.microsoft.com/office/powerpoint/2010/main" val="2172519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DE58BD-AB30-114E-8B74-C56371CFAB73}"/>
              </a:ext>
            </a:extLst>
          </p:cNvPr>
          <p:cNvSpPr txBox="1"/>
          <p:nvPr/>
        </p:nvSpPr>
        <p:spPr>
          <a:xfrm>
            <a:off x="974035" y="1561347"/>
            <a:ext cx="9809018" cy="3970318"/>
          </a:xfrm>
          <a:prstGeom prst="rect">
            <a:avLst/>
          </a:prstGeom>
          <a:noFill/>
        </p:spPr>
        <p:txBody>
          <a:bodyPr wrap="square" rtlCol="0">
            <a:spAutoFit/>
          </a:bodyPr>
          <a:lstStyle/>
          <a:p>
            <a:r>
              <a:rPr lang="ja-JP" altLang="en-US" sz="2800">
                <a:solidFill>
                  <a:srgbClr val="FF0000"/>
                </a:solidFill>
              </a:rPr>
              <a:t>以下はペレガリックス氏のテキストからの引用である。</a:t>
            </a:r>
            <a:endParaRPr lang="en-US" altLang="ja-JP" sz="2800" dirty="0">
              <a:solidFill>
                <a:srgbClr val="FF0000"/>
              </a:solidFill>
            </a:endParaRPr>
          </a:p>
          <a:p>
            <a:endParaRPr lang="en-US" altLang="ja-JP" sz="2800" dirty="0"/>
          </a:p>
          <a:p>
            <a:r>
              <a:rPr lang="ja-JP" altLang="en-US" sz="2800"/>
              <a:t>世界経済の発展から人類の大きな部分が取り残されている。そして研究と技術の達成度がますます増大するに連れて知識のギャップが広がる。例えば南北国家間の経済格差が増大する。無知が緊張の源になり紛争を起こす。無知が根拠のない恐れを惹起し多くの場合攻撃性を増大させる。“他者”をよく知れば知るほど紛争に携わることに躊躇する。状況をよく知ればプロパガンダに対して敏感にはならなくなる</a:t>
            </a:r>
            <a:r>
              <a:rPr lang="ja-JP" altLang="en-US"/>
              <a:t>。</a:t>
            </a:r>
            <a:endParaRPr lang="en-US" altLang="ja-JP" dirty="0"/>
          </a:p>
        </p:txBody>
      </p:sp>
    </p:spTree>
    <p:extLst>
      <p:ext uri="{BB962C8B-B14F-4D97-AF65-F5344CB8AC3E}">
        <p14:creationId xmlns:p14="http://schemas.microsoft.com/office/powerpoint/2010/main" val="3226096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A20D70-FEC4-134B-994C-9E1460DD06EA}"/>
              </a:ext>
            </a:extLst>
          </p:cNvPr>
          <p:cNvSpPr/>
          <p:nvPr/>
        </p:nvSpPr>
        <p:spPr>
          <a:xfrm>
            <a:off x="2215587" y="2184160"/>
            <a:ext cx="8084264" cy="1384995"/>
          </a:xfrm>
          <a:prstGeom prst="rect">
            <a:avLst/>
          </a:prstGeom>
        </p:spPr>
        <p:txBody>
          <a:bodyPr wrap="none">
            <a:spAutoFit/>
          </a:bodyPr>
          <a:lstStyle/>
          <a:p>
            <a:endParaRPr kumimoji="1" lang="en-US" altLang="ja-JP" sz="2800" dirty="0"/>
          </a:p>
          <a:p>
            <a:r>
              <a:rPr kumimoji="1" lang="ja-JP" altLang="en-US" sz="2800"/>
              <a:t>次の数枚のスライドはペレガリックス氏のビッグ</a:t>
            </a:r>
            <a:endParaRPr kumimoji="1" lang="en-US" altLang="ja-JP" sz="2800" dirty="0"/>
          </a:p>
          <a:p>
            <a:r>
              <a:rPr kumimoji="1" lang="ja-JP" altLang="en-US" sz="2800"/>
              <a:t>サイエンスについての見方である：</a:t>
            </a:r>
            <a:endParaRPr kumimoji="1" lang="ja-JP" altLang="en-US" sz="2800" dirty="0"/>
          </a:p>
        </p:txBody>
      </p:sp>
    </p:spTree>
    <p:extLst>
      <p:ext uri="{BB962C8B-B14F-4D97-AF65-F5344CB8AC3E}">
        <p14:creationId xmlns:p14="http://schemas.microsoft.com/office/powerpoint/2010/main" val="574524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ugawara\Desktop\slides\Slide4.PNG">
            <a:extLst>
              <a:ext uri="{FF2B5EF4-FFF2-40B4-BE49-F238E27FC236}">
                <a16:creationId xmlns:a16="http://schemas.microsoft.com/office/drawing/2014/main" id="{31980E15-5AF5-0241-B253-747CFD007B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7376"/>
            <a:ext cx="7704855" cy="518457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2888381-31DE-5842-A0DE-0FD59BC79856}"/>
              </a:ext>
            </a:extLst>
          </p:cNvPr>
          <p:cNvSpPr txBox="1"/>
          <p:nvPr/>
        </p:nvSpPr>
        <p:spPr>
          <a:xfrm>
            <a:off x="7977809" y="517112"/>
            <a:ext cx="3737113" cy="5262979"/>
          </a:xfrm>
          <a:prstGeom prst="rect">
            <a:avLst/>
          </a:prstGeom>
          <a:noFill/>
        </p:spPr>
        <p:txBody>
          <a:bodyPr wrap="square" rtlCol="0">
            <a:spAutoFit/>
          </a:bodyPr>
          <a:lstStyle/>
          <a:p>
            <a:r>
              <a:rPr lang="ja-JP" altLang="en-US" sz="2400"/>
              <a:t>グローバル研究所</a:t>
            </a:r>
            <a:endParaRPr lang="en-US" altLang="ja-JP" sz="2400" dirty="0"/>
          </a:p>
          <a:p>
            <a:pPr marL="285750" indent="-285750">
              <a:buFont typeface="Arial" panose="020B0604020202020204" pitchFamily="34" charset="0"/>
              <a:buChar char="•"/>
            </a:pPr>
            <a:r>
              <a:rPr lang="ja-JP" altLang="en-US" sz="2400"/>
              <a:t>人々とその文化の融合ポットである</a:t>
            </a:r>
            <a:endParaRPr lang="en-US" altLang="ja-JP" sz="2400" dirty="0"/>
          </a:p>
          <a:p>
            <a:pPr marL="285750" indent="-285750">
              <a:buFont typeface="Arial" panose="020B0604020202020204" pitchFamily="34" charset="0"/>
              <a:buChar char="•"/>
            </a:pPr>
            <a:r>
              <a:rPr lang="ja-JP" altLang="en-US" sz="2400"/>
              <a:t>研究を通じての教育の場である</a:t>
            </a:r>
            <a:endParaRPr lang="en-US" altLang="ja-JP" sz="2400" dirty="0"/>
          </a:p>
          <a:p>
            <a:r>
              <a:rPr lang="ja-JP" altLang="en-US" sz="2400"/>
              <a:t>　　個人の能力を発展させる枠組</a:t>
            </a:r>
            <a:endParaRPr lang="en-US" altLang="ja-JP" sz="2400" dirty="0"/>
          </a:p>
          <a:p>
            <a:r>
              <a:rPr lang="ja-JP" altLang="en-US" sz="2400"/>
              <a:t>　　発展途上国のためのユニーク</a:t>
            </a:r>
            <a:endParaRPr lang="en-US" altLang="ja-JP" sz="2400" dirty="0"/>
          </a:p>
          <a:p>
            <a:r>
              <a:rPr lang="ja-JP" altLang="en-US" sz="2400"/>
              <a:t>　　な機会</a:t>
            </a:r>
            <a:endParaRPr lang="en-US" altLang="ja-JP" sz="2400" dirty="0"/>
          </a:p>
          <a:p>
            <a:pPr marL="285750" indent="-285750">
              <a:buFont typeface="Arial" panose="020B0604020202020204" pitchFamily="34" charset="0"/>
              <a:buChar char="•"/>
            </a:pPr>
            <a:r>
              <a:rPr lang="ja-JP" altLang="en-US" sz="2400"/>
              <a:t>発展途上国の技術開発に寄与</a:t>
            </a:r>
            <a:endParaRPr lang="en-US" altLang="ja-JP" sz="2400" dirty="0"/>
          </a:p>
          <a:p>
            <a:pPr marL="285750" indent="-285750">
              <a:buFont typeface="Arial" panose="020B0604020202020204" pitchFamily="34" charset="0"/>
              <a:buChar char="•"/>
            </a:pPr>
            <a:r>
              <a:rPr lang="ja-JP" altLang="en-US" sz="2400"/>
              <a:t>追加的マンパワー</a:t>
            </a:r>
            <a:r>
              <a:rPr lang="en-US" altLang="ja-JP" sz="2400" dirty="0"/>
              <a:t>/</a:t>
            </a:r>
            <a:r>
              <a:rPr lang="ja-JP" altLang="en-US" sz="2400"/>
              <a:t>頭脳による大きな利益　　</a:t>
            </a:r>
            <a:r>
              <a:rPr lang="ja-JP" altLang="en-US"/>
              <a:t>　　　</a:t>
            </a:r>
            <a:endParaRPr lang="en-US" dirty="0"/>
          </a:p>
        </p:txBody>
      </p:sp>
    </p:spTree>
    <p:extLst>
      <p:ext uri="{BB962C8B-B14F-4D97-AF65-F5344CB8AC3E}">
        <p14:creationId xmlns:p14="http://schemas.microsoft.com/office/powerpoint/2010/main" val="1625611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601</Words>
  <Application>Microsoft Macintosh PowerPoint</Application>
  <PresentationFormat>Widescreen</PresentationFormat>
  <Paragraphs>62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游ゴシック</vt:lpstr>
      <vt:lpstr>游ゴシック Light</vt:lpstr>
      <vt:lpstr>Arial</vt:lpstr>
      <vt:lpstr>Calibri</vt:lpstr>
      <vt:lpstr>Calibri Light</vt:lpstr>
      <vt:lpstr>Office Theme</vt:lpstr>
      <vt:lpstr>デニス.ペレガリックス: 知識、無知と平和の関係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デニス.ペレガリックス:知識、無知と平和の関係</dc:title>
  <dc:creator>Hirotaka Sugawara</dc:creator>
  <cp:lastModifiedBy>Hirotaka Sugawara</cp:lastModifiedBy>
  <cp:revision>12</cp:revision>
  <dcterms:created xsi:type="dcterms:W3CDTF">2019-03-27T02:39:51Z</dcterms:created>
  <dcterms:modified xsi:type="dcterms:W3CDTF">2019-03-27T06:34:07Z</dcterms:modified>
</cp:coreProperties>
</file>