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8" r:id="rId9"/>
    <p:sldId id="264" r:id="rId10"/>
    <p:sldId id="265" r:id="rId11"/>
    <p:sldId id="266" r:id="rId12"/>
    <p:sldId id="267" r:id="rId13"/>
    <p:sldId id="269"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7"/>
  </p:normalViewPr>
  <p:slideViewPr>
    <p:cSldViewPr>
      <p:cViewPr varScale="1">
        <p:scale>
          <a:sx n="85" d="100"/>
          <a:sy n="85" d="100"/>
        </p:scale>
        <p:origin x="186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C3E4A56-82AF-4AA8-AD44-00AB1DCEB1DB}" type="datetimeFigureOut">
              <a:rPr kumimoji="1" lang="ja-JP" altLang="en-US" smtClean="0"/>
              <a:pPr/>
              <a:t>2019/3/21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247554-08F1-464C-9EA2-F52AE03150BC}" type="slidenum">
              <a:rPr kumimoji="1" lang="ja-JP" altLang="en-US" smtClean="0"/>
              <a:pPr/>
              <a:t>‹#›</a:t>
            </a:fld>
            <a:endParaRPr kumimoji="1" lang="ja-JP" altLang="en-US"/>
          </a:p>
        </p:txBody>
      </p:sp>
    </p:spTree>
    <p:extLst>
      <p:ext uri="{BB962C8B-B14F-4D97-AF65-F5344CB8AC3E}">
        <p14:creationId xmlns:p14="http://schemas.microsoft.com/office/powerpoint/2010/main" val="3082378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C3E4A56-82AF-4AA8-AD44-00AB1DCEB1DB}" type="datetimeFigureOut">
              <a:rPr kumimoji="1" lang="ja-JP" altLang="en-US" smtClean="0"/>
              <a:pPr/>
              <a:t>2019/3/21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247554-08F1-464C-9EA2-F52AE03150BC}" type="slidenum">
              <a:rPr kumimoji="1" lang="ja-JP" altLang="en-US" smtClean="0"/>
              <a:pPr/>
              <a:t>‹#›</a:t>
            </a:fld>
            <a:endParaRPr kumimoji="1" lang="ja-JP" altLang="en-US"/>
          </a:p>
        </p:txBody>
      </p:sp>
    </p:spTree>
    <p:extLst>
      <p:ext uri="{BB962C8B-B14F-4D97-AF65-F5344CB8AC3E}">
        <p14:creationId xmlns:p14="http://schemas.microsoft.com/office/powerpoint/2010/main" val="2520449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C3E4A56-82AF-4AA8-AD44-00AB1DCEB1DB}" type="datetimeFigureOut">
              <a:rPr kumimoji="1" lang="ja-JP" altLang="en-US" smtClean="0"/>
              <a:pPr/>
              <a:t>2019/3/21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247554-08F1-464C-9EA2-F52AE03150BC}" type="slidenum">
              <a:rPr kumimoji="1" lang="ja-JP" altLang="en-US" smtClean="0"/>
              <a:pPr/>
              <a:t>‹#›</a:t>
            </a:fld>
            <a:endParaRPr kumimoji="1" lang="ja-JP" altLang="en-US"/>
          </a:p>
        </p:txBody>
      </p:sp>
    </p:spTree>
    <p:extLst>
      <p:ext uri="{BB962C8B-B14F-4D97-AF65-F5344CB8AC3E}">
        <p14:creationId xmlns:p14="http://schemas.microsoft.com/office/powerpoint/2010/main" val="149292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C3E4A56-82AF-4AA8-AD44-00AB1DCEB1DB}" type="datetimeFigureOut">
              <a:rPr kumimoji="1" lang="ja-JP" altLang="en-US" smtClean="0"/>
              <a:pPr/>
              <a:t>2019/3/21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247554-08F1-464C-9EA2-F52AE03150BC}" type="slidenum">
              <a:rPr kumimoji="1" lang="ja-JP" altLang="en-US" smtClean="0"/>
              <a:pPr/>
              <a:t>‹#›</a:t>
            </a:fld>
            <a:endParaRPr kumimoji="1" lang="ja-JP" altLang="en-US"/>
          </a:p>
        </p:txBody>
      </p:sp>
    </p:spTree>
    <p:extLst>
      <p:ext uri="{BB962C8B-B14F-4D97-AF65-F5344CB8AC3E}">
        <p14:creationId xmlns:p14="http://schemas.microsoft.com/office/powerpoint/2010/main" val="1498616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C3E4A56-82AF-4AA8-AD44-00AB1DCEB1DB}" type="datetimeFigureOut">
              <a:rPr kumimoji="1" lang="ja-JP" altLang="en-US" smtClean="0"/>
              <a:pPr/>
              <a:t>2019/3/21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C247554-08F1-464C-9EA2-F52AE03150BC}" type="slidenum">
              <a:rPr kumimoji="1" lang="ja-JP" altLang="en-US" smtClean="0"/>
              <a:pPr/>
              <a:t>‹#›</a:t>
            </a:fld>
            <a:endParaRPr kumimoji="1" lang="ja-JP" altLang="en-US"/>
          </a:p>
        </p:txBody>
      </p:sp>
    </p:spTree>
    <p:extLst>
      <p:ext uri="{BB962C8B-B14F-4D97-AF65-F5344CB8AC3E}">
        <p14:creationId xmlns:p14="http://schemas.microsoft.com/office/powerpoint/2010/main" val="3543689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C3E4A56-82AF-4AA8-AD44-00AB1DCEB1DB}" type="datetimeFigureOut">
              <a:rPr kumimoji="1" lang="ja-JP" altLang="en-US" smtClean="0"/>
              <a:pPr/>
              <a:t>2019/3/21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247554-08F1-464C-9EA2-F52AE03150BC}" type="slidenum">
              <a:rPr kumimoji="1" lang="ja-JP" altLang="en-US" smtClean="0"/>
              <a:pPr/>
              <a:t>‹#›</a:t>
            </a:fld>
            <a:endParaRPr kumimoji="1" lang="ja-JP" altLang="en-US"/>
          </a:p>
        </p:txBody>
      </p:sp>
    </p:spTree>
    <p:extLst>
      <p:ext uri="{BB962C8B-B14F-4D97-AF65-F5344CB8AC3E}">
        <p14:creationId xmlns:p14="http://schemas.microsoft.com/office/powerpoint/2010/main" val="2428393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C3E4A56-82AF-4AA8-AD44-00AB1DCEB1DB}" type="datetimeFigureOut">
              <a:rPr kumimoji="1" lang="ja-JP" altLang="en-US" smtClean="0"/>
              <a:pPr/>
              <a:t>2019/3/21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C247554-08F1-464C-9EA2-F52AE03150BC}" type="slidenum">
              <a:rPr kumimoji="1" lang="ja-JP" altLang="en-US" smtClean="0"/>
              <a:pPr/>
              <a:t>‹#›</a:t>
            </a:fld>
            <a:endParaRPr kumimoji="1" lang="ja-JP" altLang="en-US"/>
          </a:p>
        </p:txBody>
      </p:sp>
    </p:spTree>
    <p:extLst>
      <p:ext uri="{BB962C8B-B14F-4D97-AF65-F5344CB8AC3E}">
        <p14:creationId xmlns:p14="http://schemas.microsoft.com/office/powerpoint/2010/main" val="1650518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C3E4A56-82AF-4AA8-AD44-00AB1DCEB1DB}" type="datetimeFigureOut">
              <a:rPr kumimoji="1" lang="ja-JP" altLang="en-US" smtClean="0"/>
              <a:pPr/>
              <a:t>2019/3/21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C247554-08F1-464C-9EA2-F52AE03150BC}" type="slidenum">
              <a:rPr kumimoji="1" lang="ja-JP" altLang="en-US" smtClean="0"/>
              <a:pPr/>
              <a:t>‹#›</a:t>
            </a:fld>
            <a:endParaRPr kumimoji="1" lang="ja-JP" altLang="en-US"/>
          </a:p>
        </p:txBody>
      </p:sp>
    </p:spTree>
    <p:extLst>
      <p:ext uri="{BB962C8B-B14F-4D97-AF65-F5344CB8AC3E}">
        <p14:creationId xmlns:p14="http://schemas.microsoft.com/office/powerpoint/2010/main" val="1607737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C3E4A56-82AF-4AA8-AD44-00AB1DCEB1DB}" type="datetimeFigureOut">
              <a:rPr kumimoji="1" lang="ja-JP" altLang="en-US" smtClean="0"/>
              <a:pPr/>
              <a:t>2019/3/21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C247554-08F1-464C-9EA2-F52AE03150BC}" type="slidenum">
              <a:rPr kumimoji="1" lang="ja-JP" altLang="en-US" smtClean="0"/>
              <a:pPr/>
              <a:t>‹#›</a:t>
            </a:fld>
            <a:endParaRPr kumimoji="1" lang="ja-JP" altLang="en-US"/>
          </a:p>
        </p:txBody>
      </p:sp>
    </p:spTree>
    <p:extLst>
      <p:ext uri="{BB962C8B-B14F-4D97-AF65-F5344CB8AC3E}">
        <p14:creationId xmlns:p14="http://schemas.microsoft.com/office/powerpoint/2010/main" val="2268138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3E4A56-82AF-4AA8-AD44-00AB1DCEB1DB}" type="datetimeFigureOut">
              <a:rPr kumimoji="1" lang="ja-JP" altLang="en-US" smtClean="0"/>
              <a:pPr/>
              <a:t>2019/3/21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247554-08F1-464C-9EA2-F52AE03150BC}" type="slidenum">
              <a:rPr kumimoji="1" lang="ja-JP" altLang="en-US" smtClean="0"/>
              <a:pPr/>
              <a:t>‹#›</a:t>
            </a:fld>
            <a:endParaRPr kumimoji="1" lang="ja-JP" altLang="en-US"/>
          </a:p>
        </p:txBody>
      </p:sp>
    </p:spTree>
    <p:extLst>
      <p:ext uri="{BB962C8B-B14F-4D97-AF65-F5344CB8AC3E}">
        <p14:creationId xmlns:p14="http://schemas.microsoft.com/office/powerpoint/2010/main" val="88116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C3E4A56-82AF-4AA8-AD44-00AB1DCEB1DB}" type="datetimeFigureOut">
              <a:rPr kumimoji="1" lang="ja-JP" altLang="en-US" smtClean="0"/>
              <a:pPr/>
              <a:t>2019/3/21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C247554-08F1-464C-9EA2-F52AE03150BC}" type="slidenum">
              <a:rPr kumimoji="1" lang="ja-JP" altLang="en-US" smtClean="0"/>
              <a:pPr/>
              <a:t>‹#›</a:t>
            </a:fld>
            <a:endParaRPr kumimoji="1" lang="ja-JP" altLang="en-US"/>
          </a:p>
        </p:txBody>
      </p:sp>
    </p:spTree>
    <p:extLst>
      <p:ext uri="{BB962C8B-B14F-4D97-AF65-F5344CB8AC3E}">
        <p14:creationId xmlns:p14="http://schemas.microsoft.com/office/powerpoint/2010/main" val="422125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3E4A56-82AF-4AA8-AD44-00AB1DCEB1DB}" type="datetimeFigureOut">
              <a:rPr kumimoji="1" lang="ja-JP" altLang="en-US" smtClean="0"/>
              <a:pPr/>
              <a:t>2019/3/21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47554-08F1-464C-9EA2-F52AE03150BC}" type="slidenum">
              <a:rPr kumimoji="1" lang="ja-JP" altLang="en-US" smtClean="0"/>
              <a:pPr/>
              <a:t>‹#›</a:t>
            </a:fld>
            <a:endParaRPr kumimoji="1" lang="ja-JP" altLang="en-US"/>
          </a:p>
        </p:txBody>
      </p:sp>
    </p:spTree>
    <p:extLst>
      <p:ext uri="{BB962C8B-B14F-4D97-AF65-F5344CB8AC3E}">
        <p14:creationId xmlns:p14="http://schemas.microsoft.com/office/powerpoint/2010/main" val="1507690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628801"/>
            <a:ext cx="7772400" cy="1971650"/>
          </a:xfrm>
        </p:spPr>
        <p:txBody>
          <a:bodyPr>
            <a:normAutofit fontScale="90000"/>
          </a:bodyPr>
          <a:lstStyle/>
          <a:p>
            <a:r>
              <a:rPr kumimoji="1" lang="en-US" altLang="ja-JP" dirty="0"/>
              <a:t>Denis </a:t>
            </a:r>
            <a:r>
              <a:rPr kumimoji="1" lang="en-US" altLang="ja-JP" dirty="0" err="1"/>
              <a:t>Perret-Gallix</a:t>
            </a:r>
            <a:r>
              <a:rPr lang="en-US" altLang="ja-JP" dirty="0"/>
              <a:t>:</a:t>
            </a:r>
            <a:r>
              <a:rPr kumimoji="1" lang="en-US" altLang="ja-JP" dirty="0"/>
              <a:t> </a:t>
            </a:r>
            <a:br>
              <a:rPr kumimoji="1" lang="en-US" altLang="ja-JP" dirty="0"/>
            </a:br>
            <a:r>
              <a:rPr lang="en-US" i="1" dirty="0"/>
              <a:t>The Relationship between Knowledge, Ignorance, and Peace</a:t>
            </a:r>
            <a:endParaRPr kumimoji="1" lang="ja-JP" altLang="en-US" dirty="0"/>
          </a:p>
        </p:txBody>
      </p:sp>
      <p:sp>
        <p:nvSpPr>
          <p:cNvPr id="3" name="サブタイトル 2"/>
          <p:cNvSpPr>
            <a:spLocks noGrp="1"/>
          </p:cNvSpPr>
          <p:nvPr>
            <p:ph type="subTitle" idx="1"/>
          </p:nvPr>
        </p:nvSpPr>
        <p:spPr/>
        <p:txBody>
          <a:bodyPr/>
          <a:lstStyle/>
          <a:p>
            <a:r>
              <a:rPr kumimoji="1" lang="en-US" altLang="ja-JP" dirty="0"/>
              <a:t>      </a:t>
            </a:r>
            <a:r>
              <a:rPr kumimoji="1" lang="en-US" altLang="ja-JP" dirty="0" err="1"/>
              <a:t>H.Sugawara</a:t>
            </a:r>
            <a:endParaRPr lang="en-US" altLang="ja-JP" dirty="0"/>
          </a:p>
          <a:p>
            <a:r>
              <a:rPr kumimoji="1" lang="en-US" altLang="ja-JP" dirty="0"/>
              <a:t>                       April 2, 2019 at KEK</a:t>
            </a:r>
            <a:endParaRPr kumimoji="1" lang="ja-JP" altLang="en-US" dirty="0"/>
          </a:p>
        </p:txBody>
      </p:sp>
    </p:spTree>
    <p:extLst>
      <p:ext uri="{BB962C8B-B14F-4D97-AF65-F5344CB8AC3E}">
        <p14:creationId xmlns:p14="http://schemas.microsoft.com/office/powerpoint/2010/main" val="1069616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ugawara\Desktop\slides\Slide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80728"/>
            <a:ext cx="7920880" cy="5112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420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ugawara\Desktop\slides\Slide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764704"/>
            <a:ext cx="7632848" cy="5180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600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28600" y="914400"/>
            <a:ext cx="8610600" cy="5262979"/>
          </a:xfrm>
          <a:prstGeom prst="rect">
            <a:avLst/>
          </a:prstGeom>
          <a:noFill/>
        </p:spPr>
        <p:txBody>
          <a:bodyPr wrap="square" rtlCol="0">
            <a:spAutoFit/>
          </a:bodyPr>
          <a:lstStyle/>
          <a:p>
            <a:r>
              <a:rPr lang="en-US" altLang="ja-JP" sz="2000" dirty="0"/>
              <a:t>   </a:t>
            </a:r>
            <a:r>
              <a:rPr lang="en-US" altLang="ja-JP" sz="2400" dirty="0"/>
              <a:t>There is maybe a unique opportunity coming to us in particle physics that would improve and develop knowledge dissemination. It has to do with the setting up of the “ International Linear Collider“ that will become probably the fist</a:t>
            </a:r>
            <a:r>
              <a:rPr lang="ja-JP" altLang="en-US" sz="2400" dirty="0"/>
              <a:t> </a:t>
            </a:r>
            <a:r>
              <a:rPr lang="en-US" altLang="ja-JP" sz="2400" dirty="0"/>
              <a:t>world― wide basic research endeavor. This center will be global, open to the</a:t>
            </a:r>
            <a:r>
              <a:rPr lang="ja-JP" altLang="en-US" sz="2400" dirty="0"/>
              <a:t> </a:t>
            </a:r>
            <a:r>
              <a:rPr lang="en-US" altLang="ja-JP" sz="2400" dirty="0"/>
              <a:t>world so that it could become a unique platform to involve developed and developing countries in the same pure knowledge research effort. </a:t>
            </a:r>
          </a:p>
          <a:p>
            <a:r>
              <a:rPr lang="en-US" altLang="ja-JP" sz="2400" dirty="0"/>
              <a:t>   This Global Lab. would be an amazing melting pot</a:t>
            </a:r>
            <a:r>
              <a:rPr lang="ja-JP" altLang="en-US" sz="2400" dirty="0"/>
              <a:t> </a:t>
            </a:r>
            <a:r>
              <a:rPr lang="en-US" altLang="ja-JP" sz="2400" dirty="0"/>
              <a:t>where different</a:t>
            </a:r>
          </a:p>
          <a:p>
            <a:r>
              <a:rPr lang="en-US" altLang="ja-JP" sz="2400" dirty="0"/>
              <a:t>cultures could meet and</a:t>
            </a:r>
            <a:r>
              <a:rPr lang="ja-JP" altLang="en-US" sz="2400" dirty="0"/>
              <a:t> </a:t>
            </a:r>
            <a:r>
              <a:rPr lang="en-US" altLang="ja-JP" sz="2400" dirty="0"/>
              <a:t>where ‘‘ education through research“</a:t>
            </a:r>
            <a:r>
              <a:rPr lang="ja-JP" altLang="en-US" sz="2400" dirty="0"/>
              <a:t> </a:t>
            </a:r>
            <a:r>
              <a:rPr lang="en-US" altLang="ja-JP" sz="2400" dirty="0"/>
              <a:t>with the participation of students, researchers and professors from all countries could take place. The participation of developing countries to the particle accelerator and to the experiment designs and constructions would also help creation of  domestic  spin-off mitigating their entry  in the high-tech world.</a:t>
            </a:r>
            <a:endParaRPr kumimoji="1" lang="ja-JP" altLang="en-US" sz="2400" dirty="0"/>
          </a:p>
        </p:txBody>
      </p:sp>
      <p:sp>
        <p:nvSpPr>
          <p:cNvPr id="3" name="テキスト ボックス 2"/>
          <p:cNvSpPr txBox="1"/>
          <p:nvPr/>
        </p:nvSpPr>
        <p:spPr>
          <a:xfrm>
            <a:off x="1547664" y="304800"/>
            <a:ext cx="6984776" cy="400110"/>
          </a:xfrm>
          <a:prstGeom prst="rect">
            <a:avLst/>
          </a:prstGeom>
          <a:noFill/>
        </p:spPr>
        <p:txBody>
          <a:bodyPr wrap="square" rtlCol="0">
            <a:spAutoFit/>
          </a:bodyPr>
          <a:lstStyle/>
          <a:p>
            <a:r>
              <a:rPr lang="en-US" altLang="ja-JP" sz="2000" dirty="0">
                <a:solidFill>
                  <a:srgbClr val="FF0000"/>
                </a:solidFill>
              </a:rPr>
              <a:t>The following is from his text:</a:t>
            </a:r>
            <a:endParaRPr kumimoji="1" lang="ja-JP" altLang="en-US" sz="2000" dirty="0">
              <a:solidFill>
                <a:srgbClr val="FF0000"/>
              </a:solidFill>
            </a:endParaRPr>
          </a:p>
        </p:txBody>
      </p:sp>
    </p:spTree>
    <p:extLst>
      <p:ext uri="{BB962C8B-B14F-4D97-AF65-F5344CB8AC3E}">
        <p14:creationId xmlns:p14="http://schemas.microsoft.com/office/powerpoint/2010/main" val="2059234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55576" y="609600"/>
            <a:ext cx="7704856" cy="4401205"/>
          </a:xfrm>
          <a:prstGeom prst="rect">
            <a:avLst/>
          </a:prstGeom>
          <a:noFill/>
        </p:spPr>
        <p:txBody>
          <a:bodyPr wrap="square" rtlCol="0">
            <a:spAutoFit/>
          </a:bodyPr>
          <a:lstStyle/>
          <a:p>
            <a:r>
              <a:rPr lang="en-US" altLang="ja-JP" sz="4000" dirty="0" err="1"/>
              <a:t>Perret-Gallix</a:t>
            </a:r>
            <a:r>
              <a:rPr lang="en-US" altLang="ja-JP" sz="4000" dirty="0"/>
              <a:t> devoted much time developing his </a:t>
            </a:r>
            <a:r>
              <a:rPr lang="en-US" altLang="ja-JP" sz="4000"/>
              <a:t>ideas for </a:t>
            </a:r>
            <a:r>
              <a:rPr lang="en-US" altLang="ja-JP" sz="4000" dirty="0"/>
              <a:t>“a Green ILC” and  ILC as a “melting pot” of peoples and cultures. May </a:t>
            </a:r>
            <a:r>
              <a:rPr kumimoji="1" lang="en-US" altLang="ja-JP" sz="4000" dirty="0"/>
              <a:t>his ideas be realized in the ILC  Global Laboratory, hopefully being built soon!</a:t>
            </a:r>
            <a:endParaRPr kumimoji="1" lang="ja-JP" altLang="en-US" sz="4000" dirty="0"/>
          </a:p>
        </p:txBody>
      </p:sp>
    </p:spTree>
    <p:extLst>
      <p:ext uri="{BB962C8B-B14F-4D97-AF65-F5344CB8AC3E}">
        <p14:creationId xmlns:p14="http://schemas.microsoft.com/office/powerpoint/2010/main" val="2563883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331640" y="1052736"/>
            <a:ext cx="6984776" cy="4832092"/>
          </a:xfrm>
          <a:prstGeom prst="rect">
            <a:avLst/>
          </a:prstGeom>
          <a:noFill/>
        </p:spPr>
        <p:txBody>
          <a:bodyPr wrap="square" rtlCol="0">
            <a:spAutoFit/>
          </a:bodyPr>
          <a:lstStyle/>
          <a:p>
            <a:pPr marL="457200" indent="-457200">
              <a:buFont typeface="Arial" panose="020B0604020202020204" pitchFamily="34" charset="0"/>
              <a:buChar char="•"/>
            </a:pPr>
            <a:r>
              <a:rPr kumimoji="1" lang="en-US" altLang="ja-JP" sz="2800" dirty="0" err="1">
                <a:solidFill>
                  <a:srgbClr val="FF0000"/>
                </a:solidFill>
              </a:rPr>
              <a:t>Yoshimitsu</a:t>
            </a:r>
            <a:r>
              <a:rPr kumimoji="1" lang="en-US" altLang="ja-JP" sz="2800" dirty="0">
                <a:solidFill>
                  <a:srgbClr val="FF0000"/>
                </a:solidFill>
              </a:rPr>
              <a:t> Shimizu </a:t>
            </a:r>
            <a:r>
              <a:rPr kumimoji="1" lang="en-US" altLang="ja-JP" sz="2800" dirty="0"/>
              <a:t>and </a:t>
            </a:r>
            <a:r>
              <a:rPr lang="en-US" altLang="ja-JP" sz="2800" dirty="0"/>
              <a:t>H.S.</a:t>
            </a:r>
            <a:r>
              <a:rPr kumimoji="1" lang="en-US" altLang="ja-JP" sz="2800" dirty="0"/>
              <a:t> started  “War and Peace” project </a:t>
            </a:r>
            <a:r>
              <a:rPr lang="en-US" altLang="ja-JP" sz="2800" dirty="0"/>
              <a:t>at</a:t>
            </a:r>
            <a:r>
              <a:rPr kumimoji="1" lang="en-US" altLang="ja-JP" sz="2800" dirty="0"/>
              <a:t> </a:t>
            </a:r>
            <a:r>
              <a:rPr kumimoji="1" lang="en-US" altLang="ja-JP" sz="2800" dirty="0" err="1"/>
              <a:t>Sokendai</a:t>
            </a:r>
            <a:r>
              <a:rPr kumimoji="1" lang="en-US" altLang="ja-JP" sz="2800" dirty="0"/>
              <a:t> in 2004 forming a tru</a:t>
            </a:r>
            <a:r>
              <a:rPr lang="en-US" altLang="ja-JP" sz="2800" dirty="0"/>
              <a:t>ly interdisciplinary study group. It lasted 5 years.</a:t>
            </a:r>
          </a:p>
          <a:p>
            <a:endParaRPr lang="en-US" altLang="ja-JP" sz="2800" dirty="0"/>
          </a:p>
          <a:p>
            <a:pPr marL="457200" indent="-457200">
              <a:buFont typeface="Arial" panose="020B0604020202020204" pitchFamily="34" charset="0"/>
              <a:buChar char="•"/>
            </a:pPr>
            <a:r>
              <a:rPr lang="en-US" altLang="ja-JP" sz="2800" dirty="0"/>
              <a:t>The most active participants included:</a:t>
            </a:r>
          </a:p>
          <a:p>
            <a:r>
              <a:rPr lang="en-US" altLang="ja-JP" sz="2800" dirty="0"/>
              <a:t>      </a:t>
            </a:r>
            <a:r>
              <a:rPr lang="en-US" altLang="ja-JP" sz="2800" dirty="0" err="1"/>
              <a:t>Yoshimitsu</a:t>
            </a:r>
            <a:r>
              <a:rPr lang="en-US" altLang="ja-JP" sz="2800" dirty="0"/>
              <a:t> Shimizu, </a:t>
            </a:r>
            <a:r>
              <a:rPr lang="en-US" altLang="ja-JP" sz="2800" dirty="0" err="1"/>
              <a:t>Chimaki</a:t>
            </a:r>
            <a:r>
              <a:rPr lang="en-US" altLang="ja-JP" sz="2800" dirty="0"/>
              <a:t>    </a:t>
            </a:r>
          </a:p>
          <a:p>
            <a:r>
              <a:rPr lang="en-US" altLang="ja-JP" sz="2800" dirty="0"/>
              <a:t>       </a:t>
            </a:r>
            <a:r>
              <a:rPr lang="en-US" altLang="ja-JP" sz="2800" dirty="0" err="1"/>
              <a:t>Kurokawa</a:t>
            </a:r>
            <a:r>
              <a:rPr lang="en-US" altLang="ja-JP" sz="2800" dirty="0"/>
              <a:t>, Kaori </a:t>
            </a:r>
            <a:r>
              <a:rPr lang="en-US" altLang="ja-JP" sz="2800" dirty="0" err="1"/>
              <a:t>Maekawa</a:t>
            </a:r>
            <a:r>
              <a:rPr lang="en-US" altLang="ja-JP" sz="2800" dirty="0"/>
              <a:t>,</a:t>
            </a:r>
          </a:p>
          <a:p>
            <a:r>
              <a:rPr lang="en-US" altLang="ja-JP" sz="2800" dirty="0"/>
              <a:t>       Sharon </a:t>
            </a:r>
            <a:r>
              <a:rPr lang="en-US" altLang="ja-JP" sz="2800" dirty="0" err="1"/>
              <a:t>Traweek</a:t>
            </a:r>
            <a:r>
              <a:rPr lang="en-US" altLang="ja-JP" sz="2800" dirty="0"/>
              <a:t>, Brien Hallett, </a:t>
            </a:r>
          </a:p>
          <a:p>
            <a:r>
              <a:rPr lang="en-US" altLang="ja-JP" sz="2800" dirty="0">
                <a:solidFill>
                  <a:srgbClr val="FF0000"/>
                </a:solidFill>
              </a:rPr>
              <a:t>       Denis </a:t>
            </a:r>
            <a:r>
              <a:rPr lang="en-US" altLang="ja-JP" sz="2800" dirty="0" err="1">
                <a:solidFill>
                  <a:srgbClr val="FF0000"/>
                </a:solidFill>
              </a:rPr>
              <a:t>Peret-Gallix</a:t>
            </a:r>
            <a:r>
              <a:rPr lang="en-US" altLang="ja-JP" sz="2800" dirty="0"/>
              <a:t>, H.S. </a:t>
            </a:r>
          </a:p>
          <a:p>
            <a:endParaRPr kumimoji="1" lang="ja-JP" altLang="en-US" sz="2800" dirty="0"/>
          </a:p>
        </p:txBody>
      </p:sp>
    </p:spTree>
    <p:extLst>
      <p:ext uri="{BB962C8B-B14F-4D97-AF65-F5344CB8AC3E}">
        <p14:creationId xmlns:p14="http://schemas.microsoft.com/office/powerpoint/2010/main" val="4179754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03648" y="980728"/>
            <a:ext cx="6480720" cy="3539430"/>
          </a:xfrm>
          <a:prstGeom prst="rect">
            <a:avLst/>
          </a:prstGeom>
          <a:noFill/>
        </p:spPr>
        <p:txBody>
          <a:bodyPr wrap="square" rtlCol="0">
            <a:spAutoFit/>
          </a:bodyPr>
          <a:lstStyle/>
          <a:p>
            <a:pPr marL="457200" indent="-457200">
              <a:buFont typeface="Arial" panose="020B0604020202020204" pitchFamily="34" charset="0"/>
              <a:buChar char="•"/>
            </a:pPr>
            <a:r>
              <a:rPr kumimoji="1" lang="en-US" altLang="ja-JP" sz="2800" dirty="0"/>
              <a:t>Denis </a:t>
            </a:r>
            <a:r>
              <a:rPr kumimoji="1" lang="en-US" altLang="ja-JP" sz="2800" dirty="0" err="1"/>
              <a:t>Peret</a:t>
            </a:r>
            <a:r>
              <a:rPr lang="en-US" altLang="ja-JP" sz="2800" dirty="0" err="1"/>
              <a:t>-Gallix</a:t>
            </a:r>
            <a:r>
              <a:rPr lang="en-US" altLang="ja-JP" sz="2800" dirty="0"/>
              <a:t> attended  all 5 workshops.</a:t>
            </a:r>
          </a:p>
          <a:p>
            <a:pPr marL="457200" indent="-457200">
              <a:buFont typeface="Arial" panose="020B0604020202020204" pitchFamily="34" charset="0"/>
              <a:buChar char="•"/>
            </a:pPr>
            <a:r>
              <a:rPr kumimoji="1" lang="en-US" altLang="ja-JP" sz="2800" dirty="0"/>
              <a:t>He gave a lecture at the first workshop in March 2005.</a:t>
            </a:r>
          </a:p>
          <a:p>
            <a:pPr marL="457200" indent="-457200">
              <a:buFont typeface="Arial" panose="020B0604020202020204" pitchFamily="34" charset="0"/>
              <a:buChar char="•"/>
            </a:pPr>
            <a:r>
              <a:rPr lang="en-US" altLang="ja-JP" sz="2800" dirty="0"/>
              <a:t>He chaired at least one session at each of the other workshops.</a:t>
            </a:r>
          </a:p>
          <a:p>
            <a:endParaRPr kumimoji="1" lang="en-US" altLang="ja-JP" sz="2800" dirty="0"/>
          </a:p>
          <a:p>
            <a:endParaRPr kumimoji="1" lang="ja-JP" altLang="en-US" sz="2800" dirty="0"/>
          </a:p>
        </p:txBody>
      </p:sp>
    </p:spTree>
    <p:extLst>
      <p:ext uri="{BB962C8B-B14F-4D97-AF65-F5344CB8AC3E}">
        <p14:creationId xmlns:p14="http://schemas.microsoft.com/office/powerpoint/2010/main" val="2961642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31640" y="2060848"/>
            <a:ext cx="6912768" cy="1815882"/>
          </a:xfrm>
          <a:prstGeom prst="rect">
            <a:avLst/>
          </a:prstGeom>
          <a:noFill/>
        </p:spPr>
        <p:txBody>
          <a:bodyPr wrap="square" rtlCol="0">
            <a:spAutoFit/>
          </a:bodyPr>
          <a:lstStyle/>
          <a:p>
            <a:r>
              <a:rPr kumimoji="1" lang="en-US" altLang="ja-JP" sz="2800" dirty="0"/>
              <a:t>For his 2005 lecture he described his ideas on world peace and on the role of science in it. </a:t>
            </a:r>
          </a:p>
          <a:p>
            <a:endParaRPr lang="en-US" altLang="ja-JP" sz="2800" dirty="0"/>
          </a:p>
          <a:p>
            <a:r>
              <a:rPr kumimoji="1" lang="en-US" altLang="ja-JP" sz="2800" dirty="0"/>
              <a:t>Here are some </a:t>
            </a:r>
            <a:r>
              <a:rPr lang="en-US" altLang="ja-JP" sz="2800" dirty="0"/>
              <a:t>of his own slides:</a:t>
            </a:r>
            <a:endParaRPr kumimoji="1" lang="ja-JP" altLang="en-US" sz="2800" dirty="0"/>
          </a:p>
        </p:txBody>
      </p:sp>
    </p:spTree>
    <p:extLst>
      <p:ext uri="{BB962C8B-B14F-4D97-AF65-F5344CB8AC3E}">
        <p14:creationId xmlns:p14="http://schemas.microsoft.com/office/powerpoint/2010/main" val="654952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ugawara\Desktop\slides\Slid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48680"/>
            <a:ext cx="8208911" cy="58326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1689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ugawara\Desktop\slides\Slid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04664"/>
            <a:ext cx="7920880" cy="6120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67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04800" y="1066800"/>
            <a:ext cx="8534400" cy="4832093"/>
          </a:xfrm>
          <a:prstGeom prst="rect">
            <a:avLst/>
          </a:prstGeom>
          <a:noFill/>
        </p:spPr>
        <p:txBody>
          <a:bodyPr wrap="square" rtlCol="0">
            <a:spAutoFit/>
          </a:bodyPr>
          <a:lstStyle/>
          <a:p>
            <a:r>
              <a:rPr lang="en-US" altLang="ja-JP" sz="2800" dirty="0"/>
              <a:t>    The  world economic situation is such that a large part of humanity is left behind and, as the rate of research and technology achievements increases, the knowledge gap</a:t>
            </a:r>
            <a:r>
              <a:rPr lang="ja-JP" altLang="en-US" sz="2800" dirty="0" err="1"/>
              <a:t> </a:t>
            </a:r>
            <a:r>
              <a:rPr lang="en-US" altLang="ja-JP" sz="2800" dirty="0"/>
              <a:t>widens. It magnifies the economic imbalance between,  for example, the North and South countries.</a:t>
            </a:r>
          </a:p>
          <a:p>
            <a:r>
              <a:rPr lang="en-US" altLang="ja-JP" sz="2800" dirty="0"/>
              <a:t>   Ignorance becomes a source of tensions which may lead to conflicts. Ignorance generates unfounded fears and very often leads to aggressiveness. The more one knows about the ''others'' the less one is willing to be involved in conflicts. The more we know about a situation the less sensitive to propaganda we are.</a:t>
            </a:r>
            <a:endParaRPr kumimoji="1" lang="ja-JP" altLang="en-US" sz="2800" dirty="0"/>
          </a:p>
        </p:txBody>
      </p:sp>
      <p:sp>
        <p:nvSpPr>
          <p:cNvPr id="3" name="テキスト ボックス 2"/>
          <p:cNvSpPr txBox="1"/>
          <p:nvPr/>
        </p:nvSpPr>
        <p:spPr>
          <a:xfrm>
            <a:off x="1259632" y="548680"/>
            <a:ext cx="6984776" cy="400110"/>
          </a:xfrm>
          <a:prstGeom prst="rect">
            <a:avLst/>
          </a:prstGeom>
          <a:noFill/>
        </p:spPr>
        <p:txBody>
          <a:bodyPr wrap="square" rtlCol="0">
            <a:spAutoFit/>
          </a:bodyPr>
          <a:lstStyle/>
          <a:p>
            <a:r>
              <a:rPr kumimoji="1" lang="en-US" altLang="ja-JP" sz="2000" dirty="0">
                <a:solidFill>
                  <a:srgbClr val="FF0000"/>
                </a:solidFill>
              </a:rPr>
              <a:t>The following is from his own text:</a:t>
            </a:r>
            <a:endParaRPr kumimoji="1" lang="ja-JP" altLang="en-US" sz="2000" dirty="0">
              <a:solidFill>
                <a:srgbClr val="FF0000"/>
              </a:solidFill>
            </a:endParaRPr>
          </a:p>
        </p:txBody>
      </p:sp>
    </p:spTree>
    <p:extLst>
      <p:ext uri="{BB962C8B-B14F-4D97-AF65-F5344CB8AC3E}">
        <p14:creationId xmlns:p14="http://schemas.microsoft.com/office/powerpoint/2010/main" val="3144321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03648" y="2492896"/>
            <a:ext cx="5472608" cy="954107"/>
          </a:xfrm>
          <a:prstGeom prst="rect">
            <a:avLst/>
          </a:prstGeom>
          <a:noFill/>
        </p:spPr>
        <p:txBody>
          <a:bodyPr wrap="square" rtlCol="0">
            <a:spAutoFit/>
          </a:bodyPr>
          <a:lstStyle/>
          <a:p>
            <a:r>
              <a:rPr kumimoji="1" lang="en-US" altLang="ja-JP" sz="2800" dirty="0"/>
              <a:t>His next few slides show his views on big science:</a:t>
            </a:r>
            <a:endParaRPr kumimoji="1" lang="ja-JP" altLang="en-US" sz="2800" dirty="0"/>
          </a:p>
        </p:txBody>
      </p:sp>
    </p:spTree>
    <p:extLst>
      <p:ext uri="{BB962C8B-B14F-4D97-AF65-F5344CB8AC3E}">
        <p14:creationId xmlns:p14="http://schemas.microsoft.com/office/powerpoint/2010/main" val="228552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ugawara\Desktop\slides\Slide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548680"/>
            <a:ext cx="7704855"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21020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463</Words>
  <Application>Microsoft Macintosh PowerPoint</Application>
  <PresentationFormat>On-screen Show (4:3)</PresentationFormat>
  <Paragraphs>25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ＭＳ Ｐゴシック</vt:lpstr>
      <vt:lpstr>Arial</vt:lpstr>
      <vt:lpstr>Calibri</vt:lpstr>
      <vt:lpstr>Office ​​テーマ</vt:lpstr>
      <vt:lpstr>Denis Perret-Gallix:  The Relationship between Knowledge, Ignorance, and Peace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Dennis Perret-Gallix, His Philosophy of Science and of World Peace</dc:title>
  <dc:creator>sugawara</dc:creator>
  <cp:lastModifiedBy>Hirotaka Sugawara</cp:lastModifiedBy>
  <cp:revision>24</cp:revision>
  <dcterms:created xsi:type="dcterms:W3CDTF">2019-03-21T07:02:00Z</dcterms:created>
  <dcterms:modified xsi:type="dcterms:W3CDTF">2019-03-21T07:55:30Z</dcterms:modified>
</cp:coreProperties>
</file>