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Source Sans Pro" panose="020B050303040302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d0b976044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d0b976044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d0b976044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d0b976044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d080b948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d080b948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d080b948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d080b948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d080b9483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d080b948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d080b9483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d080b9483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080b9483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d080b9483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d080b9483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d080b9483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d080b9483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d080b948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d0a8a525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d0a8a525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www.oxfordneutronschool.org/2017/Lectures/Goodwin%20-%20Total%20Scattering.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mlfuser.cross-tokai.jp/en/bl21.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i.stack.imgur.com/AWXg1.gi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73750" y="-63875"/>
            <a:ext cx="5154300" cy="113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Inelastic Neutron Scattering           Correction</a:t>
            </a:r>
            <a:endParaRPr sz="3000"/>
          </a:p>
        </p:txBody>
      </p:sp>
      <p:sp>
        <p:nvSpPr>
          <p:cNvPr id="55" name="Google Shape;55;p13"/>
          <p:cNvSpPr txBox="1">
            <a:spLocks noGrp="1"/>
          </p:cNvSpPr>
          <p:nvPr>
            <p:ph type="subTitle" idx="1"/>
          </p:nvPr>
        </p:nvSpPr>
        <p:spPr>
          <a:xfrm>
            <a:off x="881450" y="942150"/>
            <a:ext cx="3243900" cy="40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Top-Hat convolution </a:t>
            </a:r>
            <a:endParaRPr sz="1800"/>
          </a:p>
        </p:txBody>
      </p:sp>
      <p:sp>
        <p:nvSpPr>
          <p:cNvPr id="56" name="Google Shape;56;p13"/>
          <p:cNvSpPr txBox="1"/>
          <p:nvPr/>
        </p:nvSpPr>
        <p:spPr>
          <a:xfrm>
            <a:off x="95125" y="3088025"/>
            <a:ext cx="25191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Source Sans Pro"/>
                <a:ea typeface="Source Sans Pro"/>
                <a:cs typeface="Source Sans Pro"/>
                <a:sym typeface="Source Sans Pro"/>
              </a:rPr>
              <a:t>Sokendai Summer Student Program 2019</a:t>
            </a:r>
            <a:br>
              <a:rPr lang="en">
                <a:solidFill>
                  <a:srgbClr val="FFFFFF"/>
                </a:solidFill>
                <a:latin typeface="Source Sans Pro"/>
                <a:ea typeface="Source Sans Pro"/>
                <a:cs typeface="Source Sans Pro"/>
                <a:sym typeface="Source Sans Pro"/>
              </a:rPr>
            </a:br>
            <a:br>
              <a:rPr lang="en">
                <a:solidFill>
                  <a:srgbClr val="FFFFFF"/>
                </a:solidFill>
                <a:latin typeface="Source Sans Pro"/>
                <a:ea typeface="Source Sans Pro"/>
                <a:cs typeface="Source Sans Pro"/>
                <a:sym typeface="Source Sans Pro"/>
              </a:rPr>
            </a:br>
            <a:r>
              <a:rPr lang="en">
                <a:solidFill>
                  <a:srgbClr val="FFFFFF"/>
                </a:solidFill>
                <a:latin typeface="Source Sans Pro"/>
                <a:ea typeface="Source Sans Pro"/>
                <a:cs typeface="Source Sans Pro"/>
                <a:sym typeface="Source Sans Pro"/>
              </a:rPr>
              <a:t>Aman Sharma</a:t>
            </a:r>
            <a:br>
              <a:rPr lang="en">
                <a:solidFill>
                  <a:srgbClr val="FFFFFF"/>
                </a:solidFill>
                <a:latin typeface="Source Sans Pro"/>
                <a:ea typeface="Source Sans Pro"/>
                <a:cs typeface="Source Sans Pro"/>
                <a:sym typeface="Source Sans Pro"/>
              </a:rPr>
            </a:br>
            <a:r>
              <a:rPr lang="en">
                <a:solidFill>
                  <a:srgbClr val="FFFFFF"/>
                </a:solidFill>
                <a:latin typeface="Source Sans Pro"/>
                <a:ea typeface="Source Sans Pro"/>
                <a:cs typeface="Source Sans Pro"/>
                <a:sym typeface="Source Sans Pro"/>
              </a:rPr>
              <a:t>Prof. Toshiya Otomo</a:t>
            </a:r>
            <a:endParaRPr>
              <a:solidFill>
                <a:srgbClr val="FFFFFF"/>
              </a:solidFill>
              <a:latin typeface="Source Sans Pro"/>
              <a:ea typeface="Source Sans Pro"/>
              <a:cs typeface="Source Sans Pro"/>
              <a:sym typeface="Source Sans Pro"/>
            </a:endParaRPr>
          </a:p>
        </p:txBody>
      </p:sp>
      <p:pic>
        <p:nvPicPr>
          <p:cNvPr id="57" name="Google Shape;57;p13"/>
          <p:cNvPicPr preferRelativeResize="0"/>
          <p:nvPr/>
        </p:nvPicPr>
        <p:blipFill>
          <a:blip r:embed="rId3">
            <a:alphaModFix/>
          </a:blip>
          <a:stretch>
            <a:fillRect/>
          </a:stretch>
        </p:blipFill>
        <p:spPr>
          <a:xfrm>
            <a:off x="95114" y="4351850"/>
            <a:ext cx="1605711" cy="674400"/>
          </a:xfrm>
          <a:prstGeom prst="rect">
            <a:avLst/>
          </a:prstGeom>
          <a:noFill/>
          <a:ln>
            <a:noFill/>
          </a:ln>
        </p:spPr>
      </p:pic>
      <p:pic>
        <p:nvPicPr>
          <p:cNvPr id="58" name="Google Shape;58;p13"/>
          <p:cNvPicPr preferRelativeResize="0"/>
          <p:nvPr/>
        </p:nvPicPr>
        <p:blipFill>
          <a:blip r:embed="rId4">
            <a:alphaModFix/>
          </a:blip>
          <a:stretch>
            <a:fillRect/>
          </a:stretch>
        </p:blipFill>
        <p:spPr>
          <a:xfrm>
            <a:off x="1780226" y="4351850"/>
            <a:ext cx="2127600" cy="674400"/>
          </a:xfrm>
          <a:prstGeom prst="rect">
            <a:avLst/>
          </a:prstGeom>
          <a:noFill/>
          <a:ln>
            <a:noFill/>
          </a:ln>
        </p:spPr>
      </p:pic>
      <p:pic>
        <p:nvPicPr>
          <p:cNvPr id="59" name="Google Shape;59;p13"/>
          <p:cNvPicPr preferRelativeResize="0"/>
          <p:nvPr/>
        </p:nvPicPr>
        <p:blipFill>
          <a:blip r:embed="rId5">
            <a:alphaModFix/>
          </a:blip>
          <a:stretch>
            <a:fillRect/>
          </a:stretch>
        </p:blipFill>
        <p:spPr>
          <a:xfrm>
            <a:off x="8084375" y="4301425"/>
            <a:ext cx="924075" cy="775250"/>
          </a:xfrm>
          <a:prstGeom prst="rect">
            <a:avLst/>
          </a:prstGeom>
          <a:noFill/>
          <a:ln>
            <a:noFill/>
          </a:ln>
        </p:spPr>
      </p:pic>
      <p:pic>
        <p:nvPicPr>
          <p:cNvPr id="3" name="Picture 2">
            <a:extLst>
              <a:ext uri="{FF2B5EF4-FFF2-40B4-BE49-F238E27FC236}">
                <a16:creationId xmlns:a16="http://schemas.microsoft.com/office/drawing/2014/main" id="{8F93B63E-54F5-406C-8A37-BEEFC66AA988}"/>
              </a:ext>
            </a:extLst>
          </p:cNvPr>
          <p:cNvPicPr>
            <a:picLocks noChangeAspect="1"/>
          </p:cNvPicPr>
          <p:nvPr/>
        </p:nvPicPr>
        <p:blipFill>
          <a:blip r:embed="rId6"/>
          <a:stretch>
            <a:fillRect/>
          </a:stretch>
        </p:blipFill>
        <p:spPr>
          <a:xfrm>
            <a:off x="4989039" y="169817"/>
            <a:ext cx="4019411" cy="40194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132" name="Google Shape;132;p22"/>
          <p:cNvSpPr txBox="1">
            <a:spLocks noGrp="1"/>
          </p:cNvSpPr>
          <p:nvPr>
            <p:ph type="body" idx="1"/>
          </p:nvPr>
        </p:nvSpPr>
        <p:spPr>
          <a:xfrm>
            <a:off x="311700" y="1152475"/>
            <a:ext cx="8107500" cy="86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FFFFFF"/>
                </a:solidFill>
              </a:rPr>
              <a:t>As one can see from the graph. There is a significant change to the Self-correlation function with regard to the truncation oscillations.</a:t>
            </a:r>
            <a:endParaRPr sz="1400">
              <a:solidFill>
                <a:srgbClr val="FFFFFF"/>
              </a:solidFill>
            </a:endParaRPr>
          </a:p>
          <a:p>
            <a:pPr marL="0" lvl="0" indent="0" algn="l" rtl="0">
              <a:spcBef>
                <a:spcPts val="1600"/>
              </a:spcBef>
              <a:spcAft>
                <a:spcPts val="1600"/>
              </a:spcAft>
              <a:buNone/>
            </a:pPr>
            <a:r>
              <a:rPr lang="en" sz="1400">
                <a:solidFill>
                  <a:srgbClr val="FFFFFF"/>
                </a:solidFill>
              </a:rPr>
              <a:t> </a:t>
            </a:r>
            <a:endParaRPr sz="1400">
              <a:solidFill>
                <a:srgbClr val="FFFFFF"/>
              </a:solidFill>
            </a:endParaRPr>
          </a:p>
        </p:txBody>
      </p:sp>
      <p:pic>
        <p:nvPicPr>
          <p:cNvPr id="133" name="Google Shape;133;p22"/>
          <p:cNvPicPr preferRelativeResize="0"/>
          <p:nvPr/>
        </p:nvPicPr>
        <p:blipFill>
          <a:blip r:embed="rId3">
            <a:alphaModFix/>
          </a:blip>
          <a:stretch>
            <a:fillRect/>
          </a:stretch>
        </p:blipFill>
        <p:spPr>
          <a:xfrm>
            <a:off x="243500" y="2098275"/>
            <a:ext cx="3301075" cy="2801750"/>
          </a:xfrm>
          <a:prstGeom prst="rect">
            <a:avLst/>
          </a:prstGeom>
          <a:noFill/>
          <a:ln>
            <a:noFill/>
          </a:ln>
        </p:spPr>
      </p:pic>
      <p:sp>
        <p:nvSpPr>
          <p:cNvPr id="134" name="Google Shape;134;p22"/>
          <p:cNvSpPr txBox="1"/>
          <p:nvPr/>
        </p:nvSpPr>
        <p:spPr>
          <a:xfrm>
            <a:off x="6855650" y="4157225"/>
            <a:ext cx="22215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rPr>
              <a:t>Image credits: Inelasticity corrections for time-of-flight and fixed wavelength neutron diffraction experiments A.K. Soper - Molecular Physics Vol. 107, No. 16, 20 August 2009, 1667–1684</a:t>
            </a:r>
            <a:endParaRPr sz="700">
              <a:solidFill>
                <a:srgbClr val="FFFFFF"/>
              </a:solidFill>
            </a:endParaRPr>
          </a:p>
          <a:p>
            <a:pPr marL="0" lvl="0" indent="0" algn="l" rtl="0">
              <a:spcBef>
                <a:spcPts val="0"/>
              </a:spcBef>
              <a:spcAft>
                <a:spcPts val="0"/>
              </a:spcAft>
              <a:buNone/>
            </a:pPr>
            <a:endParaRPr sz="700">
              <a:solidFill>
                <a:srgbClr val="FFFFFF"/>
              </a:solidFill>
            </a:endParaRPr>
          </a:p>
          <a:p>
            <a:pPr marL="0" lvl="0" indent="0" algn="l" rtl="0">
              <a:spcBef>
                <a:spcPts val="0"/>
              </a:spcBef>
              <a:spcAft>
                <a:spcPts val="0"/>
              </a:spcAft>
              <a:buNone/>
            </a:pPr>
            <a:endParaRPr sz="700">
              <a:solidFill>
                <a:srgbClr val="FFFFFF"/>
              </a:solidFill>
            </a:endParaRPr>
          </a:p>
        </p:txBody>
      </p:sp>
      <p:pic>
        <p:nvPicPr>
          <p:cNvPr id="135" name="Google Shape;135;p22"/>
          <p:cNvPicPr preferRelativeResize="0"/>
          <p:nvPr/>
        </p:nvPicPr>
        <p:blipFill>
          <a:blip r:embed="rId4">
            <a:alphaModFix/>
          </a:blip>
          <a:stretch>
            <a:fillRect/>
          </a:stretch>
        </p:blipFill>
        <p:spPr>
          <a:xfrm>
            <a:off x="3725350" y="2098275"/>
            <a:ext cx="3079950" cy="2801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Sources and References:</a:t>
            </a:r>
            <a:endParaRPr/>
          </a:p>
        </p:txBody>
      </p:sp>
      <p:sp>
        <p:nvSpPr>
          <p:cNvPr id="141" name="Google Shape;14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sz="1400"/>
              <a:t>Underneath the Bragg Peaks Structural Analysis of Complex Material by T. Egami and S.J.L. Billinge</a:t>
            </a:r>
            <a:endParaRPr sz="1400"/>
          </a:p>
          <a:p>
            <a:pPr marL="457200" lvl="0" indent="-317500" algn="l" rtl="0">
              <a:spcBef>
                <a:spcPts val="0"/>
              </a:spcBef>
              <a:spcAft>
                <a:spcPts val="0"/>
              </a:spcAft>
              <a:buSzPts val="1400"/>
              <a:buAutoNum type="arabicPeriod"/>
            </a:pPr>
            <a:r>
              <a:rPr lang="en" sz="1400"/>
              <a:t>Total scattering / PDF: Theory and practice Andrew Goodwin September 2017(</a:t>
            </a:r>
            <a:r>
              <a:rPr lang="en" sz="1400" u="sng">
                <a:solidFill>
                  <a:schemeClr val="hlink"/>
                </a:solidFill>
                <a:hlinkClick r:id="rId3"/>
              </a:rPr>
              <a:t>https://www.oxfordneutronschool.org/2017/Lectures/Goodwin%20-%20Total%20Scattering.pdf</a:t>
            </a:r>
            <a:r>
              <a:rPr lang="en" sz="1400"/>
              <a:t>)</a:t>
            </a:r>
            <a:endParaRPr sz="1400"/>
          </a:p>
          <a:p>
            <a:pPr marL="457200" lvl="0" indent="-317500" algn="l" rtl="0">
              <a:lnSpc>
                <a:spcPct val="100000"/>
              </a:lnSpc>
              <a:spcBef>
                <a:spcPts val="0"/>
              </a:spcBef>
              <a:spcAft>
                <a:spcPts val="0"/>
              </a:spcAft>
              <a:buClr>
                <a:srgbClr val="B7B7B7"/>
              </a:buClr>
              <a:buSzPts val="1400"/>
              <a:buAutoNum type="arabicPeriod"/>
            </a:pPr>
            <a:r>
              <a:rPr lang="en" sz="1400">
                <a:solidFill>
                  <a:srgbClr val="B7B7B7"/>
                </a:solidFill>
              </a:rPr>
              <a:t>Inelasticity corrections for time-of-flight and fixed wavelength neutron diffraction experiments A.K. Soper - Molecular Physics Vol. 107, No. 16, 20 August 2009, 1667–1684</a:t>
            </a:r>
            <a:endParaRPr sz="1400">
              <a:solidFill>
                <a:srgbClr val="B7B7B7"/>
              </a:solidFill>
            </a:endParaRPr>
          </a:p>
          <a:p>
            <a:pPr marL="457200" lvl="0" indent="-317500" algn="l" rtl="0">
              <a:spcBef>
                <a:spcPts val="0"/>
              </a:spcBef>
              <a:spcAft>
                <a:spcPts val="0"/>
              </a:spcAft>
              <a:buSzPts val="1400"/>
              <a:buAutoNum type="arabicPeriod"/>
            </a:pPr>
            <a:r>
              <a:rPr lang="en" sz="1400"/>
              <a:t>The Oxford Solid State Basics by Steven H. Simon</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79800" y="972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Structural Analysis</a:t>
            </a:r>
            <a:endParaRPr/>
          </a:p>
        </p:txBody>
      </p:sp>
      <p:sp>
        <p:nvSpPr>
          <p:cNvPr id="66" name="Google Shape;66;p14"/>
          <p:cNvSpPr txBox="1">
            <a:spLocks noGrp="1"/>
          </p:cNvSpPr>
          <p:nvPr>
            <p:ph type="body" idx="1"/>
          </p:nvPr>
        </p:nvSpPr>
        <p:spPr>
          <a:xfrm>
            <a:off x="3488975" y="686025"/>
            <a:ext cx="5396100" cy="437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FFFFFF"/>
                </a:solidFill>
              </a:rPr>
              <a:t>The idea is to determine structure of materials by using neutrons as a probe. The material being examined could be a SINGLE CRYSTAL, POWDER or even LIQUID.</a:t>
            </a:r>
            <a:endParaRPr sz="1400">
              <a:solidFill>
                <a:srgbClr val="FFFFFF"/>
              </a:solidFill>
            </a:endParaRPr>
          </a:p>
          <a:p>
            <a:pPr marL="0" lvl="0" indent="0" algn="l" rtl="0">
              <a:spcBef>
                <a:spcPts val="1600"/>
              </a:spcBef>
              <a:spcAft>
                <a:spcPts val="1600"/>
              </a:spcAft>
              <a:buNone/>
            </a:pPr>
            <a:r>
              <a:rPr lang="en" sz="1400">
                <a:solidFill>
                  <a:srgbClr val="FFFFFF"/>
                </a:solidFill>
              </a:rPr>
              <a:t>Conventional crystallography deals with single crystals and uses </a:t>
            </a:r>
            <a:br>
              <a:rPr lang="en" sz="1400">
                <a:solidFill>
                  <a:srgbClr val="FFFFFF"/>
                </a:solidFill>
              </a:rPr>
            </a:br>
            <a:r>
              <a:rPr lang="en" sz="1400" u="sng">
                <a:solidFill>
                  <a:srgbClr val="FFFFFF"/>
                </a:solidFill>
              </a:rPr>
              <a:t>Bragg’s Law </a:t>
            </a:r>
            <a:r>
              <a:rPr lang="en" sz="1400">
                <a:solidFill>
                  <a:srgbClr val="FFFFFF"/>
                </a:solidFill>
              </a:rPr>
              <a:t>or equivalently </a:t>
            </a:r>
            <a:r>
              <a:rPr lang="en" sz="1400" u="sng">
                <a:solidFill>
                  <a:srgbClr val="FFFFFF"/>
                </a:solidFill>
              </a:rPr>
              <a:t>Laue Condition</a:t>
            </a:r>
            <a:r>
              <a:rPr lang="en" sz="1400">
                <a:solidFill>
                  <a:srgbClr val="FFFFFF"/>
                </a:solidFill>
              </a:rPr>
              <a:t>. This represents the two inherent modes of looking at structure of a material in Real Space(r) or Reciprocal Space(Q). </a:t>
            </a:r>
            <a:br>
              <a:rPr lang="en" sz="1400">
                <a:solidFill>
                  <a:srgbClr val="FFFFFF"/>
                </a:solidFill>
              </a:rPr>
            </a:br>
            <a:r>
              <a:rPr lang="en" sz="1400">
                <a:solidFill>
                  <a:srgbClr val="FFFFFF"/>
                </a:solidFill>
              </a:rPr>
              <a:t>Thus in experiments X-rays or neutrons are used to map the reciprocal space and then converted to real space information. </a:t>
            </a:r>
            <a:br>
              <a:rPr lang="en" sz="1400">
                <a:solidFill>
                  <a:srgbClr val="FFFFFF"/>
                </a:solidFill>
              </a:rPr>
            </a:br>
            <a:br>
              <a:rPr lang="en">
                <a:solidFill>
                  <a:srgbClr val="000000"/>
                </a:solidFill>
              </a:rPr>
            </a:br>
            <a:endParaRPr sz="1400">
              <a:solidFill>
                <a:srgbClr val="000000"/>
              </a:solidFill>
            </a:endParaRPr>
          </a:p>
        </p:txBody>
      </p:sp>
      <p:pic>
        <p:nvPicPr>
          <p:cNvPr id="67" name="Google Shape;67;p14"/>
          <p:cNvPicPr preferRelativeResize="0"/>
          <p:nvPr/>
        </p:nvPicPr>
        <p:blipFill>
          <a:blip r:embed="rId3">
            <a:alphaModFix/>
          </a:blip>
          <a:stretch>
            <a:fillRect/>
          </a:stretch>
        </p:blipFill>
        <p:spPr>
          <a:xfrm>
            <a:off x="-63225" y="686025"/>
            <a:ext cx="3148474" cy="4213850"/>
          </a:xfrm>
          <a:prstGeom prst="rect">
            <a:avLst/>
          </a:prstGeom>
          <a:noFill/>
          <a:ln>
            <a:noFill/>
          </a:ln>
        </p:spPr>
      </p:pic>
      <p:pic>
        <p:nvPicPr>
          <p:cNvPr id="68" name="Google Shape;68;p14"/>
          <p:cNvPicPr preferRelativeResize="0"/>
          <p:nvPr/>
        </p:nvPicPr>
        <p:blipFill>
          <a:blip r:embed="rId4">
            <a:alphaModFix/>
          </a:blip>
          <a:stretch>
            <a:fillRect/>
          </a:stretch>
        </p:blipFill>
        <p:spPr>
          <a:xfrm>
            <a:off x="3541736" y="3458275"/>
            <a:ext cx="1783617" cy="623400"/>
          </a:xfrm>
          <a:prstGeom prst="rect">
            <a:avLst/>
          </a:prstGeom>
          <a:noFill/>
          <a:ln>
            <a:noFill/>
          </a:ln>
        </p:spPr>
      </p:pic>
      <p:pic>
        <p:nvPicPr>
          <p:cNvPr id="69" name="Google Shape;69;p14"/>
          <p:cNvPicPr preferRelativeResize="0"/>
          <p:nvPr/>
        </p:nvPicPr>
        <p:blipFill>
          <a:blip r:embed="rId5">
            <a:alphaModFix/>
          </a:blip>
          <a:stretch>
            <a:fillRect/>
          </a:stretch>
        </p:blipFill>
        <p:spPr>
          <a:xfrm>
            <a:off x="3542300" y="4265350"/>
            <a:ext cx="1782484" cy="634525"/>
          </a:xfrm>
          <a:prstGeom prst="rect">
            <a:avLst/>
          </a:prstGeom>
          <a:noFill/>
          <a:ln>
            <a:noFill/>
          </a:ln>
        </p:spPr>
      </p:pic>
      <p:pic>
        <p:nvPicPr>
          <p:cNvPr id="70" name="Google Shape;70;p14"/>
          <p:cNvPicPr preferRelativeResize="0"/>
          <p:nvPr/>
        </p:nvPicPr>
        <p:blipFill rotWithShape="1">
          <a:blip r:embed="rId6">
            <a:alphaModFix/>
          </a:blip>
          <a:srcRect l="8269" r="-8270"/>
          <a:stretch/>
        </p:blipFill>
        <p:spPr>
          <a:xfrm>
            <a:off x="5455101" y="4276474"/>
            <a:ext cx="1298741" cy="62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Total Scattering Experiments</a:t>
            </a:r>
            <a:endParaRPr/>
          </a:p>
        </p:txBody>
      </p:sp>
      <p:sp>
        <p:nvSpPr>
          <p:cNvPr id="76" name="Google Shape;76;p15"/>
          <p:cNvSpPr txBox="1"/>
          <p:nvPr/>
        </p:nvSpPr>
        <p:spPr>
          <a:xfrm>
            <a:off x="5069950" y="748350"/>
            <a:ext cx="3921000" cy="3646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Source Sans Pro"/>
              <a:buChar char="●"/>
            </a:pPr>
            <a:r>
              <a:rPr lang="en">
                <a:solidFill>
                  <a:srgbClr val="FFFFFF"/>
                </a:solidFill>
                <a:latin typeface="Source Sans Pro"/>
                <a:ea typeface="Source Sans Pro"/>
                <a:cs typeface="Source Sans Pro"/>
                <a:sym typeface="Source Sans Pro"/>
              </a:rPr>
              <a:t>Neutron source is a spallation source with wavelength range  </a:t>
            </a:r>
            <a:br>
              <a:rPr lang="en">
                <a:solidFill>
                  <a:srgbClr val="FFFFFF"/>
                </a:solidFill>
                <a:latin typeface="Source Sans Pro"/>
                <a:ea typeface="Source Sans Pro"/>
                <a:cs typeface="Source Sans Pro"/>
                <a:sym typeface="Source Sans Pro"/>
              </a:rPr>
            </a:br>
            <a:r>
              <a:rPr lang="en">
                <a:solidFill>
                  <a:srgbClr val="FFFFFF"/>
                </a:solidFill>
                <a:latin typeface="Source Sans Pro"/>
                <a:ea typeface="Source Sans Pro"/>
                <a:cs typeface="Source Sans Pro"/>
                <a:sym typeface="Source Sans Pro"/>
              </a:rPr>
              <a:t>0.12 Å to 8.3 Å</a:t>
            </a:r>
            <a:endParaRPr>
              <a:solidFill>
                <a:srgbClr val="FFFFFF"/>
              </a:solidFill>
              <a:latin typeface="Source Sans Pro"/>
              <a:ea typeface="Source Sans Pro"/>
              <a:cs typeface="Source Sans Pro"/>
              <a:sym typeface="Source Sans Pro"/>
            </a:endParaRPr>
          </a:p>
          <a:p>
            <a:pPr marL="457200" lvl="0" indent="-317500" algn="l" rtl="0">
              <a:spcBef>
                <a:spcPts val="0"/>
              </a:spcBef>
              <a:spcAft>
                <a:spcPts val="0"/>
              </a:spcAft>
              <a:buClr>
                <a:srgbClr val="FFFFFF"/>
              </a:buClr>
              <a:buSzPts val="1400"/>
              <a:buFont typeface="Source Sans Pro"/>
              <a:buChar char="●"/>
            </a:pPr>
            <a:r>
              <a:rPr lang="en">
                <a:solidFill>
                  <a:srgbClr val="FFFFFF"/>
                </a:solidFill>
                <a:latin typeface="Source Sans Pro"/>
                <a:ea typeface="Source Sans Pro"/>
                <a:cs typeface="Source Sans Pro"/>
                <a:sym typeface="Source Sans Pro"/>
              </a:rPr>
              <a:t>The sample is placed in a container mostly made of Vanadium</a:t>
            </a:r>
            <a:endParaRPr>
              <a:solidFill>
                <a:srgbClr val="FFFFFF"/>
              </a:solidFill>
              <a:latin typeface="Source Sans Pro"/>
              <a:ea typeface="Source Sans Pro"/>
              <a:cs typeface="Source Sans Pro"/>
              <a:sym typeface="Source Sans Pro"/>
            </a:endParaRPr>
          </a:p>
          <a:p>
            <a:pPr marL="457200" lvl="0" indent="-317500" algn="l" rtl="0">
              <a:spcBef>
                <a:spcPts val="0"/>
              </a:spcBef>
              <a:spcAft>
                <a:spcPts val="0"/>
              </a:spcAft>
              <a:buClr>
                <a:srgbClr val="FFFFFF"/>
              </a:buClr>
              <a:buSzPts val="1400"/>
              <a:buFont typeface="Source Sans Pro"/>
              <a:buChar char="●"/>
            </a:pPr>
            <a:r>
              <a:rPr lang="en">
                <a:solidFill>
                  <a:srgbClr val="FFFFFF"/>
                </a:solidFill>
                <a:latin typeface="Source Sans Pro"/>
                <a:ea typeface="Source Sans Pro"/>
                <a:cs typeface="Source Sans Pro"/>
                <a:sym typeface="Source Sans Pro"/>
              </a:rPr>
              <a:t>There are 4 detector banks for various 2θ</a:t>
            </a:r>
            <a:endParaRPr>
              <a:solidFill>
                <a:srgbClr val="FFFFFF"/>
              </a:solidFill>
              <a:latin typeface="Source Sans Pro"/>
              <a:ea typeface="Source Sans Pro"/>
              <a:cs typeface="Source Sans Pro"/>
              <a:sym typeface="Source Sans Pro"/>
            </a:endParaRPr>
          </a:p>
          <a:p>
            <a:pPr marL="457200" lvl="0" indent="-317500" algn="l" rtl="0">
              <a:spcBef>
                <a:spcPts val="0"/>
              </a:spcBef>
              <a:spcAft>
                <a:spcPts val="0"/>
              </a:spcAft>
              <a:buClr>
                <a:srgbClr val="FFFFFF"/>
              </a:buClr>
              <a:buSzPts val="1400"/>
              <a:buFont typeface="Source Sans Pro"/>
              <a:buChar char="●"/>
            </a:pPr>
            <a:r>
              <a:rPr lang="en">
                <a:solidFill>
                  <a:srgbClr val="FFFFFF"/>
                </a:solidFill>
                <a:latin typeface="Source Sans Pro"/>
                <a:ea typeface="Source Sans Pro"/>
                <a:cs typeface="Source Sans Pro"/>
                <a:sym typeface="Source Sans Pro"/>
              </a:rPr>
              <a:t>The measurements made are time of flight measurements(ToF) which are then used to calculate the momentum</a:t>
            </a:r>
            <a:endParaRPr>
              <a:solidFill>
                <a:srgbClr val="FFFFFF"/>
              </a:solidFill>
              <a:latin typeface="Source Sans Pro"/>
              <a:ea typeface="Source Sans Pro"/>
              <a:cs typeface="Source Sans Pro"/>
              <a:sym typeface="Source Sans Pro"/>
            </a:endParaRPr>
          </a:p>
          <a:p>
            <a:pPr marL="457200" lvl="0" indent="-317500" algn="l" rtl="0">
              <a:spcBef>
                <a:spcPts val="0"/>
              </a:spcBef>
              <a:spcAft>
                <a:spcPts val="0"/>
              </a:spcAft>
              <a:buClr>
                <a:srgbClr val="FFFFFF"/>
              </a:buClr>
              <a:buSzPts val="1400"/>
              <a:buFont typeface="Source Sans Pro"/>
              <a:buChar char="●"/>
            </a:pPr>
            <a:r>
              <a:rPr lang="en">
                <a:solidFill>
                  <a:srgbClr val="FFFFFF"/>
                </a:solidFill>
                <a:latin typeface="Source Sans Pro"/>
                <a:ea typeface="Source Sans Pro"/>
                <a:cs typeface="Source Sans Pro"/>
                <a:sym typeface="Source Sans Pro"/>
              </a:rPr>
              <a:t>Knowing the final location the change in momentum(q) is calculated</a:t>
            </a:r>
            <a:endParaRPr>
              <a:solidFill>
                <a:srgbClr val="FFFFFF"/>
              </a:solidFill>
              <a:latin typeface="Source Sans Pro"/>
              <a:ea typeface="Source Sans Pro"/>
              <a:cs typeface="Source Sans Pro"/>
              <a:sym typeface="Source Sans Pro"/>
            </a:endParaRPr>
          </a:p>
          <a:p>
            <a:pPr marL="457200" lvl="0" indent="-317500" algn="l" rtl="0">
              <a:spcBef>
                <a:spcPts val="0"/>
              </a:spcBef>
              <a:spcAft>
                <a:spcPts val="0"/>
              </a:spcAft>
              <a:buClr>
                <a:srgbClr val="FFFFFF"/>
              </a:buClr>
              <a:buSzPts val="1400"/>
              <a:buFont typeface="Source Sans Pro"/>
              <a:buChar char="●"/>
            </a:pPr>
            <a:r>
              <a:rPr lang="en">
                <a:solidFill>
                  <a:srgbClr val="FFFFFF"/>
                </a:solidFill>
                <a:latin typeface="Source Sans Pro"/>
                <a:ea typeface="Source Sans Pro"/>
                <a:cs typeface="Source Sans Pro"/>
                <a:sym typeface="Source Sans Pro"/>
              </a:rPr>
              <a:t>The aim is analyse the structure of hydrogen-rich material and the properties.</a:t>
            </a:r>
            <a:br>
              <a:rPr lang="en">
                <a:solidFill>
                  <a:srgbClr val="FFFFFF"/>
                </a:solidFill>
                <a:latin typeface="Source Sans Pro"/>
                <a:ea typeface="Source Sans Pro"/>
                <a:cs typeface="Source Sans Pro"/>
                <a:sym typeface="Source Sans Pro"/>
              </a:rPr>
            </a:br>
            <a:r>
              <a:rPr lang="en">
                <a:solidFill>
                  <a:srgbClr val="FFFFFF"/>
                </a:solidFill>
                <a:latin typeface="Source Sans Pro"/>
                <a:ea typeface="Source Sans Pro"/>
                <a:cs typeface="Source Sans Pro"/>
                <a:sym typeface="Source Sans Pro"/>
              </a:rPr>
              <a:t>Or,</a:t>
            </a:r>
            <a:br>
              <a:rPr lang="en">
                <a:solidFill>
                  <a:srgbClr val="FFFFFF"/>
                </a:solidFill>
                <a:latin typeface="Source Sans Pro"/>
                <a:ea typeface="Source Sans Pro"/>
                <a:cs typeface="Source Sans Pro"/>
                <a:sym typeface="Source Sans Pro"/>
              </a:rPr>
            </a:br>
            <a:r>
              <a:rPr lang="en">
                <a:solidFill>
                  <a:srgbClr val="FFFFFF"/>
                </a:solidFill>
                <a:latin typeface="Source Sans Pro"/>
                <a:ea typeface="Source Sans Pro"/>
                <a:cs typeface="Source Sans Pro"/>
                <a:sym typeface="Source Sans Pro"/>
              </a:rPr>
              <a:t> “Investigation of origin of hydrogen-induced physical properties by analysis of atomic position, and hydrogen correlations, and approach from pair correlation in disordered system.”</a:t>
            </a:r>
            <a:endParaRPr>
              <a:solidFill>
                <a:srgbClr val="FFFFFF"/>
              </a:solidFill>
              <a:latin typeface="Source Sans Pro"/>
              <a:ea typeface="Source Sans Pro"/>
              <a:cs typeface="Source Sans Pro"/>
              <a:sym typeface="Source Sans Pro"/>
            </a:endParaRPr>
          </a:p>
        </p:txBody>
      </p:sp>
      <p:sp>
        <p:nvSpPr>
          <p:cNvPr id="77" name="Google Shape;77;p15"/>
          <p:cNvSpPr txBox="1"/>
          <p:nvPr/>
        </p:nvSpPr>
        <p:spPr>
          <a:xfrm>
            <a:off x="316450" y="4438600"/>
            <a:ext cx="2382000" cy="4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FFFF"/>
                </a:solidFill>
              </a:rPr>
              <a:t>Image Credits:</a:t>
            </a:r>
            <a:r>
              <a:rPr lang="en" sz="1000"/>
              <a:t> </a:t>
            </a:r>
            <a:r>
              <a:rPr lang="en" sz="1100" u="sng">
                <a:solidFill>
                  <a:schemeClr val="hlink"/>
                </a:solidFill>
                <a:hlinkClick r:id="rId3"/>
              </a:rPr>
              <a:t>http://mlfuser.cross-tokai.jp/en/bl21.html</a:t>
            </a:r>
            <a:endParaRPr>
              <a:latin typeface="Source Sans Pro"/>
              <a:ea typeface="Source Sans Pro"/>
              <a:cs typeface="Source Sans Pro"/>
              <a:sym typeface="Source Sans Pro"/>
            </a:endParaRPr>
          </a:p>
        </p:txBody>
      </p:sp>
      <p:pic>
        <p:nvPicPr>
          <p:cNvPr id="78" name="Google Shape;78;p15"/>
          <p:cNvPicPr preferRelativeResize="0"/>
          <p:nvPr/>
        </p:nvPicPr>
        <p:blipFill>
          <a:blip r:embed="rId4">
            <a:alphaModFix/>
          </a:blip>
          <a:stretch>
            <a:fillRect/>
          </a:stretch>
        </p:blipFill>
        <p:spPr>
          <a:xfrm>
            <a:off x="152400" y="1170125"/>
            <a:ext cx="4242032" cy="31493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0" y="126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Structure Function and Pair Correlation Density </a:t>
            </a:r>
            <a:endParaRPr/>
          </a:p>
        </p:txBody>
      </p:sp>
      <p:sp>
        <p:nvSpPr>
          <p:cNvPr id="84" name="Google Shape;84;p16"/>
          <p:cNvSpPr txBox="1">
            <a:spLocks noGrp="1"/>
          </p:cNvSpPr>
          <p:nvPr>
            <p:ph type="body" idx="1"/>
          </p:nvPr>
        </p:nvSpPr>
        <p:spPr>
          <a:xfrm>
            <a:off x="100900" y="867825"/>
            <a:ext cx="8520600" cy="450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The total scattering structure function is what we get from our experiments which is:</a:t>
            </a:r>
            <a:endParaRPr>
              <a:solidFill>
                <a:srgbClr val="FFFFFF"/>
              </a:solidFill>
            </a:endParaRPr>
          </a:p>
          <a:p>
            <a:pPr marL="0" lvl="0" indent="0" algn="l" rtl="0">
              <a:spcBef>
                <a:spcPts val="1600"/>
              </a:spcBef>
              <a:spcAft>
                <a:spcPts val="0"/>
              </a:spcAft>
              <a:buNone/>
            </a:pPr>
            <a:r>
              <a:rPr lang="en">
                <a:solidFill>
                  <a:srgbClr val="FFFFFF"/>
                </a:solidFill>
              </a:rPr>
              <a:t> </a:t>
            </a: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0"/>
              </a:spcAft>
              <a:buNone/>
            </a:pPr>
            <a:r>
              <a:rPr lang="en">
                <a:solidFill>
                  <a:srgbClr val="FFFFFF"/>
                </a:solidFill>
              </a:rPr>
              <a:t>While the pair correlation is defined as:</a:t>
            </a: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0"/>
              </a:spcAft>
              <a:buNone/>
            </a:pPr>
            <a:r>
              <a:rPr lang="en">
                <a:solidFill>
                  <a:srgbClr val="FFFFFF"/>
                </a:solidFill>
              </a:rPr>
              <a:t>And the relation between the two is given by: </a:t>
            </a: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1600"/>
              </a:spcAft>
              <a:buNone/>
            </a:pPr>
            <a:endParaRPr>
              <a:solidFill>
                <a:srgbClr val="FFFFFF"/>
              </a:solidFill>
            </a:endParaRPr>
          </a:p>
        </p:txBody>
      </p:sp>
      <p:pic>
        <p:nvPicPr>
          <p:cNvPr id="85" name="Google Shape;85;p16"/>
          <p:cNvPicPr preferRelativeResize="0"/>
          <p:nvPr/>
        </p:nvPicPr>
        <p:blipFill>
          <a:blip r:embed="rId3">
            <a:alphaModFix/>
          </a:blip>
          <a:stretch>
            <a:fillRect/>
          </a:stretch>
        </p:blipFill>
        <p:spPr>
          <a:xfrm>
            <a:off x="668850" y="1380025"/>
            <a:ext cx="5290100" cy="822650"/>
          </a:xfrm>
          <a:prstGeom prst="rect">
            <a:avLst/>
          </a:prstGeom>
          <a:noFill/>
          <a:ln>
            <a:noFill/>
          </a:ln>
        </p:spPr>
      </p:pic>
      <p:pic>
        <p:nvPicPr>
          <p:cNvPr id="86" name="Google Shape;86;p16"/>
          <p:cNvPicPr preferRelativeResize="0"/>
          <p:nvPr/>
        </p:nvPicPr>
        <p:blipFill>
          <a:blip r:embed="rId4">
            <a:alphaModFix/>
          </a:blip>
          <a:stretch>
            <a:fillRect/>
          </a:stretch>
        </p:blipFill>
        <p:spPr>
          <a:xfrm>
            <a:off x="4368375" y="2571750"/>
            <a:ext cx="3798673" cy="742950"/>
          </a:xfrm>
          <a:prstGeom prst="rect">
            <a:avLst/>
          </a:prstGeom>
          <a:noFill/>
          <a:ln>
            <a:noFill/>
          </a:ln>
        </p:spPr>
      </p:pic>
      <p:pic>
        <p:nvPicPr>
          <p:cNvPr id="87" name="Google Shape;87;p16"/>
          <p:cNvPicPr preferRelativeResize="0"/>
          <p:nvPr/>
        </p:nvPicPr>
        <p:blipFill>
          <a:blip r:embed="rId5">
            <a:alphaModFix/>
          </a:blip>
          <a:stretch>
            <a:fillRect/>
          </a:stretch>
        </p:blipFill>
        <p:spPr>
          <a:xfrm>
            <a:off x="4943500" y="3507775"/>
            <a:ext cx="3678000" cy="1572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174675" y="202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why neutrons?...</a:t>
            </a:r>
            <a:endParaRPr/>
          </a:p>
        </p:txBody>
      </p:sp>
      <p:sp>
        <p:nvSpPr>
          <p:cNvPr id="93" name="Google Shape;93;p17"/>
          <p:cNvSpPr txBox="1">
            <a:spLocks noGrp="1"/>
          </p:cNvSpPr>
          <p:nvPr>
            <p:ph type="body" idx="1"/>
          </p:nvPr>
        </p:nvSpPr>
        <p:spPr>
          <a:xfrm>
            <a:off x="174675" y="7753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FFFFFF"/>
                </a:solidFill>
              </a:rPr>
              <a:t>As stated earlier the aim is to understand the properties of hydrogen laden materials.The problem with X-rays is, the tiny cross section it has with hydrogen as compared to the other atoms it might have in the material.</a:t>
            </a:r>
            <a:r>
              <a:rPr lang="en">
                <a:solidFill>
                  <a:srgbClr val="FFFFFF"/>
                </a:solidFill>
              </a:rPr>
              <a:t> </a:t>
            </a:r>
            <a:br>
              <a:rPr lang="en">
                <a:solidFill>
                  <a:srgbClr val="FFFFFF"/>
                </a:solidFill>
              </a:rPr>
            </a:br>
            <a:r>
              <a:rPr lang="en" sz="1400">
                <a:solidFill>
                  <a:srgbClr val="FFFFFF"/>
                </a:solidFill>
              </a:rPr>
              <a:t>Another benefit of using neutron is the much larger wavelength range providing better resolution. For the same wavelength(1Å) the energies are:</a:t>
            </a:r>
            <a:endParaRPr sz="1400">
              <a:solidFill>
                <a:srgbClr val="FFFFFF"/>
              </a:solidFill>
            </a:endParaRPr>
          </a:p>
          <a:p>
            <a:pPr marL="0" lvl="0" indent="0" algn="l" rtl="0">
              <a:spcBef>
                <a:spcPts val="1600"/>
              </a:spcBef>
              <a:spcAft>
                <a:spcPts val="0"/>
              </a:spcAft>
              <a:buNone/>
            </a:pPr>
            <a:br>
              <a:rPr lang="en" sz="1400">
                <a:solidFill>
                  <a:srgbClr val="FFFFFF"/>
                </a:solidFill>
              </a:rPr>
            </a:br>
            <a:r>
              <a:rPr lang="en" sz="1400">
                <a:solidFill>
                  <a:srgbClr val="FFFFFF"/>
                </a:solidFill>
              </a:rPr>
              <a:t>Neutron - 81.8meV</a:t>
            </a:r>
            <a:br>
              <a:rPr lang="en" sz="1400">
                <a:solidFill>
                  <a:srgbClr val="FFFFFF"/>
                </a:solidFill>
              </a:rPr>
            </a:br>
            <a:r>
              <a:rPr lang="en" sz="1400">
                <a:solidFill>
                  <a:srgbClr val="FFFFFF"/>
                </a:solidFill>
              </a:rPr>
              <a:t>X-ray - 12.4keV</a:t>
            </a:r>
            <a:endParaRPr sz="1400">
              <a:solidFill>
                <a:srgbClr val="FFFFFF"/>
              </a:solidFill>
            </a:endParaRPr>
          </a:p>
          <a:p>
            <a:pPr marL="0" lvl="0" indent="0" algn="l" rtl="0">
              <a:spcBef>
                <a:spcPts val="1600"/>
              </a:spcBef>
              <a:spcAft>
                <a:spcPts val="1600"/>
              </a:spcAft>
              <a:buNone/>
            </a:pPr>
            <a:endParaRPr sz="1400">
              <a:solidFill>
                <a:srgbClr val="FFFFFF"/>
              </a:solidFill>
            </a:endParaRPr>
          </a:p>
        </p:txBody>
      </p:sp>
      <p:pic>
        <p:nvPicPr>
          <p:cNvPr id="94" name="Google Shape;94;p17"/>
          <p:cNvPicPr preferRelativeResize="0"/>
          <p:nvPr/>
        </p:nvPicPr>
        <p:blipFill>
          <a:blip r:embed="rId3">
            <a:alphaModFix/>
          </a:blip>
          <a:stretch>
            <a:fillRect/>
          </a:stretch>
        </p:blipFill>
        <p:spPr>
          <a:xfrm>
            <a:off x="4790675" y="1969873"/>
            <a:ext cx="4126375" cy="2994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177275" y="11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materials</a:t>
            </a:r>
            <a:endParaRPr/>
          </a:p>
        </p:txBody>
      </p:sp>
      <p:sp>
        <p:nvSpPr>
          <p:cNvPr id="100" name="Google Shape;100;p18"/>
          <p:cNvSpPr txBox="1">
            <a:spLocks noGrp="1"/>
          </p:cNvSpPr>
          <p:nvPr>
            <p:ph type="body" idx="1"/>
          </p:nvPr>
        </p:nvSpPr>
        <p:spPr>
          <a:xfrm>
            <a:off x="311700" y="762500"/>
            <a:ext cx="4888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rPr>
              <a:t>Water:</a:t>
            </a:r>
            <a:br>
              <a:rPr lang="en" sz="1200">
                <a:solidFill>
                  <a:srgbClr val="FFFFFF"/>
                </a:solidFill>
              </a:rPr>
            </a:br>
            <a:r>
              <a:rPr lang="en" sz="1200">
                <a:solidFill>
                  <a:srgbClr val="FFFFFF"/>
                </a:solidFill>
              </a:rPr>
              <a:t>		Water has a lot of interesting properties that we can learn about from understanding the structure, for example why is its density highest at 4℃, inter-molecular lengths and  even how the structure affects the interaction of water with other molecules.</a:t>
            </a:r>
            <a:br>
              <a:rPr lang="en" sz="1200">
                <a:solidFill>
                  <a:srgbClr val="FFFFFF"/>
                </a:solidFill>
              </a:rPr>
            </a:br>
            <a:br>
              <a:rPr lang="en" sz="1200">
                <a:solidFill>
                  <a:srgbClr val="FFFFFF"/>
                </a:solidFill>
              </a:rPr>
            </a:br>
            <a:r>
              <a:rPr lang="en" sz="1200">
                <a:solidFill>
                  <a:srgbClr val="FFFFFF"/>
                </a:solidFill>
              </a:rPr>
              <a:t>Metallic-Hydrides:</a:t>
            </a:r>
            <a:endParaRPr sz="1200">
              <a:solidFill>
                <a:srgbClr val="FFFFFF"/>
              </a:solidFill>
            </a:endParaRPr>
          </a:p>
          <a:p>
            <a:pPr marL="0" lvl="0" indent="0" algn="l" rtl="0">
              <a:spcBef>
                <a:spcPts val="1600"/>
              </a:spcBef>
              <a:spcAft>
                <a:spcPts val="0"/>
              </a:spcAft>
              <a:buNone/>
            </a:pPr>
            <a:r>
              <a:rPr lang="en" sz="1200">
                <a:solidFill>
                  <a:srgbClr val="FFFFFF"/>
                </a:solidFill>
              </a:rPr>
              <a:t>		Metallic-hydrides are of particular interest because their varied applications due to properties like superconductivity and hydrogen storage capacity. Neutron energy used is about the same as the excitation energy for the phonons/magnons and thus inelastic scattering can be used to study them.</a:t>
            </a:r>
            <a:endParaRPr sz="1200">
              <a:solidFill>
                <a:srgbClr val="FFFFFF"/>
              </a:solidFill>
            </a:endParaRPr>
          </a:p>
          <a:p>
            <a:pPr marL="0" lvl="0" indent="0" algn="l" rtl="0">
              <a:spcBef>
                <a:spcPts val="1600"/>
              </a:spcBef>
              <a:spcAft>
                <a:spcPts val="0"/>
              </a:spcAft>
              <a:buNone/>
            </a:pPr>
            <a:r>
              <a:rPr lang="en" sz="1200">
                <a:solidFill>
                  <a:srgbClr val="FFFFFF"/>
                </a:solidFill>
              </a:rPr>
              <a:t>Biomolecules:</a:t>
            </a:r>
            <a:endParaRPr sz="1200">
              <a:solidFill>
                <a:srgbClr val="FFFFFF"/>
              </a:solidFill>
            </a:endParaRPr>
          </a:p>
          <a:p>
            <a:pPr marL="0" lvl="0" indent="0" algn="l" rtl="0">
              <a:spcBef>
                <a:spcPts val="1600"/>
              </a:spcBef>
              <a:spcAft>
                <a:spcPts val="0"/>
              </a:spcAft>
              <a:buNone/>
            </a:pPr>
            <a:r>
              <a:rPr lang="en" sz="1200">
                <a:solidFill>
                  <a:srgbClr val="FFFFFF"/>
                </a:solidFill>
              </a:rPr>
              <a:t>		Biomolecular structure can be studied directly giving insight to the functionality of the molecule, especially in case of proteins where the structure is key to understanding its function.</a:t>
            </a:r>
            <a:endParaRPr sz="1200">
              <a:solidFill>
                <a:srgbClr val="FFFFFF"/>
              </a:solidFill>
            </a:endParaRPr>
          </a:p>
          <a:p>
            <a:pPr marL="0" lvl="0" indent="0" algn="l" rtl="0">
              <a:spcBef>
                <a:spcPts val="1600"/>
              </a:spcBef>
              <a:spcAft>
                <a:spcPts val="0"/>
              </a:spcAft>
              <a:buNone/>
            </a:pPr>
            <a:r>
              <a:rPr lang="en" sz="1200">
                <a:solidFill>
                  <a:srgbClr val="FFFFFF"/>
                </a:solidFill>
              </a:rPr>
              <a:t>		</a:t>
            </a:r>
            <a:endParaRPr sz="1200">
              <a:solidFill>
                <a:srgbClr val="FFFFFF"/>
              </a:solidFill>
            </a:endParaRPr>
          </a:p>
          <a:p>
            <a:pPr marL="0" lvl="0" indent="0" algn="l" rtl="0">
              <a:spcBef>
                <a:spcPts val="1600"/>
              </a:spcBef>
              <a:spcAft>
                <a:spcPts val="1600"/>
              </a:spcAft>
              <a:buNone/>
            </a:pPr>
            <a:endParaRPr>
              <a:solidFill>
                <a:srgbClr val="FFFFFF"/>
              </a:solidFill>
            </a:endParaRPr>
          </a:p>
        </p:txBody>
      </p:sp>
      <p:pic>
        <p:nvPicPr>
          <p:cNvPr id="101" name="Google Shape;101;p18"/>
          <p:cNvPicPr preferRelativeResize="0"/>
          <p:nvPr/>
        </p:nvPicPr>
        <p:blipFill>
          <a:blip r:embed="rId3">
            <a:alphaModFix/>
          </a:blip>
          <a:stretch>
            <a:fillRect/>
          </a:stretch>
        </p:blipFill>
        <p:spPr>
          <a:xfrm>
            <a:off x="5412350" y="690125"/>
            <a:ext cx="1989475" cy="1916700"/>
          </a:xfrm>
          <a:prstGeom prst="rect">
            <a:avLst/>
          </a:prstGeom>
          <a:noFill/>
          <a:ln>
            <a:noFill/>
          </a:ln>
        </p:spPr>
      </p:pic>
      <p:sp>
        <p:nvSpPr>
          <p:cNvPr id="102" name="Google Shape;102;p18"/>
          <p:cNvSpPr txBox="1"/>
          <p:nvPr/>
        </p:nvSpPr>
        <p:spPr>
          <a:xfrm>
            <a:off x="5384050" y="2653100"/>
            <a:ext cx="1945500" cy="19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FFFFF"/>
                </a:solidFill>
              </a:rPr>
              <a:t>Image credits:</a:t>
            </a:r>
            <a:r>
              <a:rPr lang="en" sz="700">
                <a:solidFill>
                  <a:srgbClr val="FFFFFF"/>
                </a:solidFill>
              </a:rPr>
              <a:t> </a:t>
            </a:r>
            <a:r>
              <a:rPr lang="en" sz="700" u="sng">
                <a:solidFill>
                  <a:schemeClr val="hlink"/>
                </a:solidFill>
                <a:hlinkClick r:id="rId4"/>
              </a:rPr>
              <a:t>https://i.stack.imgur.com/AWXg1.gif</a:t>
            </a:r>
            <a:endParaRPr sz="7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139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Scattering:</a:t>
            </a:r>
            <a:endParaRPr/>
          </a:p>
        </p:txBody>
      </p:sp>
      <p:sp>
        <p:nvSpPr>
          <p:cNvPr id="108" name="Google Shape;108;p19"/>
          <p:cNvSpPr txBox="1">
            <a:spLocks noGrp="1"/>
          </p:cNvSpPr>
          <p:nvPr>
            <p:ph type="body" idx="1"/>
          </p:nvPr>
        </p:nvSpPr>
        <p:spPr>
          <a:xfrm>
            <a:off x="311700" y="773050"/>
            <a:ext cx="8520600" cy="414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Scattering can be 4 kinds: </a:t>
            </a:r>
            <a:br>
              <a:rPr lang="en">
                <a:solidFill>
                  <a:srgbClr val="FFFFFF"/>
                </a:solidFill>
              </a:rPr>
            </a:br>
            <a:r>
              <a:rPr lang="en">
                <a:solidFill>
                  <a:srgbClr val="FFFFFF"/>
                </a:solidFill>
              </a:rPr>
              <a:t>I) Elastic     	II) Inelastic</a:t>
            </a:r>
            <a:br>
              <a:rPr lang="en">
                <a:solidFill>
                  <a:srgbClr val="FFFFFF"/>
                </a:solidFill>
              </a:rPr>
            </a:br>
            <a:r>
              <a:rPr lang="en">
                <a:solidFill>
                  <a:srgbClr val="FFFFFF"/>
                </a:solidFill>
              </a:rPr>
              <a:t>A) Coherent 		B) Incoherent</a:t>
            </a:r>
            <a:br>
              <a:rPr lang="en">
                <a:solidFill>
                  <a:srgbClr val="FFFFFF"/>
                </a:solidFill>
              </a:rPr>
            </a:br>
            <a:br>
              <a:rPr lang="en">
                <a:solidFill>
                  <a:srgbClr val="FFFFFF"/>
                </a:solidFill>
              </a:rPr>
            </a:br>
            <a:r>
              <a:rPr lang="en" sz="1400">
                <a:solidFill>
                  <a:srgbClr val="FFFFFF"/>
                </a:solidFill>
              </a:rPr>
              <a:t>Elastic collision/scattering are those in which there is no energy exchange between the colliding the particles, thus inelastic being the one in which there an exchange.</a:t>
            </a:r>
            <a:br>
              <a:rPr lang="en" sz="1400">
                <a:solidFill>
                  <a:srgbClr val="FFFFFF"/>
                </a:solidFill>
              </a:rPr>
            </a:br>
            <a:r>
              <a:rPr lang="en" sz="1400">
                <a:solidFill>
                  <a:srgbClr val="FFFFFF"/>
                </a:solidFill>
              </a:rPr>
              <a:t>While coherent scattering is one in which the incident and final/scattered wave have a definitive phase relation, opposed to incoherent in which there is no such relation.</a:t>
            </a:r>
            <a:endParaRPr sz="1400">
              <a:solidFill>
                <a:srgbClr val="FFFFFF"/>
              </a:solidFill>
            </a:endParaRPr>
          </a:p>
          <a:p>
            <a:pPr marL="0" lvl="0" indent="0" algn="l" rtl="0">
              <a:spcBef>
                <a:spcPts val="1600"/>
              </a:spcBef>
              <a:spcAft>
                <a:spcPts val="1600"/>
              </a:spcAft>
              <a:buNone/>
            </a:pPr>
            <a:r>
              <a:rPr lang="en" sz="1400" u="sng">
                <a:solidFill>
                  <a:srgbClr val="FFFFFF"/>
                </a:solidFill>
              </a:rPr>
              <a:t>Eg</a:t>
            </a:r>
            <a:r>
              <a:rPr lang="en" sz="1400">
                <a:solidFill>
                  <a:srgbClr val="FFFFFF"/>
                </a:solidFill>
              </a:rPr>
              <a:t>:    Bragg peaks - Elastic and coherent	</a:t>
            </a:r>
            <a:br>
              <a:rPr lang="en" sz="1400">
                <a:solidFill>
                  <a:srgbClr val="FFFFFF"/>
                </a:solidFill>
              </a:rPr>
            </a:br>
            <a:r>
              <a:rPr lang="en" sz="1400">
                <a:solidFill>
                  <a:srgbClr val="FFFFFF"/>
                </a:solidFill>
              </a:rPr>
              <a:t>	Laue monotonic diffuse scattering - Elastic and coherent</a:t>
            </a:r>
            <a:br>
              <a:rPr lang="en" sz="1400">
                <a:solidFill>
                  <a:srgbClr val="FFFFFF"/>
                </a:solidFill>
              </a:rPr>
            </a:br>
            <a:r>
              <a:rPr lang="en" sz="1400">
                <a:solidFill>
                  <a:srgbClr val="FFFFFF"/>
                </a:solidFill>
              </a:rPr>
              <a:t>	Incoherent cross section of nuclear scattering - Coherent and inelastic</a:t>
            </a:r>
            <a:br>
              <a:rPr lang="en" sz="1400">
                <a:solidFill>
                  <a:srgbClr val="FFFFFF"/>
                </a:solidFill>
              </a:rPr>
            </a:br>
            <a:r>
              <a:rPr lang="en" sz="1400">
                <a:solidFill>
                  <a:srgbClr val="FFFFFF"/>
                </a:solidFill>
              </a:rPr>
              <a:t>	Compton Scattering - Inelastic and incoherent </a:t>
            </a:r>
            <a:endParaRPr sz="14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164150" y="234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Inelastic collisions:</a:t>
            </a:r>
            <a:endParaRPr/>
          </a:p>
        </p:txBody>
      </p:sp>
      <p:sp>
        <p:nvSpPr>
          <p:cNvPr id="114" name="Google Shape;114;p20"/>
          <p:cNvSpPr txBox="1">
            <a:spLocks noGrp="1"/>
          </p:cNvSpPr>
          <p:nvPr>
            <p:ph type="body" idx="1"/>
          </p:nvPr>
        </p:nvSpPr>
        <p:spPr>
          <a:xfrm>
            <a:off x="164150" y="910050"/>
            <a:ext cx="5158800" cy="3771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Char char="●"/>
            </a:pPr>
            <a:r>
              <a:rPr lang="en" sz="1400">
                <a:solidFill>
                  <a:srgbClr val="FFFFFF"/>
                </a:solidFill>
              </a:rPr>
              <a:t>One of the problems with neutron scattering experiments to locate hydrogen positions is the similarity in the masses of the particles.</a:t>
            </a:r>
            <a:endParaRPr sz="1400">
              <a:solidFill>
                <a:srgbClr val="FFFFFF"/>
              </a:solidFill>
            </a:endParaRPr>
          </a:p>
          <a:p>
            <a:pPr marL="457200" lvl="0" indent="-317500" algn="l" rtl="0">
              <a:spcBef>
                <a:spcPts val="0"/>
              </a:spcBef>
              <a:spcAft>
                <a:spcPts val="0"/>
              </a:spcAft>
              <a:buClr>
                <a:srgbClr val="FFFFFF"/>
              </a:buClr>
              <a:buSzPts val="1400"/>
              <a:buChar char="●"/>
            </a:pPr>
            <a:r>
              <a:rPr lang="en" sz="1400">
                <a:solidFill>
                  <a:srgbClr val="FFFFFF"/>
                </a:solidFill>
              </a:rPr>
              <a:t>This causes significant momentum transfer between the two, especially low momentum neutron.</a:t>
            </a:r>
            <a:endParaRPr sz="1400">
              <a:solidFill>
                <a:srgbClr val="FFFFFF"/>
              </a:solidFill>
            </a:endParaRPr>
          </a:p>
          <a:p>
            <a:pPr marL="457200" lvl="0" indent="-317500" algn="l" rtl="0">
              <a:spcBef>
                <a:spcPts val="0"/>
              </a:spcBef>
              <a:spcAft>
                <a:spcPts val="0"/>
              </a:spcAft>
              <a:buClr>
                <a:srgbClr val="FFFFFF"/>
              </a:buClr>
              <a:buSzPts val="1400"/>
              <a:buChar char="●"/>
            </a:pPr>
            <a:r>
              <a:rPr lang="en" sz="1400">
                <a:solidFill>
                  <a:srgbClr val="FFFFFF"/>
                </a:solidFill>
              </a:rPr>
              <a:t>This inelastic scattering has to be taken into account and needs to be corrected for.</a:t>
            </a:r>
            <a:endParaRPr sz="1400">
              <a:solidFill>
                <a:srgbClr val="FFFFFF"/>
              </a:solidFill>
            </a:endParaRPr>
          </a:p>
          <a:p>
            <a:pPr marL="457200" lvl="0" indent="-317500" algn="l" rtl="0">
              <a:spcBef>
                <a:spcPts val="0"/>
              </a:spcBef>
              <a:spcAft>
                <a:spcPts val="0"/>
              </a:spcAft>
              <a:buClr>
                <a:srgbClr val="FFFFFF"/>
              </a:buClr>
              <a:buSzPts val="1400"/>
              <a:buChar char="●"/>
            </a:pPr>
            <a:r>
              <a:rPr lang="en" sz="1400">
                <a:solidFill>
                  <a:srgbClr val="FFFFFF"/>
                </a:solidFill>
              </a:rPr>
              <a:t>There are a few ways of doing so, the most used being</a:t>
            </a:r>
            <a:endParaRPr sz="1400">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Model based: In which one essentially models the inelastic collision calculates the inelastic contribution and corrects that from the total</a:t>
            </a:r>
            <a:endParaRPr>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Top-Hat convolution: This method has more general applicability, but certain underlying assumptions that may not always hold</a:t>
            </a:r>
            <a:endParaRPr>
              <a:solidFill>
                <a:srgbClr val="FFFFFF"/>
              </a:solidFill>
            </a:endParaRPr>
          </a:p>
        </p:txBody>
      </p:sp>
      <p:pic>
        <p:nvPicPr>
          <p:cNvPr id="115" name="Google Shape;115;p20"/>
          <p:cNvPicPr preferRelativeResize="0"/>
          <p:nvPr/>
        </p:nvPicPr>
        <p:blipFill>
          <a:blip r:embed="rId3">
            <a:alphaModFix/>
          </a:blip>
          <a:stretch>
            <a:fillRect/>
          </a:stretch>
        </p:blipFill>
        <p:spPr>
          <a:xfrm>
            <a:off x="5610050" y="1022575"/>
            <a:ext cx="3074700" cy="1107800"/>
          </a:xfrm>
          <a:prstGeom prst="rect">
            <a:avLst/>
          </a:prstGeom>
          <a:noFill/>
          <a:ln>
            <a:noFill/>
          </a:ln>
        </p:spPr>
      </p:pic>
      <p:pic>
        <p:nvPicPr>
          <p:cNvPr id="116" name="Google Shape;116;p20"/>
          <p:cNvPicPr preferRelativeResize="0"/>
          <p:nvPr/>
        </p:nvPicPr>
        <p:blipFill>
          <a:blip r:embed="rId4">
            <a:alphaModFix/>
          </a:blip>
          <a:stretch>
            <a:fillRect/>
          </a:stretch>
        </p:blipFill>
        <p:spPr>
          <a:xfrm>
            <a:off x="5917600" y="2346025"/>
            <a:ext cx="2767150" cy="1228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131225" y="16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 Hat Convolution</a:t>
            </a:r>
            <a:endParaRPr/>
          </a:p>
        </p:txBody>
      </p:sp>
      <p:sp>
        <p:nvSpPr>
          <p:cNvPr id="122" name="Google Shape;122;p21"/>
          <p:cNvSpPr txBox="1">
            <a:spLocks noGrp="1"/>
          </p:cNvSpPr>
          <p:nvPr>
            <p:ph type="body" idx="1"/>
          </p:nvPr>
        </p:nvSpPr>
        <p:spPr>
          <a:xfrm>
            <a:off x="131225" y="791525"/>
            <a:ext cx="4972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FFFFFF"/>
                </a:solidFill>
              </a:rPr>
              <a:t>Requirement for correction:</a:t>
            </a:r>
            <a:endParaRPr sz="1400">
              <a:solidFill>
                <a:srgbClr val="FFFFFF"/>
              </a:solidFill>
            </a:endParaRPr>
          </a:p>
          <a:p>
            <a:pPr marL="457200" lvl="0" indent="-317500" algn="l" rtl="0">
              <a:spcBef>
                <a:spcPts val="1600"/>
              </a:spcBef>
              <a:spcAft>
                <a:spcPts val="0"/>
              </a:spcAft>
              <a:buClr>
                <a:srgbClr val="FFFFFF"/>
              </a:buClr>
              <a:buSzPts val="1400"/>
              <a:buChar char="●"/>
            </a:pPr>
            <a:r>
              <a:rPr lang="en" sz="1400">
                <a:solidFill>
                  <a:srgbClr val="FFFFFF"/>
                </a:solidFill>
              </a:rPr>
              <a:t>Background maybe Q</a:t>
            </a:r>
            <a:r>
              <a:rPr lang="en" sz="1400" baseline="-25000">
                <a:solidFill>
                  <a:srgbClr val="FFFFFF"/>
                </a:solidFill>
              </a:rPr>
              <a:t>e</a:t>
            </a:r>
            <a:r>
              <a:rPr lang="en" sz="1400">
                <a:solidFill>
                  <a:srgbClr val="FFFFFF"/>
                </a:solidFill>
              </a:rPr>
              <a:t> dependent. But does not contain any structural information</a:t>
            </a:r>
            <a:endParaRPr sz="1400">
              <a:solidFill>
                <a:srgbClr val="FFFFFF"/>
              </a:solidFill>
            </a:endParaRPr>
          </a:p>
          <a:p>
            <a:pPr marL="457200" lvl="0" indent="-317500" algn="l" rtl="0">
              <a:spcBef>
                <a:spcPts val="0"/>
              </a:spcBef>
              <a:spcAft>
                <a:spcPts val="0"/>
              </a:spcAft>
              <a:buClr>
                <a:srgbClr val="FFFFFF"/>
              </a:buClr>
              <a:buSzPts val="1400"/>
              <a:buChar char="●"/>
            </a:pPr>
            <a:r>
              <a:rPr lang="en" sz="1400">
                <a:solidFill>
                  <a:srgbClr val="FFFFFF"/>
                </a:solidFill>
              </a:rPr>
              <a:t>Background when Fourier Transformed to real space gives unphysical structures in low-r region</a:t>
            </a:r>
            <a:endParaRPr sz="1400">
              <a:solidFill>
                <a:srgbClr val="FFFFFF"/>
              </a:solidFill>
            </a:endParaRPr>
          </a:p>
          <a:p>
            <a:pPr marL="0" lvl="0" indent="0" algn="l" rtl="0">
              <a:spcBef>
                <a:spcPts val="1600"/>
              </a:spcBef>
              <a:spcAft>
                <a:spcPts val="0"/>
              </a:spcAft>
              <a:buNone/>
            </a:pPr>
            <a:r>
              <a:rPr lang="en" sz="1400">
                <a:solidFill>
                  <a:srgbClr val="FFFFFF"/>
                </a:solidFill>
              </a:rPr>
              <a:t>The idea is to form a ‘pseudo’ self-scattering function by convolving the measured intensity with the “top-hat function.” After the convolution we can get the pair correlation by removing this part from the measured data.</a:t>
            </a:r>
            <a:endParaRPr sz="1400">
              <a:solidFill>
                <a:srgbClr val="FFFFFF"/>
              </a:solidFill>
            </a:endParaRPr>
          </a:p>
          <a:p>
            <a:pPr marL="0" lvl="0" indent="0" algn="l" rtl="0">
              <a:spcBef>
                <a:spcPts val="1600"/>
              </a:spcBef>
              <a:spcAft>
                <a:spcPts val="1600"/>
              </a:spcAft>
              <a:buNone/>
            </a:pPr>
            <a:r>
              <a:rPr lang="en" sz="1400">
                <a:solidFill>
                  <a:srgbClr val="FFFFFF"/>
                </a:solidFill>
              </a:rPr>
              <a:t> </a:t>
            </a:r>
            <a:endParaRPr sz="1400">
              <a:solidFill>
                <a:srgbClr val="FFFFFF"/>
              </a:solidFill>
            </a:endParaRPr>
          </a:p>
        </p:txBody>
      </p:sp>
      <p:pic>
        <p:nvPicPr>
          <p:cNvPr id="123" name="Google Shape;123;p21"/>
          <p:cNvPicPr preferRelativeResize="0"/>
          <p:nvPr/>
        </p:nvPicPr>
        <p:blipFill>
          <a:blip r:embed="rId3">
            <a:alphaModFix/>
          </a:blip>
          <a:stretch>
            <a:fillRect/>
          </a:stretch>
        </p:blipFill>
        <p:spPr>
          <a:xfrm>
            <a:off x="5510525" y="846950"/>
            <a:ext cx="3438525" cy="742950"/>
          </a:xfrm>
          <a:prstGeom prst="rect">
            <a:avLst/>
          </a:prstGeom>
          <a:noFill/>
          <a:ln>
            <a:noFill/>
          </a:ln>
        </p:spPr>
      </p:pic>
      <p:pic>
        <p:nvPicPr>
          <p:cNvPr id="124" name="Google Shape;124;p21"/>
          <p:cNvPicPr preferRelativeResize="0"/>
          <p:nvPr/>
        </p:nvPicPr>
        <p:blipFill>
          <a:blip r:embed="rId4">
            <a:alphaModFix/>
          </a:blip>
          <a:stretch>
            <a:fillRect/>
          </a:stretch>
        </p:blipFill>
        <p:spPr>
          <a:xfrm>
            <a:off x="5510525" y="1798800"/>
            <a:ext cx="3438525" cy="772941"/>
          </a:xfrm>
          <a:prstGeom prst="rect">
            <a:avLst/>
          </a:prstGeom>
          <a:noFill/>
          <a:ln>
            <a:noFill/>
          </a:ln>
        </p:spPr>
      </p:pic>
      <p:pic>
        <p:nvPicPr>
          <p:cNvPr id="125" name="Google Shape;125;p21"/>
          <p:cNvPicPr preferRelativeResize="0"/>
          <p:nvPr/>
        </p:nvPicPr>
        <p:blipFill>
          <a:blip r:embed="rId5">
            <a:alphaModFix/>
          </a:blip>
          <a:stretch>
            <a:fillRect/>
          </a:stretch>
        </p:blipFill>
        <p:spPr>
          <a:xfrm>
            <a:off x="5510525" y="2679275"/>
            <a:ext cx="3283650" cy="1235350"/>
          </a:xfrm>
          <a:prstGeom prst="rect">
            <a:avLst/>
          </a:prstGeom>
          <a:noFill/>
          <a:ln>
            <a:noFill/>
          </a:ln>
        </p:spPr>
      </p:pic>
      <p:pic>
        <p:nvPicPr>
          <p:cNvPr id="126" name="Google Shape;126;p21"/>
          <p:cNvPicPr preferRelativeResize="0"/>
          <p:nvPr/>
        </p:nvPicPr>
        <p:blipFill>
          <a:blip r:embed="rId6">
            <a:alphaModFix/>
          </a:blip>
          <a:stretch>
            <a:fillRect/>
          </a:stretch>
        </p:blipFill>
        <p:spPr>
          <a:xfrm>
            <a:off x="5583925" y="4123025"/>
            <a:ext cx="3210250" cy="64554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536</Words>
  <Application>Microsoft Office PowerPoint</Application>
  <PresentationFormat>On-screen Show (16:9)</PresentationFormat>
  <Paragraphs>57</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Source Sans Pro</vt:lpstr>
      <vt:lpstr>Arial</vt:lpstr>
      <vt:lpstr>Simple Dark</vt:lpstr>
      <vt:lpstr>Inelastic Neutron Scattering           Correction</vt:lpstr>
      <vt:lpstr>Structural Analysis</vt:lpstr>
      <vt:lpstr>Total Scattering Experiments</vt:lpstr>
      <vt:lpstr>Structure Function and Pair Correlation Density </vt:lpstr>
      <vt:lpstr>But why neutrons?...</vt:lpstr>
      <vt:lpstr>Some materials</vt:lpstr>
      <vt:lpstr>Scattering:</vt:lpstr>
      <vt:lpstr>Inelastic collisions:</vt:lpstr>
      <vt:lpstr>Top- Hat Convolution</vt:lpstr>
      <vt:lpstr>Results:</vt:lpstr>
      <vt:lpstr>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Inelastic Neutron Scattering           Correction</dc:title>
  <cp:lastModifiedBy>Aman Sharma</cp:lastModifiedBy>
  <cp:revision>1</cp:revision>
  <dcterms:modified xsi:type="dcterms:W3CDTF">2019-07-09T00:30:39Z</dcterms:modified>
</cp:coreProperties>
</file>