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ja-JP"/>
    </a:defPPr>
    <a:lvl1pPr marL="0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1pPr>
    <a:lvl2pPr marL="1894454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2pPr>
    <a:lvl3pPr marL="3788908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3pPr>
    <a:lvl4pPr marL="5683362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4pPr>
    <a:lvl5pPr marL="7577816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5pPr>
    <a:lvl6pPr marL="9472270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6pPr>
    <a:lvl7pPr marL="11366724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7pPr>
    <a:lvl8pPr marL="13261177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8pPr>
    <a:lvl9pPr marL="15155631" algn="l" defTabSz="1894454" rtl="0" eaLnBrk="1" latinLnBrk="0" hangingPunct="1">
      <a:defRPr kumimoji="1" sz="7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5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9"/>
    <a:srgbClr val="0F6FC6"/>
    <a:srgbClr val="FF0066"/>
    <a:srgbClr val="FF0A37"/>
    <a:srgbClr val="FD6555"/>
    <a:srgbClr val="F87E5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423" autoAdjust="0"/>
  </p:normalViewPr>
  <p:slideViewPr>
    <p:cSldViewPr snapToObjects="1">
      <p:cViewPr>
        <p:scale>
          <a:sx n="36" d="100"/>
          <a:sy n="36" d="100"/>
        </p:scale>
        <p:origin x="16" y="-6532"/>
      </p:cViewPr>
      <p:guideLst>
        <p:guide orient="horz" pos="13485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6B3AF-EA96-43C7-92F2-483C3D7398D3}" type="datetimeFigureOut">
              <a:rPr kumimoji="1" lang="ja-JP" altLang="en-US" smtClean="0"/>
              <a:pPr/>
              <a:t>2019/6/25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A0AE-66ED-44F4-BCB7-EFFA113AEC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3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1pPr>
    <a:lvl2pPr marL="1894454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2pPr>
    <a:lvl3pPr marL="3788908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3pPr>
    <a:lvl4pPr marL="5683362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4pPr>
    <a:lvl5pPr marL="7577816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5pPr>
    <a:lvl6pPr marL="9472270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6pPr>
    <a:lvl7pPr marL="11366724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7pPr>
    <a:lvl8pPr marL="13261177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8pPr>
    <a:lvl9pPr marL="15155631" algn="l" defTabSz="3788908" rtl="0" eaLnBrk="1" latinLnBrk="0" hangingPunct="1">
      <a:defRPr kumimoji="1" sz="5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A0AE-66ED-44F4-BCB7-EFFA113AECD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8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0" y="13298395"/>
            <a:ext cx="25737980" cy="917608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7" y="24258167"/>
            <a:ext cx="21195985" cy="109399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94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8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8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7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7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36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261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15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30"/>
            <a:ext cx="6812995" cy="36525979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4000" y="1714330"/>
            <a:ext cx="19934317" cy="36525979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80" cy="8502250"/>
          </a:xfrm>
        </p:spPr>
        <p:txBody>
          <a:bodyPr anchor="t"/>
          <a:lstStyle>
            <a:lvl1pPr algn="l">
              <a:defRPr sz="16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09" y="18144081"/>
            <a:ext cx="25737980" cy="9364363"/>
          </a:xfrm>
        </p:spPr>
        <p:txBody>
          <a:bodyPr anchor="b"/>
          <a:lstStyle>
            <a:lvl1pPr marL="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1pPr>
            <a:lvl2pPr marL="189445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7889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833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778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722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36672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26117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15563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4000" y="9988660"/>
            <a:ext cx="13373654" cy="28251647"/>
          </a:xfrm>
        </p:spPr>
        <p:txBody>
          <a:bodyPr/>
          <a:lstStyle>
            <a:lvl1pPr>
              <a:defRPr sz="116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1" y="9988660"/>
            <a:ext cx="13373654" cy="28251647"/>
          </a:xfrm>
        </p:spPr>
        <p:txBody>
          <a:bodyPr/>
          <a:lstStyle>
            <a:lvl1pPr>
              <a:defRPr sz="116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0" y="9582377"/>
            <a:ext cx="13378913" cy="399347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94454" indent="0">
              <a:buNone/>
              <a:defRPr sz="8300" b="1"/>
            </a:lvl2pPr>
            <a:lvl3pPr marL="3788908" indent="0">
              <a:buNone/>
              <a:defRPr sz="7500" b="1"/>
            </a:lvl3pPr>
            <a:lvl4pPr marL="5683362" indent="0">
              <a:buNone/>
              <a:defRPr sz="6600" b="1"/>
            </a:lvl4pPr>
            <a:lvl5pPr marL="7577816" indent="0">
              <a:buNone/>
              <a:defRPr sz="6600" b="1"/>
            </a:lvl5pPr>
            <a:lvl6pPr marL="9472270" indent="0">
              <a:buNone/>
              <a:defRPr sz="6600" b="1"/>
            </a:lvl6pPr>
            <a:lvl7pPr marL="11366724" indent="0">
              <a:buNone/>
              <a:defRPr sz="6600" b="1"/>
            </a:lvl7pPr>
            <a:lvl8pPr marL="13261177" indent="0">
              <a:buNone/>
              <a:defRPr sz="6600" b="1"/>
            </a:lvl8pPr>
            <a:lvl9pPr marL="15155631" indent="0">
              <a:buNone/>
              <a:defRPr sz="6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0" y="13575853"/>
            <a:ext cx="13378913" cy="24664452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08" y="9582377"/>
            <a:ext cx="13384172" cy="399347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94454" indent="0">
              <a:buNone/>
              <a:defRPr sz="8300" b="1"/>
            </a:lvl2pPr>
            <a:lvl3pPr marL="3788908" indent="0">
              <a:buNone/>
              <a:defRPr sz="7500" b="1"/>
            </a:lvl3pPr>
            <a:lvl4pPr marL="5683362" indent="0">
              <a:buNone/>
              <a:defRPr sz="6600" b="1"/>
            </a:lvl4pPr>
            <a:lvl5pPr marL="7577816" indent="0">
              <a:buNone/>
              <a:defRPr sz="6600" b="1"/>
            </a:lvl5pPr>
            <a:lvl6pPr marL="9472270" indent="0">
              <a:buNone/>
              <a:defRPr sz="6600" b="1"/>
            </a:lvl6pPr>
            <a:lvl7pPr marL="11366724" indent="0">
              <a:buNone/>
              <a:defRPr sz="6600" b="1"/>
            </a:lvl7pPr>
            <a:lvl8pPr marL="13261177" indent="0">
              <a:buNone/>
              <a:defRPr sz="6600" b="1"/>
            </a:lvl8pPr>
            <a:lvl9pPr marL="15155631" indent="0">
              <a:buNone/>
              <a:defRPr sz="6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3575853"/>
            <a:ext cx="13384172" cy="24664452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1"/>
            <a:ext cx="9961904" cy="7253668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8" y="1704415"/>
            <a:ext cx="16927349" cy="36535890"/>
          </a:xfrm>
        </p:spPr>
        <p:txBody>
          <a:bodyPr/>
          <a:lstStyle>
            <a:lvl1pPr>
              <a:defRPr sz="13300"/>
            </a:lvl1pPr>
            <a:lvl2pPr>
              <a:defRPr sz="11600"/>
            </a:lvl2pPr>
            <a:lvl3pPr>
              <a:defRPr sz="99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0" y="8958083"/>
            <a:ext cx="9961904" cy="29282222"/>
          </a:xfrm>
        </p:spPr>
        <p:txBody>
          <a:bodyPr/>
          <a:lstStyle>
            <a:lvl1pPr marL="0" indent="0">
              <a:buNone/>
              <a:defRPr sz="5800"/>
            </a:lvl1pPr>
            <a:lvl2pPr marL="1894454" indent="0">
              <a:buNone/>
              <a:defRPr sz="5000"/>
            </a:lvl2pPr>
            <a:lvl3pPr marL="3788908" indent="0">
              <a:buNone/>
              <a:defRPr sz="4100"/>
            </a:lvl3pPr>
            <a:lvl4pPr marL="5683362" indent="0">
              <a:buNone/>
              <a:defRPr sz="3700"/>
            </a:lvl4pPr>
            <a:lvl5pPr marL="7577816" indent="0">
              <a:buNone/>
              <a:defRPr sz="3700"/>
            </a:lvl5pPr>
            <a:lvl6pPr marL="9472270" indent="0">
              <a:buNone/>
              <a:defRPr sz="3700"/>
            </a:lvl6pPr>
            <a:lvl7pPr marL="11366724" indent="0">
              <a:buNone/>
              <a:defRPr sz="3700"/>
            </a:lvl7pPr>
            <a:lvl8pPr marL="13261177" indent="0">
              <a:buNone/>
              <a:defRPr sz="3700"/>
            </a:lvl8pPr>
            <a:lvl9pPr marL="15155631" indent="0">
              <a:buNone/>
              <a:defRPr sz="3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8" y="29965965"/>
            <a:ext cx="18167985" cy="3537654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8" y="3825022"/>
            <a:ext cx="18167985" cy="25685116"/>
          </a:xfrm>
        </p:spPr>
        <p:txBody>
          <a:bodyPr/>
          <a:lstStyle>
            <a:lvl1pPr marL="0" indent="0">
              <a:buNone/>
              <a:defRPr sz="13300"/>
            </a:lvl1pPr>
            <a:lvl2pPr marL="1894454" indent="0">
              <a:buNone/>
              <a:defRPr sz="11600"/>
            </a:lvl2pPr>
            <a:lvl3pPr marL="3788908" indent="0">
              <a:buNone/>
              <a:defRPr sz="9900"/>
            </a:lvl3pPr>
            <a:lvl4pPr marL="5683362" indent="0">
              <a:buNone/>
              <a:defRPr sz="8300"/>
            </a:lvl4pPr>
            <a:lvl5pPr marL="7577816" indent="0">
              <a:buNone/>
              <a:defRPr sz="8300"/>
            </a:lvl5pPr>
            <a:lvl6pPr marL="9472270" indent="0">
              <a:buNone/>
              <a:defRPr sz="8300"/>
            </a:lvl6pPr>
            <a:lvl7pPr marL="11366724" indent="0">
              <a:buNone/>
              <a:defRPr sz="8300"/>
            </a:lvl7pPr>
            <a:lvl8pPr marL="13261177" indent="0">
              <a:buNone/>
              <a:defRPr sz="8300"/>
            </a:lvl8pPr>
            <a:lvl9pPr marL="15155631" indent="0">
              <a:buNone/>
              <a:defRPr sz="83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8" y="33503619"/>
            <a:ext cx="18167985" cy="5024053"/>
          </a:xfrm>
        </p:spPr>
        <p:txBody>
          <a:bodyPr/>
          <a:lstStyle>
            <a:lvl1pPr marL="0" indent="0">
              <a:buNone/>
              <a:defRPr sz="5800"/>
            </a:lvl1pPr>
            <a:lvl2pPr marL="1894454" indent="0">
              <a:buNone/>
              <a:defRPr sz="5000"/>
            </a:lvl2pPr>
            <a:lvl3pPr marL="3788908" indent="0">
              <a:buNone/>
              <a:defRPr sz="4100"/>
            </a:lvl3pPr>
            <a:lvl4pPr marL="5683362" indent="0">
              <a:buNone/>
              <a:defRPr sz="3700"/>
            </a:lvl4pPr>
            <a:lvl5pPr marL="7577816" indent="0">
              <a:buNone/>
              <a:defRPr sz="3700"/>
            </a:lvl5pPr>
            <a:lvl6pPr marL="9472270" indent="0">
              <a:buNone/>
              <a:defRPr sz="3700"/>
            </a:lvl6pPr>
            <a:lvl7pPr marL="11366724" indent="0">
              <a:buNone/>
              <a:defRPr sz="3700"/>
            </a:lvl7pPr>
            <a:lvl8pPr marL="13261177" indent="0">
              <a:buNone/>
              <a:defRPr sz="3700"/>
            </a:lvl8pPr>
            <a:lvl9pPr marL="15155631" indent="0">
              <a:buNone/>
              <a:defRPr sz="3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4000" y="1714326"/>
            <a:ext cx="27251980" cy="7134756"/>
          </a:xfrm>
          <a:prstGeom prst="rect">
            <a:avLst/>
          </a:prstGeom>
        </p:spPr>
        <p:txBody>
          <a:bodyPr vert="horz" lIns="378891" tIns="189445" rIns="378891" bIns="189445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0" y="9988660"/>
            <a:ext cx="27251980" cy="28251647"/>
          </a:xfrm>
          <a:prstGeom prst="rect">
            <a:avLst/>
          </a:prstGeom>
        </p:spPr>
        <p:txBody>
          <a:bodyPr vert="horz" lIns="378891" tIns="189445" rIns="378891" bIns="189445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4000" y="39677165"/>
            <a:ext cx="7065327" cy="2279157"/>
          </a:xfrm>
          <a:prstGeom prst="rect">
            <a:avLst/>
          </a:prstGeom>
        </p:spPr>
        <p:txBody>
          <a:bodyPr vert="horz" lIns="378891" tIns="189445" rIns="378891" bIns="189445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64EF-BAC9-974E-BAE1-312773BB04CD}" type="datetimeFigureOut">
              <a:rPr lang="ja-JP" altLang="en-US" smtClean="0"/>
              <a:pPr/>
              <a:t>2019/6/25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61" y="39677165"/>
            <a:ext cx="9588658" cy="2279157"/>
          </a:xfrm>
          <a:prstGeom prst="rect">
            <a:avLst/>
          </a:prstGeom>
        </p:spPr>
        <p:txBody>
          <a:bodyPr vert="horz" lIns="378891" tIns="189445" rIns="378891" bIns="189445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8" y="39677165"/>
            <a:ext cx="7065327" cy="2279157"/>
          </a:xfrm>
          <a:prstGeom prst="rect">
            <a:avLst/>
          </a:prstGeom>
        </p:spPr>
        <p:txBody>
          <a:bodyPr vert="horz" lIns="378891" tIns="189445" rIns="378891" bIns="189445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44BE-00AC-9B43-8D9E-604393D9070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94454" rtl="0" eaLnBrk="1" latinLnBrk="0" hangingPunct="1">
        <a:spcBef>
          <a:spcPct val="0"/>
        </a:spcBef>
        <a:buNone/>
        <a:defRPr kumimoji="1" sz="18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0840" indent="-1420840" algn="l" defTabSz="1894454" rtl="0" eaLnBrk="1" latinLnBrk="0" hangingPunct="1">
        <a:spcBef>
          <a:spcPct val="20000"/>
        </a:spcBef>
        <a:buFont typeface="Arial"/>
        <a:buChar char="•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1pPr>
      <a:lvl2pPr marL="3078488" indent="-1184034" algn="l" defTabSz="1894454" rtl="0" eaLnBrk="1" latinLnBrk="0" hangingPunct="1">
        <a:spcBef>
          <a:spcPct val="20000"/>
        </a:spcBef>
        <a:buFont typeface="Arial"/>
        <a:buChar char="–"/>
        <a:defRPr kumimoji="1"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36135" indent="-947227" algn="l" defTabSz="1894454" rtl="0" eaLnBrk="1" latinLnBrk="0" hangingPunct="1">
        <a:spcBef>
          <a:spcPct val="20000"/>
        </a:spcBef>
        <a:buFont typeface="Arial"/>
        <a:buChar char="•"/>
        <a:defRPr kumimoji="1"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630589" indent="-947227" algn="l" defTabSz="1894454" rtl="0" eaLnBrk="1" latinLnBrk="0" hangingPunct="1">
        <a:spcBef>
          <a:spcPct val="20000"/>
        </a:spcBef>
        <a:buFont typeface="Arial"/>
        <a:buChar char="–"/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25043" indent="-947227" algn="l" defTabSz="1894454" rtl="0" eaLnBrk="1" latinLnBrk="0" hangingPunct="1">
        <a:spcBef>
          <a:spcPct val="20000"/>
        </a:spcBef>
        <a:buFont typeface="Arial"/>
        <a:buChar char="»"/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19497" indent="-947227" algn="l" defTabSz="1894454" rtl="0" eaLnBrk="1" latinLnBrk="0" hangingPunct="1">
        <a:spcBef>
          <a:spcPct val="20000"/>
        </a:spcBef>
        <a:buFont typeface="Arial"/>
        <a:buChar char="•"/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313950" indent="-947227" algn="l" defTabSz="1894454" rtl="0" eaLnBrk="1" latinLnBrk="0" hangingPunct="1">
        <a:spcBef>
          <a:spcPct val="20000"/>
        </a:spcBef>
        <a:buFont typeface="Arial"/>
        <a:buChar char="•"/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208404" indent="-947227" algn="l" defTabSz="1894454" rtl="0" eaLnBrk="1" latinLnBrk="0" hangingPunct="1">
        <a:spcBef>
          <a:spcPct val="20000"/>
        </a:spcBef>
        <a:buFont typeface="Arial"/>
        <a:buChar char="•"/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102858" indent="-947227" algn="l" defTabSz="1894454" rtl="0" eaLnBrk="1" latinLnBrk="0" hangingPunct="1">
        <a:spcBef>
          <a:spcPct val="20000"/>
        </a:spcBef>
        <a:buFont typeface="Arial"/>
        <a:buChar char="•"/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894454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788908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683362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577816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72270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6724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261177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155631" algn="l" defTabSz="1894454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90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图片 459">
            <a:extLst>
              <a:ext uri="{FF2B5EF4-FFF2-40B4-BE49-F238E27FC236}">
                <a16:creationId xmlns:a16="http://schemas.microsoft.com/office/drawing/2014/main" id="{CD8FD5DC-D472-446A-8A3B-5ABB92BF4ED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292115" y="28028998"/>
            <a:ext cx="12588633" cy="1916269"/>
          </a:xfrm>
          <a:prstGeom prst="rect">
            <a:avLst/>
          </a:prstGeom>
        </p:spPr>
      </p:pic>
      <p:pic>
        <p:nvPicPr>
          <p:cNvPr id="458" name="图片 457" descr="图片包含 物体&#10;&#10;描述已自动生成">
            <a:extLst>
              <a:ext uri="{FF2B5EF4-FFF2-40B4-BE49-F238E27FC236}">
                <a16:creationId xmlns:a16="http://schemas.microsoft.com/office/drawing/2014/main" id="{5476EE2D-059F-4D1C-B783-AFBCF2938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03410" y="31922015"/>
            <a:ext cx="8625282" cy="1867623"/>
          </a:xfrm>
          <a:prstGeom prst="rect">
            <a:avLst/>
          </a:prstGeom>
        </p:spPr>
      </p:pic>
      <p:grpSp>
        <p:nvGrpSpPr>
          <p:cNvPr id="470" name="组合 469">
            <a:extLst>
              <a:ext uri="{FF2B5EF4-FFF2-40B4-BE49-F238E27FC236}">
                <a16:creationId xmlns:a16="http://schemas.microsoft.com/office/drawing/2014/main" id="{3EB9D185-7889-4997-A971-045FD84C6DF2}"/>
              </a:ext>
            </a:extLst>
          </p:cNvPr>
          <p:cNvGrpSpPr/>
          <p:nvPr/>
        </p:nvGrpSpPr>
        <p:grpSpPr>
          <a:xfrm>
            <a:off x="15414155" y="33474780"/>
            <a:ext cx="14733904" cy="1611002"/>
            <a:chOff x="15414155" y="33906828"/>
            <a:chExt cx="14733904" cy="1611002"/>
          </a:xfrm>
        </p:grpSpPr>
        <p:sp>
          <p:nvSpPr>
            <p:cNvPr id="108" name="テキスト ボックス 60">
              <a:extLst>
                <a:ext uri="{FF2B5EF4-FFF2-40B4-BE49-F238E27FC236}">
                  <a16:creationId xmlns:a16="http://schemas.microsoft.com/office/drawing/2014/main" id="{276A2C8B-DB4A-4833-A20B-23D99FA6F84F}"/>
                </a:ext>
              </a:extLst>
            </p:cNvPr>
            <p:cNvSpPr txBox="1"/>
            <p:nvPr/>
          </p:nvSpPr>
          <p:spPr>
            <a:xfrm>
              <a:off x="15414155" y="34180552"/>
              <a:ext cx="14599962" cy="998143"/>
            </a:xfrm>
            <a:prstGeom prst="rect">
              <a:avLst/>
            </a:prstGeom>
            <a:noFill/>
          </p:spPr>
          <p:txBody>
            <a:bodyPr wrap="square" lIns="378891" tIns="189445" rIns="378891" bIns="189445" rtlCol="0">
              <a:spAutoFit/>
            </a:bodyPr>
            <a:lstStyle/>
            <a:p>
              <a:r>
                <a:rPr lang="en-US" altLang="ja-JP" sz="4000" dirty="0">
                  <a:solidFill>
                    <a:srgbClr val="FF797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Casimir Force:</a:t>
              </a:r>
            </a:p>
          </p:txBody>
        </p:sp>
        <p:pic>
          <p:nvPicPr>
            <p:cNvPr id="456" name="图片 455" descr="图片包含 物体&#10;&#10;描述已自动生成">
              <a:extLst>
                <a:ext uri="{FF2B5EF4-FFF2-40B4-BE49-F238E27FC236}">
                  <a16:creationId xmlns:a16="http://schemas.microsoft.com/office/drawing/2014/main" id="{B0F9BFF5-DD03-4AAB-B86C-D45F142CA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828275" y="33906828"/>
              <a:ext cx="11319784" cy="1611002"/>
            </a:xfrm>
            <a:prstGeom prst="rect">
              <a:avLst/>
            </a:prstGeom>
          </p:spPr>
        </p:pic>
      </p:grpSp>
      <p:pic>
        <p:nvPicPr>
          <p:cNvPr id="49" name="图片 48">
            <a:extLst>
              <a:ext uri="{FF2B5EF4-FFF2-40B4-BE49-F238E27FC236}">
                <a16:creationId xmlns:a16="http://schemas.microsoft.com/office/drawing/2014/main" id="{9C07A0E9-E422-45D8-856D-4F0A99430F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01158" y="23886523"/>
            <a:ext cx="11505125" cy="1553976"/>
          </a:xfrm>
          <a:prstGeom prst="rect">
            <a:avLst/>
          </a:prstGeom>
        </p:spPr>
      </p:pic>
      <p:pic>
        <p:nvPicPr>
          <p:cNvPr id="452" name="图片 451">
            <a:extLst>
              <a:ext uri="{FF2B5EF4-FFF2-40B4-BE49-F238E27FC236}">
                <a16:creationId xmlns:a16="http://schemas.microsoft.com/office/drawing/2014/main" id="{88D40473-EAF9-48C4-8983-E0E08ACB64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48099" y="25928196"/>
            <a:ext cx="6672117" cy="15967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テキスト ボックス 60">
                <a:extLst>
                  <a:ext uri="{FF2B5EF4-FFF2-40B4-BE49-F238E27FC236}">
                    <a16:creationId xmlns:a16="http://schemas.microsoft.com/office/drawing/2014/main" id="{30A5E5B1-4345-417E-BE79-B7D616987151}"/>
                  </a:ext>
                </a:extLst>
              </p:cNvPr>
              <p:cNvSpPr txBox="1"/>
              <p:nvPr/>
            </p:nvSpPr>
            <p:spPr>
              <a:xfrm>
                <a:off x="17660267" y="25179087"/>
                <a:ext cx="4939320" cy="998143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 over helicity </a:t>
                </a:r>
                <a14:m>
                  <m:oMath xmlns:m="http://schemas.openxmlformats.org/officeDocument/2006/math">
                    <m:r>
                      <a:rPr lang="en-US" altLang="ja-JP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endParaRPr lang="en-US" altLang="ja-JP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6" name="テキスト ボックス 60">
                <a:extLst>
                  <a:ext uri="{FF2B5EF4-FFF2-40B4-BE49-F238E27FC236}">
                    <a16:creationId xmlns:a16="http://schemas.microsoft.com/office/drawing/2014/main" id="{30A5E5B1-4345-417E-BE79-B7D616987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0267" y="25179087"/>
                <a:ext cx="4939320" cy="998143"/>
              </a:xfrm>
              <a:prstGeom prst="rect">
                <a:avLst/>
              </a:prstGeom>
              <a:blipFill>
                <a:blip r:embed="rId8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8" name="图片 447" descr="图片包含 物体, 时钟, 手表&#10;&#10;描述已自动生成">
            <a:extLst>
              <a:ext uri="{FF2B5EF4-FFF2-40B4-BE49-F238E27FC236}">
                <a16:creationId xmlns:a16="http://schemas.microsoft.com/office/drawing/2014/main" id="{E83FAAF3-D287-4AB5-87CB-F3713A3B9A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89172" y="26068588"/>
            <a:ext cx="3065183" cy="12403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テキスト ボックス 60">
                <a:extLst>
                  <a:ext uri="{FF2B5EF4-FFF2-40B4-BE49-F238E27FC236}">
                    <a16:creationId xmlns:a16="http://schemas.microsoft.com/office/drawing/2014/main" id="{4AD24794-4106-4501-AAFB-93FFFFBD60F7}"/>
                  </a:ext>
                </a:extLst>
              </p:cNvPr>
              <p:cNvSpPr txBox="1"/>
              <p:nvPr/>
            </p:nvSpPr>
            <p:spPr>
              <a:xfrm>
                <a:off x="15762251" y="29561418"/>
                <a:ext cx="13845372" cy="2572036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Subtracting a divergent portion in energy density </a:t>
                </a:r>
                <a14:m>
                  <m:oMath xmlns:m="http://schemas.openxmlformats.org/officeDocument/2006/math">
                    <m:r>
                      <a:rPr lang="en-US" altLang="ja-JP" sz="40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sz="4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512</m:t>
                        </m:r>
                        <m:sSup>
                          <m:sSup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m:rPr>
                        <m:sty m:val="p"/>
                      </m:rPr>
                      <a:rPr lang="el-GR" altLang="ja-JP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r>
                      <a:rPr lang="en-US" altLang="ja-JP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(0)</m:t>
                    </m:r>
                  </m:oMath>
                </a14:m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is infinite but independent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thus irrelevant to force, we obtain the “regular” part of  Casimir energy:</a:t>
                </a:r>
              </a:p>
            </p:txBody>
          </p:sp>
        </mc:Choice>
        <mc:Fallback xmlns="">
          <p:sp>
            <p:nvSpPr>
              <p:cNvPr id="100" name="テキスト ボックス 60">
                <a:extLst>
                  <a:ext uri="{FF2B5EF4-FFF2-40B4-BE49-F238E27FC236}">
                    <a16:creationId xmlns:a16="http://schemas.microsoft.com/office/drawing/2014/main" id="{4AD24794-4106-4501-AAFB-93FFFFBD6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251" y="29561418"/>
                <a:ext cx="13845372" cy="2572036"/>
              </a:xfrm>
              <a:prstGeom prst="rect">
                <a:avLst/>
              </a:prstGeom>
              <a:blipFill>
                <a:blip r:embed="rId10"/>
                <a:stretch>
                  <a:fillRect b="-3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テキスト ボックス 60">
            <a:extLst>
              <a:ext uri="{FF2B5EF4-FFF2-40B4-BE49-F238E27FC236}">
                <a16:creationId xmlns:a16="http://schemas.microsoft.com/office/drawing/2014/main" id="{E60DC084-7EF6-47DA-B75F-79795ADCB98C}"/>
              </a:ext>
            </a:extLst>
          </p:cNvPr>
          <p:cNvSpPr txBox="1"/>
          <p:nvPr/>
        </p:nvSpPr>
        <p:spPr>
          <a:xfrm>
            <a:off x="15768223" y="27153815"/>
            <a:ext cx="13845372" cy="998143"/>
          </a:xfrm>
          <a:prstGeom prst="rect">
            <a:avLst/>
          </a:prstGeom>
          <a:noFill/>
        </p:spPr>
        <p:txBody>
          <a:bodyPr wrap="square" lIns="378891" tIns="189445" rIns="378891" bIns="189445" rtlCol="0">
            <a:spAutoFit/>
          </a:bodyPr>
          <a:lstStyle/>
          <a:p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reduces to the following summation: </a:t>
            </a:r>
          </a:p>
        </p:txBody>
      </p:sp>
      <p:sp>
        <p:nvSpPr>
          <p:cNvPr id="104" name="角丸四角形 672">
            <a:extLst>
              <a:ext uri="{FF2B5EF4-FFF2-40B4-BE49-F238E27FC236}">
                <a16:creationId xmlns:a16="http://schemas.microsoft.com/office/drawing/2014/main" id="{52919374-D171-4DFD-B10F-4B9DFB1F4A87}"/>
              </a:ext>
            </a:extLst>
          </p:cNvPr>
          <p:cNvSpPr/>
          <p:nvPr/>
        </p:nvSpPr>
        <p:spPr>
          <a:xfrm>
            <a:off x="15348104" y="21933500"/>
            <a:ext cx="14697539" cy="20713121"/>
          </a:xfrm>
          <a:prstGeom prst="roundRect">
            <a:avLst>
              <a:gd name="adj" fmla="val 7343"/>
            </a:avLst>
          </a:prstGeom>
          <a:noFill/>
          <a:ln w="1016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5" name="テキスト ボックス 487">
            <a:extLst>
              <a:ext uri="{FF2B5EF4-FFF2-40B4-BE49-F238E27FC236}">
                <a16:creationId xmlns:a16="http://schemas.microsoft.com/office/drawing/2014/main" id="{F6103E1D-A290-4328-9D00-1DC2197B100F}"/>
              </a:ext>
            </a:extLst>
          </p:cNvPr>
          <p:cNvSpPr txBox="1"/>
          <p:nvPr/>
        </p:nvSpPr>
        <p:spPr>
          <a:xfrm>
            <a:off x="15649454" y="22041549"/>
            <a:ext cx="4678946" cy="1152032"/>
          </a:xfrm>
          <a:prstGeom prst="rect">
            <a:avLst/>
          </a:prstGeom>
          <a:noFill/>
        </p:spPr>
        <p:txBody>
          <a:bodyPr wrap="none" lIns="378891" tIns="189445" rIns="378891" bIns="189445" rtlCol="0">
            <a:spAutoFit/>
          </a:bodyPr>
          <a:lstStyle/>
          <a:p>
            <a:r>
              <a:rPr lang="en-US" altLang="ja-JP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Casimir Force</a:t>
            </a:r>
            <a:endParaRPr lang="ja-JP" altLang="en-US" sz="5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テキスト ボックス 60">
                <a:extLst>
                  <a:ext uri="{FF2B5EF4-FFF2-40B4-BE49-F238E27FC236}">
                    <a16:creationId xmlns:a16="http://schemas.microsoft.com/office/drawing/2014/main" id="{C4EDDF04-D588-4CC7-8211-59B6738B8705}"/>
                  </a:ext>
                </a:extLst>
              </p:cNvPr>
              <p:cNvSpPr txBox="1"/>
              <p:nvPr/>
            </p:nvSpPr>
            <p:spPr>
              <a:xfrm>
                <a:off x="22412795" y="25195441"/>
                <a:ext cx="7066572" cy="1012058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Regulated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Θ</m:t>
                    </m:r>
                    <m:r>
                      <a:rPr lang="en-US" altLang="ja-JP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b>
                    </m:sSub>
                    <m:r>
                      <a:rPr lang="en-US" altLang="ja-JP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ja-JP" alt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</m:sub>
                    </m:sSub>
                    <m:d>
                      <m:dPr>
                        <m:ctrlPr>
                          <a:rPr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d>
                    <m:r>
                      <a:rPr lang="en-US" altLang="ja-JP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ja-JP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7" name="テキスト ボックス 60">
                <a:extLst>
                  <a:ext uri="{FF2B5EF4-FFF2-40B4-BE49-F238E27FC236}">
                    <a16:creationId xmlns:a16="http://schemas.microsoft.com/office/drawing/2014/main" id="{C4EDDF04-D588-4CC7-8211-59B6738B8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2795" y="25195441"/>
                <a:ext cx="7066572" cy="1012058"/>
              </a:xfrm>
              <a:prstGeom prst="rect">
                <a:avLst/>
              </a:prstGeom>
              <a:blipFill>
                <a:blip r:embed="rId11"/>
                <a:stretch>
                  <a:fillRect b="-90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3" name="Rectangle 5"/>
          <p:cNvSpPr>
            <a:spLocks noChangeArrowheads="1"/>
          </p:cNvSpPr>
          <p:nvPr/>
        </p:nvSpPr>
        <p:spPr bwMode="auto">
          <a:xfrm>
            <a:off x="1354654" y="392763"/>
            <a:ext cx="27570666" cy="2433435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lIns="417639" tIns="208820" rIns="417639" bIns="208820" anchor="ctr" anchorCtr="0"/>
          <a:lstStyle/>
          <a:p>
            <a:pPr algn="ctr">
              <a:spcBef>
                <a:spcPct val="20000"/>
              </a:spcBef>
            </a:pPr>
            <a:r>
              <a:rPr lang="en-US" altLang="ja-JP" sz="9600" dirty="0">
                <a:solidFill>
                  <a:schemeClr val="bg1"/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Anomalous Casimir Effect in Axion Electrodynamics</a:t>
            </a:r>
          </a:p>
        </p:txBody>
      </p:sp>
      <p:sp>
        <p:nvSpPr>
          <p:cNvPr id="552" name="正方形/長方形 551"/>
          <p:cNvSpPr/>
          <p:nvPr/>
        </p:nvSpPr>
        <p:spPr>
          <a:xfrm>
            <a:off x="442254" y="6951688"/>
            <a:ext cx="1264054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4000" dirty="0">
                <a:latin typeface="+mn-ea"/>
              </a:rPr>
              <a:t>　　</a:t>
            </a:r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9D25909F-EB0C-4267-8E35-3B6D4FF9BC64}"/>
              </a:ext>
            </a:extLst>
          </p:cNvPr>
          <p:cNvSpPr/>
          <p:nvPr/>
        </p:nvSpPr>
        <p:spPr>
          <a:xfrm>
            <a:off x="14701434" y="27443734"/>
            <a:ext cx="942609" cy="8493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箭头: 下 4">
            <a:extLst>
              <a:ext uri="{FF2B5EF4-FFF2-40B4-BE49-F238E27FC236}">
                <a16:creationId xmlns:a16="http://schemas.microsoft.com/office/drawing/2014/main" id="{74598EEE-B078-423A-95CB-CF08F70EC838}"/>
              </a:ext>
            </a:extLst>
          </p:cNvPr>
          <p:cNvSpPr/>
          <p:nvPr/>
        </p:nvSpPr>
        <p:spPr>
          <a:xfrm>
            <a:off x="7080428" y="34928077"/>
            <a:ext cx="936104" cy="102180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DFC2A8EF-38F8-4FF0-A86E-9D57123CE971}"/>
              </a:ext>
            </a:extLst>
          </p:cNvPr>
          <p:cNvGrpSpPr/>
          <p:nvPr/>
        </p:nvGrpSpPr>
        <p:grpSpPr>
          <a:xfrm>
            <a:off x="239620" y="3114230"/>
            <a:ext cx="29950039" cy="9764319"/>
            <a:chOff x="239620" y="3906414"/>
            <a:chExt cx="29950039" cy="9764319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1214701" y="3906414"/>
              <a:ext cx="7104283" cy="1152032"/>
            </a:xfrm>
            <a:prstGeom prst="rect">
              <a:avLst/>
            </a:prstGeom>
            <a:noFill/>
          </p:spPr>
          <p:txBody>
            <a:bodyPr wrap="square" lIns="378891" tIns="189445" rIns="378891" bIns="189445" rtlCol="0">
              <a:spAutoFit/>
            </a:bodyPr>
            <a:lstStyle/>
            <a:p>
              <a:r>
                <a:rPr lang="en-US" altLang="ja-JP" sz="5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Axion Electrodynamics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1178802" y="4736571"/>
                  <a:ext cx="12889432" cy="8934162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Our theoretical framework is the axion electrodynamics described by the Maxwell-</a:t>
                  </a:r>
                  <a:r>
                    <a:rPr lang="en-US" altLang="ja-JP" sz="4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Chern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-Simons (MCS) equation.  It contains a </a:t>
                  </a:r>
                  <a:r>
                    <a:rPr lang="en-US" altLang="ja-JP" sz="4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Chern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-Simons-like term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ja-JP" altLang="en-US" sz="4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ja-JP" altLang="en-US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𝜇𝜐</m:t>
                          </m:r>
                        </m:sub>
                      </m:sSub>
                      <m:sSup>
                        <m:sSup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ja-JP" sz="4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p>
                          <m:r>
                            <a:rPr lang="ja-JP" altLang="en-US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𝜇𝜐</m:t>
                          </m:r>
                        </m:sup>
                      </m:sSup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in the </a:t>
                  </a:r>
                  <a:r>
                    <a:rPr lang="en-US" altLang="ja-JP" sz="4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Lagrangian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with the background axion field </a:t>
                  </a:r>
                  <a14:m>
                    <m:oMath xmlns:m="http://schemas.openxmlformats.org/officeDocument/2006/math">
                      <m:r>
                        <a:rPr lang="ja-JP" altLang="en-US" sz="4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ja-JP" alt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sSup>
                        <m:sSup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p>
                      </m:sSup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endParaRPr lang="en-US" altLang="ja-JP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This model successfully accounts for several novel effects induced by quantum anomaly, attracting great attention in high energy nuclear experiments. This theory also plays a significant role in the study of Lorentz-violating extension of the Standard Model.</a:t>
                  </a:r>
                </a:p>
                <a:p>
                  <a:endParaRPr lang="en-US" altLang="ja-JP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Recent development of condensed matter physics materials like topological insulator and Weyl semimetal provides the experimental realization of anomalous chiral phenomena. </a:t>
                  </a:r>
                </a:p>
                <a:p>
                  <a:endPara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テキスト ボックス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802" y="4736571"/>
                  <a:ext cx="12889432" cy="893416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0" name="角丸四角形 669"/>
            <p:cNvSpPr/>
            <p:nvPr/>
          </p:nvSpPr>
          <p:spPr>
            <a:xfrm>
              <a:off x="239620" y="3908774"/>
              <a:ext cx="29806023" cy="9175780"/>
            </a:xfrm>
            <a:prstGeom prst="roundRect">
              <a:avLst>
                <a:gd name="adj" fmla="val 7343"/>
              </a:avLst>
            </a:prstGeom>
            <a:noFill/>
            <a:ln w="1016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3A5F0D94-6189-49CD-9F8D-C13C2A09848B}"/>
                </a:ext>
              </a:extLst>
            </p:cNvPr>
            <p:cNvGrpSpPr/>
            <p:nvPr/>
          </p:nvGrpSpPr>
          <p:grpSpPr>
            <a:xfrm>
              <a:off x="15356011" y="4180075"/>
              <a:ext cx="14833648" cy="8359758"/>
              <a:chOff x="15860067" y="4180075"/>
              <a:chExt cx="14833648" cy="8359758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A5638105-02DF-4903-8D25-D82E830F9C77}"/>
                  </a:ext>
                </a:extLst>
              </p:cNvPr>
              <p:cNvGrpSpPr/>
              <p:nvPr/>
            </p:nvGrpSpPr>
            <p:grpSpPr>
              <a:xfrm>
                <a:off x="15860067" y="4180075"/>
                <a:ext cx="13465496" cy="8359758"/>
                <a:chOff x="15860067" y="4180075"/>
                <a:chExt cx="13465496" cy="8359758"/>
              </a:xfrm>
            </p:grpSpPr>
            <p:pic>
              <p:nvPicPr>
                <p:cNvPr id="3" name="图片 2">
                  <a:extLst>
                    <a:ext uri="{FF2B5EF4-FFF2-40B4-BE49-F238E27FC236}">
                      <a16:creationId xmlns:a16="http://schemas.microsoft.com/office/drawing/2014/main" id="{1DC3056D-886F-4071-B180-602EE1E84C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860067" y="4194350"/>
                  <a:ext cx="12889432" cy="7423846"/>
                </a:xfrm>
                <a:prstGeom prst="rect">
                  <a:avLst/>
                </a:prstGeom>
              </p:spPr>
            </p:pic>
            <p:sp>
              <p:nvSpPr>
                <p:cNvPr id="50" name="椭圆 49">
                  <a:extLst>
                    <a:ext uri="{FF2B5EF4-FFF2-40B4-BE49-F238E27FC236}">
                      <a16:creationId xmlns:a16="http://schemas.microsoft.com/office/drawing/2014/main" id="{7558AE9B-1EF8-4718-B1CD-117EFF743E5C}"/>
                    </a:ext>
                  </a:extLst>
                </p:cNvPr>
                <p:cNvSpPr/>
                <p:nvPr/>
              </p:nvSpPr>
              <p:spPr>
                <a:xfrm>
                  <a:off x="19865007" y="4263746"/>
                  <a:ext cx="2750234" cy="1555028"/>
                </a:xfrm>
                <a:prstGeom prst="ellipse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8" name="直接箭头连接符 7">
                  <a:extLst>
                    <a:ext uri="{FF2B5EF4-FFF2-40B4-BE49-F238E27FC236}">
                      <a16:creationId xmlns:a16="http://schemas.microsoft.com/office/drawing/2014/main" id="{62E68F4C-C12B-40F2-A18D-1364ECC12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787700" y="4750576"/>
                  <a:ext cx="2135510" cy="288032"/>
                </a:xfrm>
                <a:prstGeom prst="straightConnector1">
                  <a:avLst/>
                </a:prstGeom>
                <a:ln w="76200">
                  <a:solidFill>
                    <a:srgbClr val="FFC00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椭圆 56">
                  <a:extLst>
                    <a:ext uri="{FF2B5EF4-FFF2-40B4-BE49-F238E27FC236}">
                      <a16:creationId xmlns:a16="http://schemas.microsoft.com/office/drawing/2014/main" id="{68236E0C-9704-4CEA-BFC4-AF6831C4CDC3}"/>
                    </a:ext>
                  </a:extLst>
                </p:cNvPr>
                <p:cNvSpPr/>
                <p:nvPr/>
              </p:nvSpPr>
              <p:spPr>
                <a:xfrm>
                  <a:off x="22662544" y="6056535"/>
                  <a:ext cx="1914053" cy="1547089"/>
                </a:xfrm>
                <a:prstGeom prst="ellipse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テキスト ボックス 23">
                  <a:extLst>
                    <a:ext uri="{FF2B5EF4-FFF2-40B4-BE49-F238E27FC236}">
                      <a16:creationId xmlns:a16="http://schemas.microsoft.com/office/drawing/2014/main" id="{A51574A1-E929-427A-BF18-008E83139BD9}"/>
                    </a:ext>
                  </a:extLst>
                </p:cNvPr>
                <p:cNvSpPr txBox="1"/>
                <p:nvPr/>
              </p:nvSpPr>
              <p:spPr>
                <a:xfrm>
                  <a:off x="17894052" y="11387801"/>
                  <a:ext cx="8916738" cy="1152032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5000" b="1" dirty="0">
                      <a:solidFill>
                        <a:srgbClr val="FF797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Influence on Casimir effect?</a:t>
                  </a:r>
                </a:p>
              </p:txBody>
            </p:sp>
            <p:sp>
              <p:nvSpPr>
                <p:cNvPr id="36" name="椭圆 35">
                  <a:extLst>
                    <a:ext uri="{FF2B5EF4-FFF2-40B4-BE49-F238E27FC236}">
                      <a16:creationId xmlns:a16="http://schemas.microsoft.com/office/drawing/2014/main" id="{CA29FC6A-95B9-40C2-9A29-FE191A5783F5}"/>
                    </a:ext>
                  </a:extLst>
                </p:cNvPr>
                <p:cNvSpPr/>
                <p:nvPr/>
              </p:nvSpPr>
              <p:spPr>
                <a:xfrm>
                  <a:off x="25287931" y="6048596"/>
                  <a:ext cx="2750234" cy="1555028"/>
                </a:xfrm>
                <a:prstGeom prst="ellipse">
                  <a:avLst/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9" name="テキスト ボックス 23">
                  <a:extLst>
                    <a:ext uri="{FF2B5EF4-FFF2-40B4-BE49-F238E27FC236}">
                      <a16:creationId xmlns:a16="http://schemas.microsoft.com/office/drawing/2014/main" id="{59331284-6B64-4863-9F83-46B9B17A85AD}"/>
                    </a:ext>
                  </a:extLst>
                </p:cNvPr>
                <p:cNvSpPr txBox="1"/>
                <p:nvPr/>
              </p:nvSpPr>
              <p:spPr>
                <a:xfrm>
                  <a:off x="24831269" y="4180075"/>
                  <a:ext cx="4494294" cy="1152032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800" b="1" dirty="0">
                      <a:solidFill>
                        <a:srgbClr val="FF797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Witten Effect </a:t>
                  </a:r>
                </a:p>
              </p:txBody>
            </p:sp>
            <p:cxnSp>
              <p:nvCxnSpPr>
                <p:cNvPr id="42" name="直接箭头连接符 41">
                  <a:extLst>
                    <a:ext uri="{FF2B5EF4-FFF2-40B4-BE49-F238E27FC236}">
                      <a16:creationId xmlns:a16="http://schemas.microsoft.com/office/drawing/2014/main" id="{AD1B6744-AE75-426C-A3EB-ACA6DC08A8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911517" y="7747467"/>
                  <a:ext cx="423450" cy="1703467"/>
                </a:xfrm>
                <a:prstGeom prst="straightConnector1">
                  <a:avLst/>
                </a:prstGeom>
                <a:ln w="76200">
                  <a:solidFill>
                    <a:srgbClr val="FFC00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>
                  <a:extLst>
                    <a:ext uri="{FF2B5EF4-FFF2-40B4-BE49-F238E27FC236}">
                      <a16:creationId xmlns:a16="http://schemas.microsoft.com/office/drawing/2014/main" id="{47895111-BE67-491B-863E-BDC84CA3E5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436764" y="7708130"/>
                  <a:ext cx="111318" cy="861646"/>
                </a:xfrm>
                <a:prstGeom prst="straightConnector1">
                  <a:avLst/>
                </a:prstGeom>
                <a:ln w="76200">
                  <a:solidFill>
                    <a:srgbClr val="FFC00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テキスト ボックス 23">
                <a:extLst>
                  <a:ext uri="{FF2B5EF4-FFF2-40B4-BE49-F238E27FC236}">
                    <a16:creationId xmlns:a16="http://schemas.microsoft.com/office/drawing/2014/main" id="{A25C2DF2-500A-422C-94A5-50CE3EADECDC}"/>
                  </a:ext>
                </a:extLst>
              </p:cNvPr>
              <p:cNvSpPr txBox="1"/>
              <p:nvPr/>
            </p:nvSpPr>
            <p:spPr>
              <a:xfrm>
                <a:off x="23432077" y="9307014"/>
                <a:ext cx="7261638" cy="1152032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800" b="1" dirty="0">
                    <a:solidFill>
                      <a:srgbClr val="FF797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Anomalous Hall Effect</a:t>
                </a:r>
              </a:p>
            </p:txBody>
          </p:sp>
          <p:sp>
            <p:nvSpPr>
              <p:cNvPr id="41" name="テキスト ボックス 23">
                <a:extLst>
                  <a:ext uri="{FF2B5EF4-FFF2-40B4-BE49-F238E27FC236}">
                    <a16:creationId xmlns:a16="http://schemas.microsoft.com/office/drawing/2014/main" id="{857D6C4E-A6B6-464C-BE3D-79285A20B84F}"/>
                  </a:ext>
                </a:extLst>
              </p:cNvPr>
              <p:cNvSpPr txBox="1"/>
              <p:nvPr/>
            </p:nvSpPr>
            <p:spPr>
              <a:xfrm>
                <a:off x="20551757" y="8298902"/>
                <a:ext cx="7261638" cy="1152032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800" b="1" dirty="0">
                    <a:solidFill>
                      <a:srgbClr val="FF797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Chiral Magnetic Effect</a:t>
                </a: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63F5EBDD-F92D-4AB0-9FAA-B062B5F95FA5}"/>
              </a:ext>
            </a:extLst>
          </p:cNvPr>
          <p:cNvGrpSpPr/>
          <p:nvPr/>
        </p:nvGrpSpPr>
        <p:grpSpPr>
          <a:xfrm>
            <a:off x="239620" y="12619286"/>
            <a:ext cx="29806023" cy="9001000"/>
            <a:chOff x="239620" y="13411374"/>
            <a:chExt cx="29806023" cy="9001000"/>
          </a:xfrm>
        </p:grpSpPr>
        <p:sp>
          <p:nvSpPr>
            <p:cNvPr id="147" name="角丸四角形 669">
              <a:extLst>
                <a:ext uri="{FF2B5EF4-FFF2-40B4-BE49-F238E27FC236}">
                  <a16:creationId xmlns:a16="http://schemas.microsoft.com/office/drawing/2014/main" id="{5651BAC8-4092-4304-9B7B-FA969A29ABDC}"/>
                </a:ext>
              </a:extLst>
            </p:cNvPr>
            <p:cNvSpPr/>
            <p:nvPr/>
          </p:nvSpPr>
          <p:spPr>
            <a:xfrm>
              <a:off x="239620" y="13411374"/>
              <a:ext cx="29806023" cy="8957799"/>
            </a:xfrm>
            <a:prstGeom prst="roundRect">
              <a:avLst>
                <a:gd name="adj" fmla="val 7343"/>
              </a:avLst>
            </a:prstGeom>
            <a:noFill/>
            <a:ln w="1016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48" name="テキスト ボックス 23">
              <a:extLst>
                <a:ext uri="{FF2B5EF4-FFF2-40B4-BE49-F238E27FC236}">
                  <a16:creationId xmlns:a16="http://schemas.microsoft.com/office/drawing/2014/main" id="{9F5EC87B-35C0-44F8-AEB1-B5B53F2C6D2F}"/>
                </a:ext>
              </a:extLst>
            </p:cNvPr>
            <p:cNvSpPr txBox="1"/>
            <p:nvPr/>
          </p:nvSpPr>
          <p:spPr>
            <a:xfrm>
              <a:off x="15285206" y="13411374"/>
              <a:ext cx="4921385" cy="1152032"/>
            </a:xfrm>
            <a:prstGeom prst="rect">
              <a:avLst/>
            </a:prstGeom>
            <a:noFill/>
          </p:spPr>
          <p:txBody>
            <a:bodyPr wrap="none" lIns="378891" tIns="189445" rIns="378891" bIns="189445" rtlCol="0">
              <a:spAutoFit/>
            </a:bodyPr>
            <a:lstStyle/>
            <a:p>
              <a:r>
                <a:rPr lang="en-US" altLang="ja-JP" sz="5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Casimir Effect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テキスト ボックス 60">
                  <a:extLst>
                    <a:ext uri="{FF2B5EF4-FFF2-40B4-BE49-F238E27FC236}">
                      <a16:creationId xmlns:a16="http://schemas.microsoft.com/office/drawing/2014/main" id="{BC09EC2D-C812-4EA1-956F-85A8B626323B}"/>
                    </a:ext>
                  </a:extLst>
                </p:cNvPr>
                <p:cNvSpPr txBox="1"/>
                <p:nvPr/>
              </p:nvSpPr>
              <p:spPr>
                <a:xfrm>
                  <a:off x="15163271" y="14275470"/>
                  <a:ext cx="14594339" cy="8064950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Casimir effect refers to a force resulting from the quantum fluctuation in the vacuum restricted by a certain boundary. </a:t>
                  </a:r>
                </a:p>
                <a:p>
                  <a:endParaRPr lang="en-US" altLang="ja-JP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 its </a:t>
                  </a:r>
                  <a:r>
                    <a:rPr lang="en-US" altLang="ja-JP" sz="4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original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study (H. B. G. Casimir, 1948), an </a:t>
                  </a:r>
                  <a:r>
                    <a:rPr lang="en-US" altLang="ja-JP" sz="4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attractive force 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emerges from the QED vacuum between two parallel plates of perfect conductor/ideal metal. In our setup, the more non-trivial vacuum of axion electrodynamics causes anomalous modifications.</a:t>
                  </a:r>
                </a:p>
                <a:p>
                  <a:endParaRPr lang="en-US" altLang="ja-JP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Especially, as hinted by recent work (Q.-D. Jiang and F. </a:t>
                  </a:r>
                  <a:r>
                    <a:rPr lang="en-US" altLang="ja-JP" sz="4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Wilczek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2019), </a:t>
                  </a:r>
                  <a:r>
                    <a:rPr lang="en-US" altLang="ja-JP" sz="4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chiral media 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 intrinsic parity symmetry breaking may </a:t>
                  </a:r>
                  <a:r>
                    <a:rPr lang="en-US" altLang="ja-JP" sz="4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flip the sign of the Casimir force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circumventing a previous “no-go” theorem (</a:t>
                  </a:r>
                  <a:r>
                    <a:rPr lang="de-DE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O. Kenneth, I. Klich, A. Mann, and M. Revzen, 2002).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We specify our setup to a pure spacelike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ja-JP" altLang="en-US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0,0,0,</m:t>
                          </m:r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to pursue such possibility of a repulsive Casimir force.</a:t>
                  </a:r>
                </a:p>
              </p:txBody>
            </p:sp>
          </mc:Choice>
          <mc:Fallback xmlns="">
            <p:sp>
              <p:nvSpPr>
                <p:cNvPr id="149" name="テキスト ボックス 60">
                  <a:extLst>
                    <a:ext uri="{FF2B5EF4-FFF2-40B4-BE49-F238E27FC236}">
                      <a16:creationId xmlns:a16="http://schemas.microsoft.com/office/drawing/2014/main" id="{BC09EC2D-C812-4EA1-956F-85A8B62632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63271" y="14275470"/>
                  <a:ext cx="14594339" cy="8064950"/>
                </a:xfrm>
                <a:prstGeom prst="rect">
                  <a:avLst/>
                </a:prstGeom>
                <a:blipFill>
                  <a:blip r:embed="rId14"/>
                  <a:stretch>
                    <a:fillRect r="-84" b="-52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" name="图片 11" descr="图片包含 屏幕截图&#10;&#10;描述已自动生成">
              <a:extLst>
                <a:ext uri="{FF2B5EF4-FFF2-40B4-BE49-F238E27FC236}">
                  <a16:creationId xmlns:a16="http://schemas.microsoft.com/office/drawing/2014/main" id="{FD18C06B-49EE-4514-ADB0-16C0C7232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38406" y="13915430"/>
              <a:ext cx="14378299" cy="7537011"/>
            </a:xfrm>
            <a:prstGeom prst="rect">
              <a:avLst/>
            </a:prstGeom>
          </p:spPr>
        </p:pic>
        <p:sp>
          <p:nvSpPr>
            <p:cNvPr id="56" name="テキスト ボックス 23">
              <a:extLst>
                <a:ext uri="{FF2B5EF4-FFF2-40B4-BE49-F238E27FC236}">
                  <a16:creationId xmlns:a16="http://schemas.microsoft.com/office/drawing/2014/main" id="{84F49CC9-857C-4C95-A80F-C981EFAD835A}"/>
                </a:ext>
              </a:extLst>
            </p:cNvPr>
            <p:cNvSpPr txBox="1"/>
            <p:nvPr/>
          </p:nvSpPr>
          <p:spPr>
            <a:xfrm>
              <a:off x="2931422" y="20490901"/>
              <a:ext cx="9007931" cy="1921473"/>
            </a:xfrm>
            <a:prstGeom prst="rect">
              <a:avLst/>
            </a:prstGeom>
            <a:noFill/>
          </p:spPr>
          <p:txBody>
            <a:bodyPr wrap="square" lIns="378891" tIns="189445" rIns="378891" bIns="189445" rtlCol="0">
              <a:spAutoFit/>
            </a:bodyPr>
            <a:lstStyle/>
            <a:p>
              <a:pPr algn="ctr"/>
              <a:r>
                <a:rPr lang="en-US" altLang="ja-JP" sz="4800" b="1" dirty="0">
                  <a:solidFill>
                    <a:srgbClr val="FF797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Casimir Force </a:t>
              </a:r>
            </a:p>
            <a:p>
              <a:pPr algn="ctr"/>
              <a:r>
                <a:rPr lang="en-US" altLang="ja-JP" sz="4800" b="1" dirty="0">
                  <a:solidFill>
                    <a:srgbClr val="FF797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Attractive? Repulsive?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6A69E343-6E7F-472F-A2E8-FBAF7A830C2D}"/>
              </a:ext>
            </a:extLst>
          </p:cNvPr>
          <p:cNvGrpSpPr/>
          <p:nvPr/>
        </p:nvGrpSpPr>
        <p:grpSpPr>
          <a:xfrm>
            <a:off x="210449" y="21933500"/>
            <a:ext cx="14697539" cy="13368306"/>
            <a:chOff x="210449" y="22869604"/>
            <a:chExt cx="14697539" cy="13368306"/>
          </a:xfrm>
        </p:grpSpPr>
        <p:pic>
          <p:nvPicPr>
            <p:cNvPr id="47" name="图片 46">
              <a:extLst>
                <a:ext uri="{FF2B5EF4-FFF2-40B4-BE49-F238E27FC236}">
                  <a16:creationId xmlns:a16="http://schemas.microsoft.com/office/drawing/2014/main" id="{2C95339C-E99B-468D-9DB0-4B8D7D3EC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rcRect/>
            <a:stretch/>
          </p:blipFill>
          <p:spPr>
            <a:xfrm>
              <a:off x="3222135" y="34219368"/>
              <a:ext cx="8802765" cy="1764430"/>
            </a:xfrm>
            <a:prstGeom prst="rect">
              <a:avLst/>
            </a:prstGeom>
          </p:spPr>
        </p:pic>
        <p:pic>
          <p:nvPicPr>
            <p:cNvPr id="59" name="图片 58" descr="图片包含 物体, 时钟, 手表&#10;&#10;描述已自动生成">
              <a:extLst>
                <a:ext uri="{FF2B5EF4-FFF2-40B4-BE49-F238E27FC236}">
                  <a16:creationId xmlns:a16="http://schemas.microsoft.com/office/drawing/2014/main" id="{EF9C3451-FAA0-4811-995A-0B4154C51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393723" y="31701406"/>
              <a:ext cx="12459587" cy="1941509"/>
            </a:xfrm>
            <a:prstGeom prst="rect">
              <a:avLst/>
            </a:prstGeom>
          </p:spPr>
        </p:pic>
        <p:pic>
          <p:nvPicPr>
            <p:cNvPr id="45" name="图片 44" descr="图片包含 天空, 物体&#10;&#10;描述已自动生成">
              <a:extLst>
                <a:ext uri="{FF2B5EF4-FFF2-40B4-BE49-F238E27FC236}">
                  <a16:creationId xmlns:a16="http://schemas.microsoft.com/office/drawing/2014/main" id="{237E2CE6-58EA-4308-AE7C-CC1375201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667226" y="29430775"/>
              <a:ext cx="7822586" cy="2054607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テキスト ボックス 60">
                  <a:extLst>
                    <a:ext uri="{FF2B5EF4-FFF2-40B4-BE49-F238E27FC236}">
                      <a16:creationId xmlns:a16="http://schemas.microsoft.com/office/drawing/2014/main" id="{D5352F9D-84FC-440C-9E22-48CC03BDAB38}"/>
                    </a:ext>
                  </a:extLst>
                </p:cNvPr>
                <p:cNvSpPr txBox="1"/>
                <p:nvPr/>
              </p:nvSpPr>
              <p:spPr>
                <a:xfrm>
                  <a:off x="270528" y="31053334"/>
                  <a:ext cx="14599962" cy="1046811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Adopt Dirichlet boundary condition, and the limits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4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4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altLang="ja-JP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→∞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</a:p>
              </p:txBody>
            </p:sp>
          </mc:Choice>
          <mc:Fallback xmlns="">
            <p:sp>
              <p:nvSpPr>
                <p:cNvPr id="68" name="テキスト ボックス 60">
                  <a:extLst>
                    <a:ext uri="{FF2B5EF4-FFF2-40B4-BE49-F238E27FC236}">
                      <a16:creationId xmlns:a16="http://schemas.microsoft.com/office/drawing/2014/main" id="{D5352F9D-84FC-440C-9E22-48CC03BDAB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528" y="31053334"/>
                  <a:ext cx="14599962" cy="1046811"/>
                </a:xfrm>
                <a:prstGeom prst="rect">
                  <a:avLst/>
                </a:prstGeom>
                <a:blipFill>
                  <a:blip r:embed="rId19"/>
                  <a:stretch>
                    <a:fillRect b="-581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テキスト ボックス 60">
                  <a:extLst>
                    <a:ext uri="{FF2B5EF4-FFF2-40B4-BE49-F238E27FC236}">
                      <a16:creationId xmlns:a16="http://schemas.microsoft.com/office/drawing/2014/main" id="{3C9B363C-2C08-4342-B26A-BB5E2504AEFC}"/>
                    </a:ext>
                  </a:extLst>
                </p:cNvPr>
                <p:cNvSpPr txBox="1"/>
                <p:nvPr/>
              </p:nvSpPr>
              <p:spPr>
                <a:xfrm>
                  <a:off x="276500" y="28101006"/>
                  <a:ext cx="14599962" cy="1662364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ja-JP" sz="4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sz="4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volume of system. </a:t>
                  </a:r>
                  <a14:m>
                    <m:oMath xmlns:m="http://schemas.openxmlformats.org/officeDocument/2006/math"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𝑇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time interval in path integral. </a:t>
                  </a:r>
                  <a14:m>
                    <m:oMath xmlns:m="http://schemas.openxmlformats.org/officeDocument/2006/math">
                      <m:r>
                        <a:rPr lang="ja-JP" altLang="en-US" sz="4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~</m:t>
                      </m:r>
                      <m:r>
                        <a:rPr lang="en-US" altLang="ja-JP" sz="4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𝒌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photon dispersion relation determined by on-shell condition: </a:t>
                  </a:r>
                </a:p>
              </p:txBody>
            </p:sp>
          </mc:Choice>
          <mc:Fallback xmlns="">
            <p:sp>
              <p:nvSpPr>
                <p:cNvPr id="67" name="テキスト ボックス 60">
                  <a:extLst>
                    <a:ext uri="{FF2B5EF4-FFF2-40B4-BE49-F238E27FC236}">
                      <a16:creationId xmlns:a16="http://schemas.microsoft.com/office/drawing/2014/main" id="{3C9B363C-2C08-4342-B26A-BB5E2504AE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500" y="28101006"/>
                  <a:ext cx="14599962" cy="1662364"/>
                </a:xfrm>
                <a:prstGeom prst="rect">
                  <a:avLst/>
                </a:prstGeom>
                <a:blipFill>
                  <a:blip r:embed="rId20"/>
                  <a:stretch>
                    <a:fillRect b="-62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2" name="图片 51" descr="图片包含 物体, 天空, 手表&#10;&#10;描述已自动生成">
              <a:extLst>
                <a:ext uri="{FF2B5EF4-FFF2-40B4-BE49-F238E27FC236}">
                  <a16:creationId xmlns:a16="http://schemas.microsoft.com/office/drawing/2014/main" id="{D80A4828-8257-4415-9C99-DBF914D2D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732694" y="26713119"/>
              <a:ext cx="9519052" cy="1583367"/>
            </a:xfrm>
            <a:prstGeom prst="rect">
              <a:avLst/>
            </a:prstGeom>
          </p:spPr>
        </p:pic>
        <p:pic>
          <p:nvPicPr>
            <p:cNvPr id="54" name="图片 53" descr="图片包含 物体&#10;&#10;描述已自动生成">
              <a:extLst>
                <a:ext uri="{FF2B5EF4-FFF2-40B4-BE49-F238E27FC236}">
                  <a16:creationId xmlns:a16="http://schemas.microsoft.com/office/drawing/2014/main" id="{C4F6E3FD-F783-4E0E-B17F-5ABD888DE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848239" y="24572614"/>
              <a:ext cx="11460561" cy="1677615"/>
            </a:xfrm>
            <a:prstGeom prst="rect">
              <a:avLst/>
            </a:prstGeom>
          </p:spPr>
        </p:pic>
        <p:sp>
          <p:nvSpPr>
            <p:cNvPr id="673" name="角丸四角形 672"/>
            <p:cNvSpPr/>
            <p:nvPr/>
          </p:nvSpPr>
          <p:spPr>
            <a:xfrm>
              <a:off x="210449" y="22869604"/>
              <a:ext cx="14697539" cy="13368306"/>
            </a:xfrm>
            <a:prstGeom prst="roundRect">
              <a:avLst>
                <a:gd name="adj" fmla="val 7343"/>
              </a:avLst>
            </a:prstGeom>
            <a:noFill/>
            <a:ln w="1016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32" name="テキスト ボックス 487">
              <a:extLst>
                <a:ext uri="{FF2B5EF4-FFF2-40B4-BE49-F238E27FC236}">
                  <a16:creationId xmlns:a16="http://schemas.microsoft.com/office/drawing/2014/main" id="{3C1DAACD-38AA-4DA7-B47B-4E7FC096542C}"/>
                </a:ext>
              </a:extLst>
            </p:cNvPr>
            <p:cNvSpPr txBox="1"/>
            <p:nvPr/>
          </p:nvSpPr>
          <p:spPr>
            <a:xfrm>
              <a:off x="511799" y="22977653"/>
              <a:ext cx="5177096" cy="1152032"/>
            </a:xfrm>
            <a:prstGeom prst="rect">
              <a:avLst/>
            </a:prstGeom>
            <a:noFill/>
          </p:spPr>
          <p:txBody>
            <a:bodyPr wrap="none" lIns="378891" tIns="189445" rIns="378891" bIns="189445" rtlCol="0">
              <a:spAutoFit/>
            </a:bodyPr>
            <a:lstStyle/>
            <a:p>
              <a:r>
                <a:rPr lang="en-US" altLang="ja-JP" sz="5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Vacuum Energy</a:t>
              </a:r>
              <a:endParaRPr lang="ja-JP" altLang="en-US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テキスト ボックス 60">
                  <a:extLst>
                    <a:ext uri="{FF2B5EF4-FFF2-40B4-BE49-F238E27FC236}">
                      <a16:creationId xmlns:a16="http://schemas.microsoft.com/office/drawing/2014/main" id="{9B31CB09-F416-486B-9870-031636EFC48E}"/>
                    </a:ext>
                  </a:extLst>
                </p:cNvPr>
                <p:cNvSpPr txBox="1"/>
                <p:nvPr/>
              </p:nvSpPr>
              <p:spPr>
                <a:xfrm>
                  <a:off x="270528" y="23852534"/>
                  <a:ext cx="14593788" cy="998143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Axion electrodynamics </a:t>
                  </a:r>
                  <a:r>
                    <a:rPr lang="en-US" altLang="ja-JP" sz="4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Lagrangian</a:t>
                  </a:r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with ghost </a:t>
                  </a:r>
                  <a14:m>
                    <m:oMath xmlns:m="http://schemas.openxmlformats.org/officeDocument/2006/math"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and gauge fixing:</a:t>
                  </a:r>
                </a:p>
              </p:txBody>
            </p:sp>
          </mc:Choice>
          <mc:Fallback xmlns="">
            <p:sp>
              <p:nvSpPr>
                <p:cNvPr id="58" name="テキスト ボックス 60">
                  <a:extLst>
                    <a:ext uri="{FF2B5EF4-FFF2-40B4-BE49-F238E27FC236}">
                      <a16:creationId xmlns:a16="http://schemas.microsoft.com/office/drawing/2014/main" id="{9B31CB09-F416-486B-9870-031636EFC4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528" y="23852534"/>
                  <a:ext cx="14593788" cy="998143"/>
                </a:xfrm>
                <a:prstGeom prst="rect">
                  <a:avLst/>
                </a:prstGeom>
                <a:blipFill>
                  <a:blip r:embed="rId23"/>
                  <a:stretch>
                    <a:fillRect b="-1097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テキスト ボックス 60">
                  <a:extLst>
                    <a:ext uri="{FF2B5EF4-FFF2-40B4-BE49-F238E27FC236}">
                      <a16:creationId xmlns:a16="http://schemas.microsoft.com/office/drawing/2014/main" id="{2776FD8B-4CBC-43E6-90F3-6CD72BB5E2A9}"/>
                    </a:ext>
                  </a:extLst>
                </p:cNvPr>
                <p:cNvSpPr txBox="1"/>
                <p:nvPr/>
              </p:nvSpPr>
              <p:spPr>
                <a:xfrm>
                  <a:off x="280576" y="25878727"/>
                  <a:ext cx="14605005" cy="998143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Vacuum energy density </a:t>
                  </a:r>
                  <a14:m>
                    <m:oMath xmlns:m="http://schemas.openxmlformats.org/officeDocument/2006/math">
                      <m:r>
                        <a:rPr lang="ja-JP" altLang="en-US" sz="4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𝜀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calculated from generating functional </a:t>
                  </a:r>
                  <a14:m>
                    <m:oMath xmlns:m="http://schemas.openxmlformats.org/officeDocument/2006/math">
                      <m:r>
                        <a:rPr lang="en-US" altLang="ja-JP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</a:p>
              </p:txBody>
            </p:sp>
          </mc:Choice>
          <mc:Fallback xmlns="">
            <p:sp>
              <p:nvSpPr>
                <p:cNvPr id="62" name="テキスト ボックス 60">
                  <a:extLst>
                    <a:ext uri="{FF2B5EF4-FFF2-40B4-BE49-F238E27FC236}">
                      <a16:creationId xmlns:a16="http://schemas.microsoft.com/office/drawing/2014/main" id="{2776FD8B-4CBC-43E6-90F3-6CD72BB5E2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576" y="25878727"/>
                  <a:ext cx="14605005" cy="998143"/>
                </a:xfrm>
                <a:prstGeom prst="rect">
                  <a:avLst/>
                </a:prstGeom>
                <a:blipFill>
                  <a:blip r:embed="rId24"/>
                  <a:stretch>
                    <a:fillRect b="-1104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9" name="テキスト ボックス 60">
              <a:extLst>
                <a:ext uri="{FF2B5EF4-FFF2-40B4-BE49-F238E27FC236}">
                  <a16:creationId xmlns:a16="http://schemas.microsoft.com/office/drawing/2014/main" id="{4071E133-DAF1-4293-9AD5-72B5F4B8524F}"/>
                </a:ext>
              </a:extLst>
            </p:cNvPr>
            <p:cNvSpPr txBox="1"/>
            <p:nvPr/>
          </p:nvSpPr>
          <p:spPr>
            <a:xfrm>
              <a:off x="276500" y="33367559"/>
              <a:ext cx="14599962" cy="998143"/>
            </a:xfrm>
            <a:prstGeom prst="rect">
              <a:avLst/>
            </a:prstGeom>
            <a:noFill/>
          </p:spPr>
          <p:txBody>
            <a:bodyPr wrap="square" lIns="378891" tIns="189445" rIns="378891" bIns="189445" rtlCol="0">
              <a:spAutoFit/>
            </a:bodyPr>
            <a:lstStyle/>
            <a:p>
              <a:r>
                <a:rPr lang="en-US" altLang="ja-JP" sz="4000" dirty="0">
                  <a:solidFill>
                    <a:srgbClr val="FF797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Vacuum energy per unit area (Casimir energy):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43063F1E-24A8-45F3-B733-21B9987E694C}"/>
              </a:ext>
            </a:extLst>
          </p:cNvPr>
          <p:cNvGrpSpPr/>
          <p:nvPr/>
        </p:nvGrpSpPr>
        <p:grpSpPr>
          <a:xfrm>
            <a:off x="202438" y="35625878"/>
            <a:ext cx="14676063" cy="7020743"/>
            <a:chOff x="202438" y="35625878"/>
            <a:chExt cx="14676063" cy="7020743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4E164731-37D6-41DE-B970-0548B8DD596C}"/>
                </a:ext>
              </a:extLst>
            </p:cNvPr>
            <p:cNvGrpSpPr/>
            <p:nvPr/>
          </p:nvGrpSpPr>
          <p:grpSpPr>
            <a:xfrm>
              <a:off x="1279450" y="38038110"/>
              <a:ext cx="12268598" cy="1198023"/>
              <a:chOff x="1279450" y="37856068"/>
              <a:chExt cx="12268598" cy="1198023"/>
            </a:xfrm>
          </p:grpSpPr>
          <p:pic>
            <p:nvPicPr>
              <p:cNvPr id="13" name="图片 12">
                <a:extLst>
                  <a:ext uri="{FF2B5EF4-FFF2-40B4-BE49-F238E27FC236}">
                    <a16:creationId xmlns:a16="http://schemas.microsoft.com/office/drawing/2014/main" id="{B9C17E9E-98BB-4F03-8C3D-80C16C52F0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79450" y="37856068"/>
                <a:ext cx="9872314" cy="1198023"/>
              </a:xfrm>
              <a:prstGeom prst="rect">
                <a:avLst/>
              </a:prstGeom>
            </p:spPr>
          </p:pic>
          <p:pic>
            <p:nvPicPr>
              <p:cNvPr id="23" name="图片 22" descr="图片包含 物体&#10;&#10;描述已自动生成">
                <a:extLst>
                  <a:ext uri="{FF2B5EF4-FFF2-40B4-BE49-F238E27FC236}">
                    <a16:creationId xmlns:a16="http://schemas.microsoft.com/office/drawing/2014/main" id="{D683886D-B62A-456C-9A45-A581C95208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1827619" y="38110118"/>
                <a:ext cx="1720429" cy="623148"/>
              </a:xfrm>
              <a:prstGeom prst="rect">
                <a:avLst/>
              </a:prstGeom>
            </p:spPr>
          </p:pic>
        </p:grpSp>
        <p:sp>
          <p:nvSpPr>
            <p:cNvPr id="71" name="テキスト ボックス 487">
              <a:extLst>
                <a:ext uri="{FF2B5EF4-FFF2-40B4-BE49-F238E27FC236}">
                  <a16:creationId xmlns:a16="http://schemas.microsoft.com/office/drawing/2014/main" id="{04CF400A-B327-4970-947E-14B1E8867BC6}"/>
                </a:ext>
              </a:extLst>
            </p:cNvPr>
            <p:cNvSpPr txBox="1"/>
            <p:nvPr/>
          </p:nvSpPr>
          <p:spPr>
            <a:xfrm>
              <a:off x="503788" y="35625879"/>
              <a:ext cx="12053529" cy="1152032"/>
            </a:xfrm>
            <a:prstGeom prst="rect">
              <a:avLst/>
            </a:prstGeom>
            <a:noFill/>
          </p:spPr>
          <p:txBody>
            <a:bodyPr wrap="none" lIns="378891" tIns="189445" rIns="378891" bIns="189445" rtlCol="0">
              <a:spAutoFit/>
            </a:bodyPr>
            <a:lstStyle/>
            <a:p>
              <a:r>
                <a:rPr lang="en-US" altLang="ja-JP" sz="5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Alternative Method: Scattering Formula</a:t>
              </a:r>
              <a:endParaRPr lang="ja-JP" altLang="en-US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角丸四角形 672">
              <a:extLst>
                <a:ext uri="{FF2B5EF4-FFF2-40B4-BE49-F238E27FC236}">
                  <a16:creationId xmlns:a16="http://schemas.microsoft.com/office/drawing/2014/main" id="{D9F2B735-5099-4FAF-A08B-DD5A9D08789B}"/>
                </a:ext>
              </a:extLst>
            </p:cNvPr>
            <p:cNvSpPr/>
            <p:nvPr/>
          </p:nvSpPr>
          <p:spPr>
            <a:xfrm>
              <a:off x="202438" y="35625878"/>
              <a:ext cx="14676063" cy="7020743"/>
            </a:xfrm>
            <a:prstGeom prst="roundRect">
              <a:avLst>
                <a:gd name="adj" fmla="val 7343"/>
              </a:avLst>
            </a:prstGeom>
            <a:noFill/>
            <a:ln w="1016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72" name="テキスト ボックス 60">
              <a:extLst>
                <a:ext uri="{FF2B5EF4-FFF2-40B4-BE49-F238E27FC236}">
                  <a16:creationId xmlns:a16="http://schemas.microsoft.com/office/drawing/2014/main" id="{C73A95DA-CC28-435B-9DB4-AF876844DCAB}"/>
                </a:ext>
              </a:extLst>
            </p:cNvPr>
            <p:cNvSpPr txBox="1"/>
            <p:nvPr/>
          </p:nvSpPr>
          <p:spPr>
            <a:xfrm>
              <a:off x="262517" y="36453934"/>
              <a:ext cx="14615984" cy="1613696"/>
            </a:xfrm>
            <a:prstGeom prst="rect">
              <a:avLst/>
            </a:prstGeom>
            <a:noFill/>
          </p:spPr>
          <p:txBody>
            <a:bodyPr wrap="square" lIns="378891" tIns="189445" rIns="378891" bIns="189445" rtlCol="0">
              <a:spAutoFit/>
            </a:bodyPr>
            <a:lstStyle/>
            <a:p>
              <a:r>
                <a:rPr lang="en-US" altLang="ja-JP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Scattering formula for Casimir energy in chiral media developed by “</a:t>
              </a:r>
              <a:r>
                <a:rPr lang="en-US" altLang="ja-JP" sz="4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Q.-D. Jiang and F. </a:t>
              </a:r>
              <a:r>
                <a:rPr lang="en-US" altLang="ja-JP" sz="4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Wilczek</a:t>
              </a:r>
              <a:r>
                <a:rPr lang="en-US" altLang="ja-JP" sz="4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Phys. Rev. B99, 125403 (2019)</a:t>
              </a:r>
              <a:r>
                <a:rPr lang="en-US" altLang="ja-JP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”:</a:t>
              </a:r>
              <a:endParaRPr lang="en-US" altLang="ja-JP" sz="4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テキスト ボックス 60">
                  <a:extLst>
                    <a:ext uri="{FF2B5EF4-FFF2-40B4-BE49-F238E27FC236}">
                      <a16:creationId xmlns:a16="http://schemas.microsoft.com/office/drawing/2014/main" id="{265B00BA-FC72-404D-8AE1-0CC0EA7F92ED}"/>
                    </a:ext>
                  </a:extLst>
                </p:cNvPr>
                <p:cNvSpPr txBox="1"/>
                <p:nvPr/>
              </p:nvSpPr>
              <p:spPr>
                <a:xfrm>
                  <a:off x="272565" y="39078633"/>
                  <a:ext cx="14605005" cy="1047709"/>
                </a:xfrm>
                <a:prstGeom prst="rect">
                  <a:avLst/>
                </a:prstGeom>
                <a:noFill/>
              </p:spPr>
              <p:txBody>
                <a:bodyPr wrap="square" lIns="378891" tIns="189445" rIns="378891" bIns="189445" rtlCol="0">
                  <a:spAutoFit/>
                </a:bodyPr>
                <a:lstStyle/>
                <a:p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Translation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and reflection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altLang="ja-JP" sz="4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</a:p>
              </p:txBody>
            </p:sp>
          </mc:Choice>
          <mc:Fallback xmlns="">
            <p:sp>
              <p:nvSpPr>
                <p:cNvPr id="73" name="テキスト ボックス 60">
                  <a:extLst>
                    <a:ext uri="{FF2B5EF4-FFF2-40B4-BE49-F238E27FC236}">
                      <a16:creationId xmlns:a16="http://schemas.microsoft.com/office/drawing/2014/main" id="{265B00BA-FC72-404D-8AE1-0CC0EA7F92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565" y="39078633"/>
                  <a:ext cx="14605005" cy="1047709"/>
                </a:xfrm>
                <a:prstGeom prst="rect">
                  <a:avLst/>
                </a:prstGeom>
                <a:blipFill>
                  <a:blip r:embed="rId27"/>
                  <a:stretch>
                    <a:fillRect b="-584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0573CCCD-0125-434C-A8AE-B9249B8375A3}"/>
                </a:ext>
              </a:extLst>
            </p:cNvPr>
            <p:cNvGrpSpPr/>
            <p:nvPr/>
          </p:nvGrpSpPr>
          <p:grpSpPr>
            <a:xfrm>
              <a:off x="276500" y="41224942"/>
              <a:ext cx="13376319" cy="1349672"/>
              <a:chOff x="276500" y="41080927"/>
              <a:chExt cx="13376319" cy="1349672"/>
            </a:xfrm>
          </p:grpSpPr>
          <p:sp>
            <p:nvSpPr>
              <p:cNvPr id="85" name="テキスト ボックス 60">
                <a:extLst>
                  <a:ext uri="{FF2B5EF4-FFF2-40B4-BE49-F238E27FC236}">
                    <a16:creationId xmlns:a16="http://schemas.microsoft.com/office/drawing/2014/main" id="{0DB6DA82-078E-435F-9235-05DD8FC18749}"/>
                  </a:ext>
                </a:extLst>
              </p:cNvPr>
              <p:cNvSpPr txBox="1"/>
              <p:nvPr/>
            </p:nvSpPr>
            <p:spPr>
              <a:xfrm>
                <a:off x="276500" y="41278471"/>
                <a:ext cx="11505739" cy="998143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Employ our dispersion relation:</a:t>
                </a:r>
              </a:p>
            </p:txBody>
          </p:sp>
          <p:pic>
            <p:nvPicPr>
              <p:cNvPr id="19" name="图片 18" descr="图片包含 物体&#10;&#10;描述已自动生成">
                <a:extLst>
                  <a:ext uri="{FF2B5EF4-FFF2-40B4-BE49-F238E27FC236}">
                    <a16:creationId xmlns:a16="http://schemas.microsoft.com/office/drawing/2014/main" id="{04F7AD13-213E-4424-B93C-D4C3FC57AD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47099" y="41080927"/>
                <a:ext cx="6505720" cy="1349672"/>
              </a:xfrm>
              <a:prstGeom prst="rect">
                <a:avLst/>
              </a:prstGeom>
            </p:spPr>
          </p:pic>
        </p:grpSp>
        <p:pic>
          <p:nvPicPr>
            <p:cNvPr id="15" name="图片 14" descr="图片包含 物体, 时钟&#10;&#10;描述已自动生成">
              <a:extLst>
                <a:ext uri="{FF2B5EF4-FFF2-40B4-BE49-F238E27FC236}">
                  <a16:creationId xmlns:a16="http://schemas.microsoft.com/office/drawing/2014/main" id="{C89DD5AB-68CE-42CE-BAF9-1B4ADF907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9955411" y="40008863"/>
              <a:ext cx="4883082" cy="1243518"/>
            </a:xfrm>
            <a:prstGeom prst="rect">
              <a:avLst/>
            </a:prstGeom>
          </p:spPr>
        </p:pic>
        <p:pic>
          <p:nvPicPr>
            <p:cNvPr id="86" name="图片 85">
              <a:extLst>
                <a:ext uri="{FF2B5EF4-FFF2-40B4-BE49-F238E27FC236}">
                  <a16:creationId xmlns:a16="http://schemas.microsoft.com/office/drawing/2014/main" id="{FB02379F-3F36-4F2D-B7DF-EFBFAED43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rcRect/>
            <a:stretch/>
          </p:blipFill>
          <p:spPr>
            <a:xfrm>
              <a:off x="5346899" y="39958209"/>
              <a:ext cx="4675349" cy="135692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1A6541CF-082A-44AC-8E23-3EF072BF3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rcRect/>
            <a:stretch/>
          </p:blipFill>
          <p:spPr>
            <a:xfrm>
              <a:off x="666379" y="39981826"/>
              <a:ext cx="4675349" cy="1440660"/>
            </a:xfrm>
            <a:prstGeom prst="rect">
              <a:avLst/>
            </a:prstGeom>
          </p:spPr>
        </p:pic>
      </p:grpSp>
      <p:sp>
        <p:nvSpPr>
          <p:cNvPr id="95" name="箭头: 右 94">
            <a:extLst>
              <a:ext uri="{FF2B5EF4-FFF2-40B4-BE49-F238E27FC236}">
                <a16:creationId xmlns:a16="http://schemas.microsoft.com/office/drawing/2014/main" id="{18B4F8DD-6665-41FE-A8D2-5241BD17E07E}"/>
              </a:ext>
            </a:extLst>
          </p:cNvPr>
          <p:cNvSpPr/>
          <p:nvPr/>
        </p:nvSpPr>
        <p:spPr>
          <a:xfrm>
            <a:off x="14707939" y="38902206"/>
            <a:ext cx="942609" cy="8493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テキスト ボックス 60">
                <a:extLst>
                  <a:ext uri="{FF2B5EF4-FFF2-40B4-BE49-F238E27FC236}">
                    <a16:creationId xmlns:a16="http://schemas.microsoft.com/office/drawing/2014/main" id="{C1D2D6FA-0559-441F-83B2-BE46F3271BAB}"/>
                  </a:ext>
                </a:extLst>
              </p:cNvPr>
              <p:cNvSpPr txBox="1"/>
              <p:nvPr/>
            </p:nvSpPr>
            <p:spPr>
              <a:xfrm>
                <a:off x="15762251" y="22926399"/>
                <a:ext cx="13839517" cy="1088361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altLang="ja-JP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f>
                      <m:fPr>
                        <m:type m:val="lin"/>
                        <m:ctrlP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ja-JP" alt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Rescale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≡(</m:t>
                    </m:r>
                    <m:f>
                      <m:fPr>
                        <m:type m:val="lin"/>
                        <m:ctrlP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±</m:t>
                            </m:r>
                          </m:sub>
                        </m:sSub>
                      </m:den>
                    </m:f>
                    <m:r>
                      <a:rPr lang="en-US" altLang="ja-JP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9" name="テキスト ボックス 60">
                <a:extLst>
                  <a:ext uri="{FF2B5EF4-FFF2-40B4-BE49-F238E27FC236}">
                    <a16:creationId xmlns:a16="http://schemas.microsoft.com/office/drawing/2014/main" id="{C1D2D6FA-0559-441F-83B2-BE46F3271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251" y="22926399"/>
                <a:ext cx="13839517" cy="1088361"/>
              </a:xfrm>
              <a:prstGeom prst="rect">
                <a:avLst/>
              </a:prstGeom>
              <a:blipFill>
                <a:blip r:embed="rId32"/>
                <a:stretch>
                  <a:fillRect b="-50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1" name="矩形: 圆角 460">
            <a:extLst>
              <a:ext uri="{FF2B5EF4-FFF2-40B4-BE49-F238E27FC236}">
                <a16:creationId xmlns:a16="http://schemas.microsoft.com/office/drawing/2014/main" id="{A7989469-4298-4A1D-AE9D-6ACD805DD68C}"/>
              </a:ext>
            </a:extLst>
          </p:cNvPr>
          <p:cNvSpPr/>
          <p:nvPr/>
        </p:nvSpPr>
        <p:spPr>
          <a:xfrm>
            <a:off x="18236330" y="23924542"/>
            <a:ext cx="4499205" cy="1384682"/>
          </a:xfrm>
          <a:prstGeom prst="roundRect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3" name="直接箭头连接符 462">
            <a:extLst>
              <a:ext uri="{FF2B5EF4-FFF2-40B4-BE49-F238E27FC236}">
                <a16:creationId xmlns:a16="http://schemas.microsoft.com/office/drawing/2014/main" id="{0CB4A475-2A2E-459A-8C67-E66BC10985C9}"/>
              </a:ext>
            </a:extLst>
          </p:cNvPr>
          <p:cNvCxnSpPr>
            <a:cxnSpLocks/>
          </p:cNvCxnSpPr>
          <p:nvPr/>
        </p:nvCxnSpPr>
        <p:spPr>
          <a:xfrm flipH="1">
            <a:off x="19748499" y="25162519"/>
            <a:ext cx="579901" cy="108836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矩形: 圆角 132">
            <a:extLst>
              <a:ext uri="{FF2B5EF4-FFF2-40B4-BE49-F238E27FC236}">
                <a16:creationId xmlns:a16="http://schemas.microsoft.com/office/drawing/2014/main" id="{DE7E271B-19F2-4381-AF3E-1DA5DD2DBD26}"/>
              </a:ext>
            </a:extLst>
          </p:cNvPr>
          <p:cNvSpPr/>
          <p:nvPr/>
        </p:nvSpPr>
        <p:spPr>
          <a:xfrm>
            <a:off x="22844843" y="23924542"/>
            <a:ext cx="5261440" cy="1384682"/>
          </a:xfrm>
          <a:prstGeom prst="roundRect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4" name="直接箭头连接符 133">
            <a:extLst>
              <a:ext uri="{FF2B5EF4-FFF2-40B4-BE49-F238E27FC236}">
                <a16:creationId xmlns:a16="http://schemas.microsoft.com/office/drawing/2014/main" id="{8C3FB429-6017-465C-9A27-613F2D4AF52F}"/>
              </a:ext>
            </a:extLst>
          </p:cNvPr>
          <p:cNvCxnSpPr>
            <a:cxnSpLocks/>
          </p:cNvCxnSpPr>
          <p:nvPr/>
        </p:nvCxnSpPr>
        <p:spPr>
          <a:xfrm>
            <a:off x="25149099" y="25162267"/>
            <a:ext cx="730069" cy="105071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2" name="图片 471">
            <a:extLst>
              <a:ext uri="{FF2B5EF4-FFF2-40B4-BE49-F238E27FC236}">
                <a16:creationId xmlns:a16="http://schemas.microsoft.com/office/drawing/2014/main" id="{77DD24D3-2CB9-42DD-9636-150BE8701893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7078207" y="34953300"/>
            <a:ext cx="10552938" cy="6882992"/>
          </a:xfrm>
          <a:prstGeom prst="rect">
            <a:avLst/>
          </a:prstGeom>
        </p:spPr>
      </p:pic>
      <p:sp>
        <p:nvSpPr>
          <p:cNvPr id="77" name="テキスト ボックス 60">
            <a:extLst>
              <a:ext uri="{FF2B5EF4-FFF2-40B4-BE49-F238E27FC236}">
                <a16:creationId xmlns:a16="http://schemas.microsoft.com/office/drawing/2014/main" id="{087F5777-B347-4699-80F8-E46C54E98137}"/>
              </a:ext>
            </a:extLst>
          </p:cNvPr>
          <p:cNvSpPr txBox="1"/>
          <p:nvPr/>
        </p:nvSpPr>
        <p:spPr>
          <a:xfrm>
            <a:off x="15500027" y="41566502"/>
            <a:ext cx="14599961" cy="998143"/>
          </a:xfrm>
          <a:prstGeom prst="rect">
            <a:avLst/>
          </a:prstGeom>
          <a:noFill/>
        </p:spPr>
        <p:txBody>
          <a:bodyPr wrap="square" lIns="378891" tIns="189445" rIns="378891" bIns="189445" rtlCol="0">
            <a:spAutoFit/>
          </a:bodyPr>
          <a:lstStyle/>
          <a:p>
            <a:r>
              <a:rPr lang="en-US" altLang="ja-JP" sz="4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Kenji Fukushima, Shota </a:t>
            </a:r>
            <a:r>
              <a:rPr lang="en-US" altLang="ja-JP" sz="40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Imaki</a:t>
            </a:r>
            <a:r>
              <a:rPr lang="en-US" altLang="ja-JP" sz="4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ja-JP" sz="40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Zebin</a:t>
            </a:r>
            <a:r>
              <a:rPr lang="en-US" altLang="ja-JP" sz="4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40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Qiu</a:t>
            </a:r>
            <a:r>
              <a:rPr lang="en-US" altLang="ja-JP" sz="4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arXiv:1906.08975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テキスト ボックス 60">
                <a:extLst>
                  <a:ext uri="{FF2B5EF4-FFF2-40B4-BE49-F238E27FC236}">
                    <a16:creationId xmlns:a16="http://schemas.microsoft.com/office/drawing/2014/main" id="{DFCDE1B8-A709-4481-8F83-618CA70C0D95}"/>
                  </a:ext>
                </a:extLst>
              </p:cNvPr>
              <p:cNvSpPr txBox="1"/>
              <p:nvPr/>
            </p:nvSpPr>
            <p:spPr>
              <a:xfrm>
                <a:off x="19388459" y="35157790"/>
                <a:ext cx="9577064" cy="1426337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ja-JP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240</m:t>
                        </m:r>
                        <m:sSubSup>
                          <m:sSubSupPr>
                            <m:ctrlPr>
                              <a:rPr lang="en-US" altLang="ja-JP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4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retrieves “classical” result</a:t>
                </a:r>
              </a:p>
            </p:txBody>
          </p:sp>
        </mc:Choice>
        <mc:Fallback>
          <p:sp>
            <p:nvSpPr>
              <p:cNvPr id="78" name="テキスト ボックス 60">
                <a:extLst>
                  <a:ext uri="{FF2B5EF4-FFF2-40B4-BE49-F238E27FC236}">
                    <a16:creationId xmlns:a16="http://schemas.microsoft.com/office/drawing/2014/main" id="{DFCDE1B8-A709-4481-8F83-618CA70C0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8459" y="35157790"/>
                <a:ext cx="9577064" cy="1426337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直接箭头连接符 78">
            <a:extLst>
              <a:ext uri="{FF2B5EF4-FFF2-40B4-BE49-F238E27FC236}">
                <a16:creationId xmlns:a16="http://schemas.microsoft.com/office/drawing/2014/main" id="{95037EEF-D211-40C4-A696-CD131C2BA2F8}"/>
              </a:ext>
            </a:extLst>
          </p:cNvPr>
          <p:cNvCxnSpPr>
            <a:cxnSpLocks/>
          </p:cNvCxnSpPr>
          <p:nvPr/>
        </p:nvCxnSpPr>
        <p:spPr>
          <a:xfrm flipH="1">
            <a:off x="22061538" y="38394796"/>
            <a:ext cx="1289861" cy="125664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60">
                <a:extLst>
                  <a:ext uri="{FF2B5EF4-FFF2-40B4-BE49-F238E27FC236}">
                    <a16:creationId xmlns:a16="http://schemas.microsoft.com/office/drawing/2014/main" id="{C6B37169-FBCA-4278-91BD-DDDEF2CA1ABA}"/>
                  </a:ext>
                </a:extLst>
              </p:cNvPr>
              <p:cNvSpPr txBox="1"/>
              <p:nvPr/>
            </p:nvSpPr>
            <p:spPr>
              <a:xfrm>
                <a:off x="22562767" y="37472015"/>
                <a:ext cx="7482876" cy="998143"/>
              </a:xfrm>
              <a:prstGeom prst="rect">
                <a:avLst/>
              </a:prstGeom>
              <a:noFill/>
            </p:spPr>
            <p:txBody>
              <a:bodyPr wrap="square" lIns="378891" tIns="189445" rIns="378891" bIns="189445" rtlCol="0">
                <a:spAutoFit/>
              </a:bodyPr>
              <a:lstStyle/>
              <a:p>
                <a:r>
                  <a:rPr lang="en-US" altLang="ja-JP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Repulsive region for </a:t>
                </a:r>
                <a14:m>
                  <m:oMath xmlns:m="http://schemas.openxmlformats.org/officeDocument/2006/math">
                    <m:r>
                      <a:rPr lang="en-US" altLang="ja-JP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sSub>
                      <m:sSubPr>
                        <m:ctrlP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ja-JP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&gt;2.38</m:t>
                    </m:r>
                  </m:oMath>
                </a14:m>
                <a:endParaRPr lang="en-US" altLang="ja-JP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テキスト ボックス 60">
                <a:extLst>
                  <a:ext uri="{FF2B5EF4-FFF2-40B4-BE49-F238E27FC236}">
                    <a16:creationId xmlns:a16="http://schemas.microsoft.com/office/drawing/2014/main" id="{C6B37169-FBCA-4278-91BD-DDDEF2CA1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2767" y="37472015"/>
                <a:ext cx="7482876" cy="998143"/>
              </a:xfrm>
              <a:prstGeom prst="rect">
                <a:avLst/>
              </a:prstGeom>
              <a:blipFill>
                <a:blip r:embed="rId35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7635F214-EA02-452C-AE84-002A1DACF1D9}"/>
              </a:ext>
            </a:extLst>
          </p:cNvPr>
          <p:cNvCxnSpPr>
            <a:cxnSpLocks/>
          </p:cNvCxnSpPr>
          <p:nvPr/>
        </p:nvCxnSpPr>
        <p:spPr>
          <a:xfrm flipH="1" flipV="1">
            <a:off x="18888533" y="35497450"/>
            <a:ext cx="859966" cy="26893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5148</TotalTime>
  <Words>519</Words>
  <Application>Microsoft Office PowerPoint</Application>
  <PresentationFormat>自定义</PresentationFormat>
  <Paragraphs>41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Cambria Math</vt:lpstr>
      <vt:lpstr>Times New Roman</vt:lpstr>
      <vt:lpstr>Office テーマ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フクダ</dc:creator>
  <cp:lastModifiedBy> </cp:lastModifiedBy>
  <cp:revision>139</cp:revision>
  <dcterms:created xsi:type="dcterms:W3CDTF">2014-05-27T05:54:32Z</dcterms:created>
  <dcterms:modified xsi:type="dcterms:W3CDTF">2019-06-25T04:49:36Z</dcterms:modified>
</cp:coreProperties>
</file>