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60" r:id="rId3"/>
    <p:sldId id="257" r:id="rId4"/>
    <p:sldId id="261" r:id="rId5"/>
    <p:sldId id="265" r:id="rId6"/>
    <p:sldId id="269" r:id="rId7"/>
    <p:sldId id="266" r:id="rId8"/>
    <p:sldId id="267" r:id="rId9"/>
    <p:sldId id="280" r:id="rId10"/>
    <p:sldId id="268" r:id="rId11"/>
    <p:sldId id="262" r:id="rId12"/>
    <p:sldId id="270" r:id="rId13"/>
    <p:sldId id="281" r:id="rId14"/>
    <p:sldId id="285" r:id="rId15"/>
    <p:sldId id="286" r:id="rId16"/>
    <p:sldId id="291" r:id="rId17"/>
    <p:sldId id="287" r:id="rId18"/>
    <p:sldId id="263" r:id="rId19"/>
    <p:sldId id="272" r:id="rId20"/>
    <p:sldId id="273" r:id="rId21"/>
    <p:sldId id="290" r:id="rId22"/>
    <p:sldId id="276" r:id="rId23"/>
    <p:sldId id="274" r:id="rId24"/>
    <p:sldId id="288" r:id="rId25"/>
    <p:sldId id="275" r:id="rId26"/>
    <p:sldId id="277" r:id="rId27"/>
    <p:sldId id="289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8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77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3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13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98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91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86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16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62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99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71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63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93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E3EE-5CF0-43DF-BFEB-EF632F80022F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BBA9-B927-4F44-B14C-64EC72983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0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kumimoji="1"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6.png"/><Relationship Id="rId7" Type="http://schemas.openxmlformats.org/officeDocument/2006/relationships/image" Target="../media/image2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7.png"/><Relationship Id="rId9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4.emf"/><Relationship Id="rId7" Type="http://schemas.openxmlformats.org/officeDocument/2006/relationships/image" Target="../media/image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2.emf"/><Relationship Id="rId7" Type="http://schemas.openxmlformats.org/officeDocument/2006/relationships/image" Target="../media/image4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emf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5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3" Type="http://schemas.openxmlformats.org/officeDocument/2006/relationships/image" Target="../media/image2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41.emf"/><Relationship Id="rId10" Type="http://schemas.openxmlformats.org/officeDocument/2006/relationships/image" Target="../media/image57.emf"/><Relationship Id="rId4" Type="http://schemas.openxmlformats.org/officeDocument/2006/relationships/image" Target="../media/image52.emf"/><Relationship Id="rId9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2.emf"/><Relationship Id="rId7" Type="http://schemas.openxmlformats.org/officeDocument/2006/relationships/image" Target="../media/image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emf"/><Relationship Id="rId7" Type="http://schemas.openxmlformats.org/officeDocument/2006/relationships/image" Target="../media/image6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emf"/><Relationship Id="rId11" Type="http://schemas.openxmlformats.org/officeDocument/2006/relationships/image" Target="../media/image71.emf"/><Relationship Id="rId5" Type="http://schemas.openxmlformats.org/officeDocument/2006/relationships/image" Target="../media/image40.emf"/><Relationship Id="rId10" Type="http://schemas.openxmlformats.org/officeDocument/2006/relationships/image" Target="../media/image70.emf"/><Relationship Id="rId4" Type="http://schemas.openxmlformats.org/officeDocument/2006/relationships/image" Target="../media/image39.emf"/><Relationship Id="rId9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B53A09-BB43-495F-81D6-44D93CFB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784" y="2039783"/>
            <a:ext cx="6959446" cy="787845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Partial Deconfinement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5A91FB-7AD3-4564-80A0-45663C76D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3050" y="2900696"/>
            <a:ext cx="5414125" cy="567123"/>
          </a:xfrm>
        </p:spPr>
        <p:txBody>
          <a:bodyPr>
            <a:normAutofit/>
          </a:bodyPr>
          <a:lstStyle/>
          <a:p>
            <a:r>
              <a:rPr kumimoji="1" lang="en-US" altLang="ja-JP" sz="2400" dirty="0" err="1"/>
              <a:t>Goro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Ishiki</a:t>
            </a:r>
            <a:r>
              <a:rPr kumimoji="1" lang="en-US" altLang="ja-JP" sz="2400" dirty="0"/>
              <a:t> (University of Tsukuba)</a:t>
            </a:r>
            <a:endParaRPr kumimoji="1" lang="ja-JP" altLang="en-US" sz="2400" dirty="0"/>
          </a:p>
        </p:txBody>
      </p:sp>
      <p:sp>
        <p:nvSpPr>
          <p:cNvPr id="4" name="pptTeX_Preamble" descr="\documentclass[12pt]{article}&#10;\pagestyle{empty}&#10;\usepackage{amsmath}&#10;\usepackage[dvips]{color}">
            <a:extLst>
              <a:ext uri="{FF2B5EF4-FFF2-40B4-BE49-F238E27FC236}">
                <a16:creationId xmlns:a16="http://schemas.microsoft.com/office/drawing/2014/main" id="{8CED7CD1-135C-4696-87E3-32C990CBFD01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字幕 2">
            <a:extLst>
              <a:ext uri="{FF2B5EF4-FFF2-40B4-BE49-F238E27FC236}">
                <a16:creationId xmlns:a16="http://schemas.microsoft.com/office/drawing/2014/main" id="{BCD95F03-383F-490F-B33C-27DEE3AA5588}"/>
              </a:ext>
            </a:extLst>
          </p:cNvPr>
          <p:cNvSpPr txBox="1">
            <a:spLocks/>
          </p:cNvSpPr>
          <p:nvPr/>
        </p:nvSpPr>
        <p:spPr>
          <a:xfrm>
            <a:off x="2538082" y="3628366"/>
            <a:ext cx="8090536" cy="56712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Based on </a:t>
            </a:r>
            <a:r>
              <a:rPr lang="en-US" altLang="ja-JP" sz="2400" dirty="0" err="1"/>
              <a:t>Hanada</a:t>
            </a:r>
            <a:r>
              <a:rPr lang="en-US" altLang="ja-JP" sz="2400" dirty="0"/>
              <a:t>-</a:t>
            </a:r>
            <a:r>
              <a:rPr lang="en-US" altLang="ja-JP" sz="2400" dirty="0" err="1"/>
              <a:t>Ishiki</a:t>
            </a:r>
            <a:r>
              <a:rPr lang="en-US" altLang="ja-JP" sz="2400" dirty="0"/>
              <a:t>-Watanabe, </a:t>
            </a:r>
          </a:p>
          <a:p>
            <a:r>
              <a:rPr lang="en-US" altLang="ja-JP" sz="2400" dirty="0"/>
              <a:t>                 JHEP 1903 (2019) 145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F6D2C3-3699-40FA-9915-1EA17EE4F4AF}"/>
              </a:ext>
            </a:extLst>
          </p:cNvPr>
          <p:cNvSpPr txBox="1"/>
          <p:nvPr/>
        </p:nvSpPr>
        <p:spPr>
          <a:xfrm>
            <a:off x="4295577" y="4698022"/>
            <a:ext cx="464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See also Watanabe’s poster</a:t>
            </a: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             &amp; Enrico Rinaldi’s poster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3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1F0500-0D1E-4526-BC48-5D548F4A197A}"/>
              </a:ext>
            </a:extLst>
          </p:cNvPr>
          <p:cNvSpPr txBox="1"/>
          <p:nvPr/>
        </p:nvSpPr>
        <p:spPr>
          <a:xfrm>
            <a:off x="1021762" y="3120929"/>
            <a:ext cx="7757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 </a:t>
            </a:r>
            <a:r>
              <a:rPr kumimoji="1" lang="en-US" altLang="ja-JP" sz="2000" dirty="0"/>
              <a:t>The ant equation: a many-body system with </a:t>
            </a:r>
            <a:r>
              <a:rPr kumimoji="1" lang="en-US" altLang="ja-JP" sz="2000" dirty="0">
                <a:solidFill>
                  <a:schemeClr val="accent1"/>
                </a:solidFill>
              </a:rPr>
              <a:t>a positive feedback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D9583F-C703-49F0-ABB7-17FBF9C60AFD}"/>
              </a:ext>
            </a:extLst>
          </p:cNvPr>
          <p:cNvSpPr txBox="1"/>
          <p:nvPr/>
        </p:nvSpPr>
        <p:spPr>
          <a:xfrm>
            <a:off x="468827" y="2443230"/>
            <a:ext cx="319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Summary so far</a:t>
            </a:r>
            <a:endParaRPr kumimoji="1" lang="ja-JP" altLang="en-US" sz="28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F75BB6B-48C2-4DDF-BE2C-A35977D932B6}"/>
              </a:ext>
            </a:extLst>
          </p:cNvPr>
          <p:cNvGrpSpPr/>
          <p:nvPr/>
        </p:nvGrpSpPr>
        <p:grpSpPr>
          <a:xfrm>
            <a:off x="886982" y="496984"/>
            <a:ext cx="9992426" cy="2711994"/>
            <a:chOff x="1124141" y="2797674"/>
            <a:chExt cx="9992426" cy="2711994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FF419FF-0298-4691-85D3-A9309FE98E29}"/>
                </a:ext>
              </a:extLst>
            </p:cNvPr>
            <p:cNvGrpSpPr/>
            <p:nvPr/>
          </p:nvGrpSpPr>
          <p:grpSpPr>
            <a:xfrm>
              <a:off x="3251887" y="3139036"/>
              <a:ext cx="1270001" cy="844663"/>
              <a:chOff x="6587067" y="3505200"/>
              <a:chExt cx="2349841" cy="1562852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F3D02BF7-CDBC-4581-A62F-68EA0EFFA7EC}"/>
                  </a:ext>
                </a:extLst>
              </p:cNvPr>
              <p:cNvSpPr/>
              <p:nvPr/>
            </p:nvSpPr>
            <p:spPr>
              <a:xfrm>
                <a:off x="7294836" y="4063995"/>
                <a:ext cx="768369" cy="56278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A236AB57-2032-44E6-8519-D55DF0EBEFA8}"/>
                  </a:ext>
                </a:extLst>
              </p:cNvPr>
              <p:cNvSpPr/>
              <p:nvPr/>
            </p:nvSpPr>
            <p:spPr>
              <a:xfrm>
                <a:off x="6638992" y="3916723"/>
                <a:ext cx="768369" cy="599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29A17168-BA1E-43C3-92D9-5BA94B8E094F}"/>
                  </a:ext>
                </a:extLst>
              </p:cNvPr>
              <p:cNvSpPr/>
              <p:nvPr/>
            </p:nvSpPr>
            <p:spPr>
              <a:xfrm>
                <a:off x="7933982" y="3937000"/>
                <a:ext cx="1002926" cy="73416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94474F84-67B9-499A-AF07-93918A0697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176" y="4494425"/>
                <a:ext cx="384185" cy="295132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703ACDA1-1E88-40F3-A2D6-EA9CED3BC7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2324" y="4554078"/>
                <a:ext cx="69943" cy="46352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F5E2251A-0FD9-4CD6-BD13-197ECA74EE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698" y="4494425"/>
                <a:ext cx="158861" cy="45480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F1E5BF83-32F3-4F02-84EA-5E921CD40CCD}"/>
                  </a:ext>
                </a:extLst>
              </p:cNvPr>
              <p:cNvSpPr/>
              <p:nvPr/>
            </p:nvSpPr>
            <p:spPr>
              <a:xfrm>
                <a:off x="6587067" y="3667317"/>
                <a:ext cx="228600" cy="320483"/>
              </a:xfrm>
              <a:custGeom>
                <a:avLst/>
                <a:gdLst>
                  <a:gd name="connsiteX0" fmla="*/ 228600 w 228600"/>
                  <a:gd name="connsiteY0" fmla="*/ 320483 h 320483"/>
                  <a:gd name="connsiteX1" fmla="*/ 152400 w 228600"/>
                  <a:gd name="connsiteY1" fmla="*/ 15683 h 320483"/>
                  <a:gd name="connsiteX2" fmla="*/ 0 w 228600"/>
                  <a:gd name="connsiteY2" fmla="*/ 41083 h 320483"/>
                  <a:gd name="connsiteX3" fmla="*/ 0 w 228600"/>
                  <a:gd name="connsiteY3" fmla="*/ 41083 h 32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0483">
                    <a:moveTo>
                      <a:pt x="228600" y="320483"/>
                    </a:moveTo>
                    <a:cubicBezTo>
                      <a:pt x="209550" y="191366"/>
                      <a:pt x="190500" y="62250"/>
                      <a:pt x="152400" y="15683"/>
                    </a:cubicBezTo>
                    <a:cubicBezTo>
                      <a:pt x="114300" y="-30884"/>
                      <a:pt x="0" y="41083"/>
                      <a:pt x="0" y="41083"/>
                    </a:cubicBezTo>
                    <a:lnTo>
                      <a:pt x="0" y="41083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80A97321-2B29-4F41-A5BC-3C61E4BD51BF}"/>
                  </a:ext>
                </a:extLst>
              </p:cNvPr>
              <p:cNvSpPr/>
              <p:nvPr/>
            </p:nvSpPr>
            <p:spPr>
              <a:xfrm>
                <a:off x="6942667" y="3505200"/>
                <a:ext cx="111376" cy="431800"/>
              </a:xfrm>
              <a:custGeom>
                <a:avLst/>
                <a:gdLst>
                  <a:gd name="connsiteX0" fmla="*/ 101600 w 111376"/>
                  <a:gd name="connsiteY0" fmla="*/ 431800 h 431800"/>
                  <a:gd name="connsiteX1" fmla="*/ 101600 w 111376"/>
                  <a:gd name="connsiteY1" fmla="*/ 76200 h 431800"/>
                  <a:gd name="connsiteX2" fmla="*/ 0 w 111376"/>
                  <a:gd name="connsiteY2" fmla="*/ 0 h 431800"/>
                  <a:gd name="connsiteX3" fmla="*/ 0 w 111376"/>
                  <a:gd name="connsiteY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76" h="431800">
                    <a:moveTo>
                      <a:pt x="101600" y="431800"/>
                    </a:moveTo>
                    <a:cubicBezTo>
                      <a:pt x="110066" y="289983"/>
                      <a:pt x="118533" y="148167"/>
                      <a:pt x="101600" y="76200"/>
                    </a:cubicBezTo>
                    <a:cubicBezTo>
                      <a:pt x="84667" y="4233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D71DBB33-4B3D-454F-BF52-BE92FA170981}"/>
                  </a:ext>
                </a:extLst>
              </p:cNvPr>
              <p:cNvSpPr/>
              <p:nvPr/>
            </p:nvSpPr>
            <p:spPr>
              <a:xfrm>
                <a:off x="6880926" y="4712360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83360F4C-43F4-49CC-8202-F23E2736FA8E}"/>
                  </a:ext>
                </a:extLst>
              </p:cNvPr>
              <p:cNvSpPr/>
              <p:nvPr/>
            </p:nvSpPr>
            <p:spPr>
              <a:xfrm>
                <a:off x="7329697" y="493975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921B6173-DB34-42FC-9161-6BB68B9A7837}"/>
                  </a:ext>
                </a:extLst>
              </p:cNvPr>
              <p:cNvSpPr/>
              <p:nvPr/>
            </p:nvSpPr>
            <p:spPr>
              <a:xfrm>
                <a:off x="7773699" y="486691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EB292149-0B61-4A9A-BE74-F367995AAD49}"/>
                  </a:ext>
                </a:extLst>
              </p:cNvPr>
              <p:cNvSpPr/>
              <p:nvPr/>
            </p:nvSpPr>
            <p:spPr>
              <a:xfrm flipH="1">
                <a:off x="7121416" y="4076132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0D728C01-DC4F-4C1E-94E5-CCE04ADF3629}"/>
                  </a:ext>
                </a:extLst>
              </p:cNvPr>
              <p:cNvSpPr/>
              <p:nvPr/>
            </p:nvSpPr>
            <p:spPr>
              <a:xfrm flipH="1">
                <a:off x="7134117" y="4113423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A4E6774F-15B7-4130-83E2-3EB60AC4C7F5}"/>
                  </a:ext>
                </a:extLst>
              </p:cNvPr>
              <p:cNvSpPr/>
              <p:nvPr/>
            </p:nvSpPr>
            <p:spPr>
              <a:xfrm flipH="1">
                <a:off x="6729466" y="4096310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32E47FA0-4FDB-4D5F-8EDC-0E2901D0FC77}"/>
                  </a:ext>
                </a:extLst>
              </p:cNvPr>
              <p:cNvSpPr/>
              <p:nvPr/>
            </p:nvSpPr>
            <p:spPr>
              <a:xfrm flipH="1">
                <a:off x="6742166" y="4133601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D7D55970-E771-45A6-BE32-596F0F463F21}"/>
                  </a:ext>
                </a:extLst>
              </p:cNvPr>
              <p:cNvSpPr/>
              <p:nvPr/>
            </p:nvSpPr>
            <p:spPr>
              <a:xfrm>
                <a:off x="6921240" y="4374674"/>
                <a:ext cx="203200" cy="0"/>
              </a:xfrm>
              <a:custGeom>
                <a:avLst/>
                <a:gdLst>
                  <a:gd name="connsiteX0" fmla="*/ 0 w 203200"/>
                  <a:gd name="connsiteY0" fmla="*/ 0 h 0"/>
                  <a:gd name="connsiteX1" fmla="*/ 203200 w 203200"/>
                  <a:gd name="connsiteY1" fmla="*/ 0 h 0"/>
                  <a:gd name="connsiteX2" fmla="*/ 203200 w 20320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200" y="0"/>
                    </a:lnTo>
                    <a:lnTo>
                      <a:pt x="20320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3658571-C32C-47F8-B690-9403FDF31831}"/>
                </a:ext>
              </a:extLst>
            </p:cNvPr>
            <p:cNvGrpSpPr/>
            <p:nvPr/>
          </p:nvGrpSpPr>
          <p:grpSpPr>
            <a:xfrm>
              <a:off x="4755439" y="2972878"/>
              <a:ext cx="1270001" cy="844663"/>
              <a:chOff x="6587067" y="3505200"/>
              <a:chExt cx="2349841" cy="1562852"/>
            </a:xfrm>
          </p:grpSpPr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6E0FDA6A-6492-457A-8675-482F187C6E93}"/>
                  </a:ext>
                </a:extLst>
              </p:cNvPr>
              <p:cNvSpPr/>
              <p:nvPr/>
            </p:nvSpPr>
            <p:spPr>
              <a:xfrm>
                <a:off x="7294836" y="4063995"/>
                <a:ext cx="768369" cy="56278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7D30DF3E-F315-4D5E-B850-EE1DD315A86D}"/>
                  </a:ext>
                </a:extLst>
              </p:cNvPr>
              <p:cNvSpPr/>
              <p:nvPr/>
            </p:nvSpPr>
            <p:spPr>
              <a:xfrm>
                <a:off x="6638993" y="3916723"/>
                <a:ext cx="768370" cy="599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CABAB313-54DE-47D2-9F42-B42746A65DB1}"/>
                  </a:ext>
                </a:extLst>
              </p:cNvPr>
              <p:cNvSpPr/>
              <p:nvPr/>
            </p:nvSpPr>
            <p:spPr>
              <a:xfrm>
                <a:off x="7933982" y="3937000"/>
                <a:ext cx="1002926" cy="73416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B15EC4D0-6734-40F8-912E-D3A22800C6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176" y="4494425"/>
                <a:ext cx="384185" cy="295132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AB0DACBE-7819-4E93-8E4E-BCD20928F5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2324" y="4554078"/>
                <a:ext cx="69943" cy="46352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3057EC79-72C6-4972-ABBB-436F2FC55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698" y="4494425"/>
                <a:ext cx="158861" cy="45480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1C77BFB0-A1D6-4C32-B1A6-671F3EE25FCF}"/>
                  </a:ext>
                </a:extLst>
              </p:cNvPr>
              <p:cNvSpPr/>
              <p:nvPr/>
            </p:nvSpPr>
            <p:spPr>
              <a:xfrm>
                <a:off x="6587067" y="3667317"/>
                <a:ext cx="228600" cy="320483"/>
              </a:xfrm>
              <a:custGeom>
                <a:avLst/>
                <a:gdLst>
                  <a:gd name="connsiteX0" fmla="*/ 228600 w 228600"/>
                  <a:gd name="connsiteY0" fmla="*/ 320483 h 320483"/>
                  <a:gd name="connsiteX1" fmla="*/ 152400 w 228600"/>
                  <a:gd name="connsiteY1" fmla="*/ 15683 h 320483"/>
                  <a:gd name="connsiteX2" fmla="*/ 0 w 228600"/>
                  <a:gd name="connsiteY2" fmla="*/ 41083 h 320483"/>
                  <a:gd name="connsiteX3" fmla="*/ 0 w 228600"/>
                  <a:gd name="connsiteY3" fmla="*/ 41083 h 32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0483">
                    <a:moveTo>
                      <a:pt x="228600" y="320483"/>
                    </a:moveTo>
                    <a:cubicBezTo>
                      <a:pt x="209550" y="191366"/>
                      <a:pt x="190500" y="62250"/>
                      <a:pt x="152400" y="15683"/>
                    </a:cubicBezTo>
                    <a:cubicBezTo>
                      <a:pt x="114300" y="-30884"/>
                      <a:pt x="0" y="41083"/>
                      <a:pt x="0" y="41083"/>
                    </a:cubicBezTo>
                    <a:lnTo>
                      <a:pt x="0" y="41083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C1322463-45A9-40FB-A053-E8161E7FB3FF}"/>
                  </a:ext>
                </a:extLst>
              </p:cNvPr>
              <p:cNvSpPr/>
              <p:nvPr/>
            </p:nvSpPr>
            <p:spPr>
              <a:xfrm>
                <a:off x="6942667" y="3505200"/>
                <a:ext cx="111376" cy="431800"/>
              </a:xfrm>
              <a:custGeom>
                <a:avLst/>
                <a:gdLst>
                  <a:gd name="connsiteX0" fmla="*/ 101600 w 111376"/>
                  <a:gd name="connsiteY0" fmla="*/ 431800 h 431800"/>
                  <a:gd name="connsiteX1" fmla="*/ 101600 w 111376"/>
                  <a:gd name="connsiteY1" fmla="*/ 76200 h 431800"/>
                  <a:gd name="connsiteX2" fmla="*/ 0 w 111376"/>
                  <a:gd name="connsiteY2" fmla="*/ 0 h 431800"/>
                  <a:gd name="connsiteX3" fmla="*/ 0 w 111376"/>
                  <a:gd name="connsiteY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76" h="431800">
                    <a:moveTo>
                      <a:pt x="101600" y="431800"/>
                    </a:moveTo>
                    <a:cubicBezTo>
                      <a:pt x="110066" y="289983"/>
                      <a:pt x="118533" y="148167"/>
                      <a:pt x="101600" y="76200"/>
                    </a:cubicBezTo>
                    <a:cubicBezTo>
                      <a:pt x="84667" y="4233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356B5523-FD47-4CD8-A945-72978F253A6C}"/>
                  </a:ext>
                </a:extLst>
              </p:cNvPr>
              <p:cNvSpPr/>
              <p:nvPr/>
            </p:nvSpPr>
            <p:spPr>
              <a:xfrm>
                <a:off x="6880926" y="4712360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2C307E9D-CD7C-48EE-8586-5A135A365C8A}"/>
                  </a:ext>
                </a:extLst>
              </p:cNvPr>
              <p:cNvSpPr/>
              <p:nvPr/>
            </p:nvSpPr>
            <p:spPr>
              <a:xfrm>
                <a:off x="7329697" y="493975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061FA7F1-B7D3-4274-B164-C08ED0A33A78}"/>
                  </a:ext>
                </a:extLst>
              </p:cNvPr>
              <p:cNvSpPr/>
              <p:nvPr/>
            </p:nvSpPr>
            <p:spPr>
              <a:xfrm>
                <a:off x="7773699" y="486691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A6AA3BB7-CE96-43A6-905A-A59F191C7F49}"/>
                  </a:ext>
                </a:extLst>
              </p:cNvPr>
              <p:cNvSpPr/>
              <p:nvPr/>
            </p:nvSpPr>
            <p:spPr>
              <a:xfrm flipH="1">
                <a:off x="7121416" y="4076132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6A8691E3-1C7A-481D-8E5C-22475352F778}"/>
                  </a:ext>
                </a:extLst>
              </p:cNvPr>
              <p:cNvSpPr/>
              <p:nvPr/>
            </p:nvSpPr>
            <p:spPr>
              <a:xfrm flipH="1">
                <a:off x="7134117" y="4113423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97BAC282-DAE7-407C-9D3C-063A2A7EFF18}"/>
                  </a:ext>
                </a:extLst>
              </p:cNvPr>
              <p:cNvSpPr/>
              <p:nvPr/>
            </p:nvSpPr>
            <p:spPr>
              <a:xfrm flipH="1">
                <a:off x="6729466" y="4096310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楕円 37">
                <a:extLst>
                  <a:ext uri="{FF2B5EF4-FFF2-40B4-BE49-F238E27FC236}">
                    <a16:creationId xmlns:a16="http://schemas.microsoft.com/office/drawing/2014/main" id="{23321796-AD15-458E-8287-B13153B63D3F}"/>
                  </a:ext>
                </a:extLst>
              </p:cNvPr>
              <p:cNvSpPr/>
              <p:nvPr/>
            </p:nvSpPr>
            <p:spPr>
              <a:xfrm flipH="1">
                <a:off x="6742166" y="4133601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3C6D436D-B507-4F1F-81EA-60DA751A5301}"/>
                  </a:ext>
                </a:extLst>
              </p:cNvPr>
              <p:cNvSpPr/>
              <p:nvPr/>
            </p:nvSpPr>
            <p:spPr>
              <a:xfrm>
                <a:off x="6921240" y="4374674"/>
                <a:ext cx="203200" cy="0"/>
              </a:xfrm>
              <a:custGeom>
                <a:avLst/>
                <a:gdLst>
                  <a:gd name="connsiteX0" fmla="*/ 0 w 203200"/>
                  <a:gd name="connsiteY0" fmla="*/ 0 h 0"/>
                  <a:gd name="connsiteX1" fmla="*/ 203200 w 203200"/>
                  <a:gd name="connsiteY1" fmla="*/ 0 h 0"/>
                  <a:gd name="connsiteX2" fmla="*/ 203200 w 20320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200" y="0"/>
                    </a:lnTo>
                    <a:lnTo>
                      <a:pt x="20320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0C0C6E0C-7B9C-4ED0-96E5-690092EE19FF}"/>
                </a:ext>
              </a:extLst>
            </p:cNvPr>
            <p:cNvGrpSpPr/>
            <p:nvPr/>
          </p:nvGrpSpPr>
          <p:grpSpPr>
            <a:xfrm>
              <a:off x="6298569" y="2939856"/>
              <a:ext cx="1270001" cy="844663"/>
              <a:chOff x="6587067" y="3505200"/>
              <a:chExt cx="2349841" cy="1562852"/>
            </a:xfrm>
          </p:grpSpPr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9B97C69A-FFA7-417B-820A-E8C704216FC3}"/>
                  </a:ext>
                </a:extLst>
              </p:cNvPr>
              <p:cNvSpPr/>
              <p:nvPr/>
            </p:nvSpPr>
            <p:spPr>
              <a:xfrm>
                <a:off x="7294836" y="4063995"/>
                <a:ext cx="768369" cy="56278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744F0402-4C42-4191-8FB0-5D1A86C58B14}"/>
                  </a:ext>
                </a:extLst>
              </p:cNvPr>
              <p:cNvSpPr/>
              <p:nvPr/>
            </p:nvSpPr>
            <p:spPr>
              <a:xfrm>
                <a:off x="6638992" y="3916723"/>
                <a:ext cx="768369" cy="599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655A8AAF-3797-4AA9-9AF8-38C64584478F}"/>
                  </a:ext>
                </a:extLst>
              </p:cNvPr>
              <p:cNvSpPr/>
              <p:nvPr/>
            </p:nvSpPr>
            <p:spPr>
              <a:xfrm>
                <a:off x="7933982" y="3937000"/>
                <a:ext cx="1002926" cy="73416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52849D16-29E2-4976-8450-5AB3ED0FD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176" y="4494425"/>
                <a:ext cx="384185" cy="295132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8FD24C5D-B0B9-42BB-9D83-0AA346B595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2324" y="4554078"/>
                <a:ext cx="69943" cy="46352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5602606B-28FD-479F-99FD-3FACBFD6CA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698" y="4494425"/>
                <a:ext cx="158861" cy="45480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98A956B9-763B-4341-B2A0-411A8372FD87}"/>
                  </a:ext>
                </a:extLst>
              </p:cNvPr>
              <p:cNvSpPr/>
              <p:nvPr/>
            </p:nvSpPr>
            <p:spPr>
              <a:xfrm>
                <a:off x="6587067" y="3667317"/>
                <a:ext cx="228600" cy="320483"/>
              </a:xfrm>
              <a:custGeom>
                <a:avLst/>
                <a:gdLst>
                  <a:gd name="connsiteX0" fmla="*/ 228600 w 228600"/>
                  <a:gd name="connsiteY0" fmla="*/ 320483 h 320483"/>
                  <a:gd name="connsiteX1" fmla="*/ 152400 w 228600"/>
                  <a:gd name="connsiteY1" fmla="*/ 15683 h 320483"/>
                  <a:gd name="connsiteX2" fmla="*/ 0 w 228600"/>
                  <a:gd name="connsiteY2" fmla="*/ 41083 h 320483"/>
                  <a:gd name="connsiteX3" fmla="*/ 0 w 228600"/>
                  <a:gd name="connsiteY3" fmla="*/ 41083 h 32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0483">
                    <a:moveTo>
                      <a:pt x="228600" y="320483"/>
                    </a:moveTo>
                    <a:cubicBezTo>
                      <a:pt x="209550" y="191366"/>
                      <a:pt x="190500" y="62250"/>
                      <a:pt x="152400" y="15683"/>
                    </a:cubicBezTo>
                    <a:cubicBezTo>
                      <a:pt x="114300" y="-30884"/>
                      <a:pt x="0" y="41083"/>
                      <a:pt x="0" y="41083"/>
                    </a:cubicBezTo>
                    <a:lnTo>
                      <a:pt x="0" y="41083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62458B50-1FF7-45BF-82AD-90F8E0ED585A}"/>
                  </a:ext>
                </a:extLst>
              </p:cNvPr>
              <p:cNvSpPr/>
              <p:nvPr/>
            </p:nvSpPr>
            <p:spPr>
              <a:xfrm>
                <a:off x="6942667" y="3505200"/>
                <a:ext cx="111376" cy="431800"/>
              </a:xfrm>
              <a:custGeom>
                <a:avLst/>
                <a:gdLst>
                  <a:gd name="connsiteX0" fmla="*/ 101600 w 111376"/>
                  <a:gd name="connsiteY0" fmla="*/ 431800 h 431800"/>
                  <a:gd name="connsiteX1" fmla="*/ 101600 w 111376"/>
                  <a:gd name="connsiteY1" fmla="*/ 76200 h 431800"/>
                  <a:gd name="connsiteX2" fmla="*/ 0 w 111376"/>
                  <a:gd name="connsiteY2" fmla="*/ 0 h 431800"/>
                  <a:gd name="connsiteX3" fmla="*/ 0 w 111376"/>
                  <a:gd name="connsiteY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76" h="431800">
                    <a:moveTo>
                      <a:pt x="101600" y="431800"/>
                    </a:moveTo>
                    <a:cubicBezTo>
                      <a:pt x="110066" y="289983"/>
                      <a:pt x="118533" y="148167"/>
                      <a:pt x="101600" y="76200"/>
                    </a:cubicBezTo>
                    <a:cubicBezTo>
                      <a:pt x="84667" y="4233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FB8A59F8-BF38-41CB-956E-C1254BE3F8EA}"/>
                  </a:ext>
                </a:extLst>
              </p:cNvPr>
              <p:cNvSpPr/>
              <p:nvPr/>
            </p:nvSpPr>
            <p:spPr>
              <a:xfrm>
                <a:off x="6880926" y="4712360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楕円 49">
                <a:extLst>
                  <a:ext uri="{FF2B5EF4-FFF2-40B4-BE49-F238E27FC236}">
                    <a16:creationId xmlns:a16="http://schemas.microsoft.com/office/drawing/2014/main" id="{A79B266A-A448-40C5-9EBB-5FDC709341A2}"/>
                  </a:ext>
                </a:extLst>
              </p:cNvPr>
              <p:cNvSpPr/>
              <p:nvPr/>
            </p:nvSpPr>
            <p:spPr>
              <a:xfrm>
                <a:off x="7329697" y="493975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楕円 50">
                <a:extLst>
                  <a:ext uri="{FF2B5EF4-FFF2-40B4-BE49-F238E27FC236}">
                    <a16:creationId xmlns:a16="http://schemas.microsoft.com/office/drawing/2014/main" id="{789260D3-C3BE-4C31-B625-B531FC7093F1}"/>
                  </a:ext>
                </a:extLst>
              </p:cNvPr>
              <p:cNvSpPr/>
              <p:nvPr/>
            </p:nvSpPr>
            <p:spPr>
              <a:xfrm>
                <a:off x="7773699" y="486691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楕円 51">
                <a:extLst>
                  <a:ext uri="{FF2B5EF4-FFF2-40B4-BE49-F238E27FC236}">
                    <a16:creationId xmlns:a16="http://schemas.microsoft.com/office/drawing/2014/main" id="{2B63AD2F-0F52-4054-895D-6CFDC3B3F4A3}"/>
                  </a:ext>
                </a:extLst>
              </p:cNvPr>
              <p:cNvSpPr/>
              <p:nvPr/>
            </p:nvSpPr>
            <p:spPr>
              <a:xfrm flipH="1">
                <a:off x="7121416" y="4076132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楕円 52">
                <a:extLst>
                  <a:ext uri="{FF2B5EF4-FFF2-40B4-BE49-F238E27FC236}">
                    <a16:creationId xmlns:a16="http://schemas.microsoft.com/office/drawing/2014/main" id="{9CCFE4B0-5E05-4A5A-A60F-F1C38A7D5FA2}"/>
                  </a:ext>
                </a:extLst>
              </p:cNvPr>
              <p:cNvSpPr/>
              <p:nvPr/>
            </p:nvSpPr>
            <p:spPr>
              <a:xfrm flipH="1">
                <a:off x="7134117" y="4113423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3B07DDF7-6CEB-4C9E-AB66-DCBEB153836B}"/>
                  </a:ext>
                </a:extLst>
              </p:cNvPr>
              <p:cNvSpPr/>
              <p:nvPr/>
            </p:nvSpPr>
            <p:spPr>
              <a:xfrm flipH="1">
                <a:off x="6729466" y="4096310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C012809F-CB48-47E1-AFBB-5649D960BCBD}"/>
                  </a:ext>
                </a:extLst>
              </p:cNvPr>
              <p:cNvSpPr/>
              <p:nvPr/>
            </p:nvSpPr>
            <p:spPr>
              <a:xfrm flipH="1">
                <a:off x="6742166" y="4133601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58AF2E4B-4332-4624-9881-D72665DD015C}"/>
                  </a:ext>
                </a:extLst>
              </p:cNvPr>
              <p:cNvSpPr/>
              <p:nvPr/>
            </p:nvSpPr>
            <p:spPr>
              <a:xfrm>
                <a:off x="6921240" y="4374674"/>
                <a:ext cx="203200" cy="0"/>
              </a:xfrm>
              <a:custGeom>
                <a:avLst/>
                <a:gdLst>
                  <a:gd name="connsiteX0" fmla="*/ 0 w 203200"/>
                  <a:gd name="connsiteY0" fmla="*/ 0 h 0"/>
                  <a:gd name="connsiteX1" fmla="*/ 203200 w 203200"/>
                  <a:gd name="connsiteY1" fmla="*/ 0 h 0"/>
                  <a:gd name="connsiteX2" fmla="*/ 203200 w 20320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200" y="0"/>
                    </a:lnTo>
                    <a:lnTo>
                      <a:pt x="20320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EB5182BB-9740-426E-8938-40AB9DDB65A7}"/>
                </a:ext>
              </a:extLst>
            </p:cNvPr>
            <p:cNvGrpSpPr/>
            <p:nvPr/>
          </p:nvGrpSpPr>
          <p:grpSpPr>
            <a:xfrm>
              <a:off x="7838318" y="2988520"/>
              <a:ext cx="1270001" cy="844663"/>
              <a:chOff x="6587067" y="3505200"/>
              <a:chExt cx="2349841" cy="1562852"/>
            </a:xfrm>
          </p:grpSpPr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D0EBF3A5-E44B-4216-A484-D3A62B3BCEAA}"/>
                  </a:ext>
                </a:extLst>
              </p:cNvPr>
              <p:cNvSpPr/>
              <p:nvPr/>
            </p:nvSpPr>
            <p:spPr>
              <a:xfrm>
                <a:off x="7294836" y="4063995"/>
                <a:ext cx="768369" cy="56278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991E560C-B232-4CB3-86B8-6C7EB43DC844}"/>
                  </a:ext>
                </a:extLst>
              </p:cNvPr>
              <p:cNvSpPr/>
              <p:nvPr/>
            </p:nvSpPr>
            <p:spPr>
              <a:xfrm>
                <a:off x="6638992" y="3916723"/>
                <a:ext cx="768369" cy="599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76E2D10D-6D13-4B00-9DD2-AC94FCFC4B2D}"/>
                  </a:ext>
                </a:extLst>
              </p:cNvPr>
              <p:cNvSpPr/>
              <p:nvPr/>
            </p:nvSpPr>
            <p:spPr>
              <a:xfrm>
                <a:off x="7933982" y="3937000"/>
                <a:ext cx="1002926" cy="73416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AC80484F-71B2-43FD-9B33-37DC47D48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176" y="4494425"/>
                <a:ext cx="384185" cy="295132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D193DB15-B64F-4B76-B13E-D1543E664C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2324" y="4554078"/>
                <a:ext cx="69943" cy="46352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C2A6A1CA-6247-4E91-8332-997E60392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698" y="4494425"/>
                <a:ext cx="158861" cy="45480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3F3DC27D-0A6B-4178-BD78-67F786F9E37D}"/>
                  </a:ext>
                </a:extLst>
              </p:cNvPr>
              <p:cNvSpPr/>
              <p:nvPr/>
            </p:nvSpPr>
            <p:spPr>
              <a:xfrm>
                <a:off x="6587067" y="3667317"/>
                <a:ext cx="228600" cy="320483"/>
              </a:xfrm>
              <a:custGeom>
                <a:avLst/>
                <a:gdLst>
                  <a:gd name="connsiteX0" fmla="*/ 228600 w 228600"/>
                  <a:gd name="connsiteY0" fmla="*/ 320483 h 320483"/>
                  <a:gd name="connsiteX1" fmla="*/ 152400 w 228600"/>
                  <a:gd name="connsiteY1" fmla="*/ 15683 h 320483"/>
                  <a:gd name="connsiteX2" fmla="*/ 0 w 228600"/>
                  <a:gd name="connsiteY2" fmla="*/ 41083 h 320483"/>
                  <a:gd name="connsiteX3" fmla="*/ 0 w 228600"/>
                  <a:gd name="connsiteY3" fmla="*/ 41083 h 32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0483">
                    <a:moveTo>
                      <a:pt x="228600" y="320483"/>
                    </a:moveTo>
                    <a:cubicBezTo>
                      <a:pt x="209550" y="191366"/>
                      <a:pt x="190500" y="62250"/>
                      <a:pt x="152400" y="15683"/>
                    </a:cubicBezTo>
                    <a:cubicBezTo>
                      <a:pt x="114300" y="-30884"/>
                      <a:pt x="0" y="41083"/>
                      <a:pt x="0" y="41083"/>
                    </a:cubicBezTo>
                    <a:lnTo>
                      <a:pt x="0" y="41083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1A74DBC1-3A83-4D7C-8F8B-813B6CFA2777}"/>
                  </a:ext>
                </a:extLst>
              </p:cNvPr>
              <p:cNvSpPr/>
              <p:nvPr/>
            </p:nvSpPr>
            <p:spPr>
              <a:xfrm>
                <a:off x="6942667" y="3505200"/>
                <a:ext cx="111376" cy="431800"/>
              </a:xfrm>
              <a:custGeom>
                <a:avLst/>
                <a:gdLst>
                  <a:gd name="connsiteX0" fmla="*/ 101600 w 111376"/>
                  <a:gd name="connsiteY0" fmla="*/ 431800 h 431800"/>
                  <a:gd name="connsiteX1" fmla="*/ 101600 w 111376"/>
                  <a:gd name="connsiteY1" fmla="*/ 76200 h 431800"/>
                  <a:gd name="connsiteX2" fmla="*/ 0 w 111376"/>
                  <a:gd name="connsiteY2" fmla="*/ 0 h 431800"/>
                  <a:gd name="connsiteX3" fmla="*/ 0 w 111376"/>
                  <a:gd name="connsiteY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76" h="431800">
                    <a:moveTo>
                      <a:pt x="101600" y="431800"/>
                    </a:moveTo>
                    <a:cubicBezTo>
                      <a:pt x="110066" y="289983"/>
                      <a:pt x="118533" y="148167"/>
                      <a:pt x="101600" y="76200"/>
                    </a:cubicBezTo>
                    <a:cubicBezTo>
                      <a:pt x="84667" y="4233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CB237B2F-B061-4F14-A302-0787527C9D7F}"/>
                  </a:ext>
                </a:extLst>
              </p:cNvPr>
              <p:cNvSpPr/>
              <p:nvPr/>
            </p:nvSpPr>
            <p:spPr>
              <a:xfrm>
                <a:off x="6880926" y="4712360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楕円 66">
                <a:extLst>
                  <a:ext uri="{FF2B5EF4-FFF2-40B4-BE49-F238E27FC236}">
                    <a16:creationId xmlns:a16="http://schemas.microsoft.com/office/drawing/2014/main" id="{D69E7E58-100B-44C9-B8AC-17E51CB00413}"/>
                  </a:ext>
                </a:extLst>
              </p:cNvPr>
              <p:cNvSpPr/>
              <p:nvPr/>
            </p:nvSpPr>
            <p:spPr>
              <a:xfrm>
                <a:off x="7329697" y="493975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9E8C0E67-7411-4C58-B83A-F264B4B26522}"/>
                  </a:ext>
                </a:extLst>
              </p:cNvPr>
              <p:cNvSpPr/>
              <p:nvPr/>
            </p:nvSpPr>
            <p:spPr>
              <a:xfrm>
                <a:off x="7773699" y="486691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楕円 68">
                <a:extLst>
                  <a:ext uri="{FF2B5EF4-FFF2-40B4-BE49-F238E27FC236}">
                    <a16:creationId xmlns:a16="http://schemas.microsoft.com/office/drawing/2014/main" id="{17D24CFF-269E-418E-A81A-9C98BA67027E}"/>
                  </a:ext>
                </a:extLst>
              </p:cNvPr>
              <p:cNvSpPr/>
              <p:nvPr/>
            </p:nvSpPr>
            <p:spPr>
              <a:xfrm flipH="1">
                <a:off x="7121416" y="4076132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楕円 69">
                <a:extLst>
                  <a:ext uri="{FF2B5EF4-FFF2-40B4-BE49-F238E27FC236}">
                    <a16:creationId xmlns:a16="http://schemas.microsoft.com/office/drawing/2014/main" id="{690A36AA-8A5F-4401-AE79-7E65C5161D80}"/>
                  </a:ext>
                </a:extLst>
              </p:cNvPr>
              <p:cNvSpPr/>
              <p:nvPr/>
            </p:nvSpPr>
            <p:spPr>
              <a:xfrm flipH="1">
                <a:off x="7134117" y="4113423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1" name="楕円 70">
                <a:extLst>
                  <a:ext uri="{FF2B5EF4-FFF2-40B4-BE49-F238E27FC236}">
                    <a16:creationId xmlns:a16="http://schemas.microsoft.com/office/drawing/2014/main" id="{FA00CF13-8BD3-493D-AE57-5A8B6BFD8287}"/>
                  </a:ext>
                </a:extLst>
              </p:cNvPr>
              <p:cNvSpPr/>
              <p:nvPr/>
            </p:nvSpPr>
            <p:spPr>
              <a:xfrm flipH="1">
                <a:off x="6729466" y="4096310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楕円 71">
                <a:extLst>
                  <a:ext uri="{FF2B5EF4-FFF2-40B4-BE49-F238E27FC236}">
                    <a16:creationId xmlns:a16="http://schemas.microsoft.com/office/drawing/2014/main" id="{43AD59B0-0C79-48BF-8C1E-87B5656A4C1A}"/>
                  </a:ext>
                </a:extLst>
              </p:cNvPr>
              <p:cNvSpPr/>
              <p:nvPr/>
            </p:nvSpPr>
            <p:spPr>
              <a:xfrm flipH="1">
                <a:off x="6742166" y="4133601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6CDB15FA-31A8-42FE-9A61-DE36BECEFC60}"/>
                  </a:ext>
                </a:extLst>
              </p:cNvPr>
              <p:cNvSpPr/>
              <p:nvPr/>
            </p:nvSpPr>
            <p:spPr>
              <a:xfrm>
                <a:off x="6921240" y="4374674"/>
                <a:ext cx="203200" cy="0"/>
              </a:xfrm>
              <a:custGeom>
                <a:avLst/>
                <a:gdLst>
                  <a:gd name="connsiteX0" fmla="*/ 0 w 203200"/>
                  <a:gd name="connsiteY0" fmla="*/ 0 h 0"/>
                  <a:gd name="connsiteX1" fmla="*/ 203200 w 203200"/>
                  <a:gd name="connsiteY1" fmla="*/ 0 h 0"/>
                  <a:gd name="connsiteX2" fmla="*/ 203200 w 20320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200" y="0"/>
                    </a:lnTo>
                    <a:lnTo>
                      <a:pt x="20320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7963CA77-4424-485E-A0E5-EB8448724617}"/>
                </a:ext>
              </a:extLst>
            </p:cNvPr>
            <p:cNvSpPr/>
            <p:nvPr/>
          </p:nvSpPr>
          <p:spPr>
            <a:xfrm>
              <a:off x="2370200" y="3733636"/>
              <a:ext cx="7856738" cy="400858"/>
            </a:xfrm>
            <a:custGeom>
              <a:avLst/>
              <a:gdLst>
                <a:gd name="connsiteX0" fmla="*/ 7856738 w 7856738"/>
                <a:gd name="connsiteY0" fmla="*/ 0 h 400858"/>
                <a:gd name="connsiteX1" fmla="*/ 5992428 w 7856738"/>
                <a:gd name="connsiteY1" fmla="*/ 292963 h 400858"/>
                <a:gd name="connsiteX2" fmla="*/ 3728622 w 7856738"/>
                <a:gd name="connsiteY2" fmla="*/ 159798 h 400858"/>
                <a:gd name="connsiteX3" fmla="*/ 1571348 w 7856738"/>
                <a:gd name="connsiteY3" fmla="*/ 399496 h 400858"/>
                <a:gd name="connsiteX4" fmla="*/ 0 w 7856738"/>
                <a:gd name="connsiteY4" fmla="*/ 239697 h 40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6738" h="400858">
                  <a:moveTo>
                    <a:pt x="7856738" y="0"/>
                  </a:moveTo>
                  <a:cubicBezTo>
                    <a:pt x="7268592" y="133165"/>
                    <a:pt x="6680447" y="266330"/>
                    <a:pt x="5992428" y="292963"/>
                  </a:cubicBezTo>
                  <a:cubicBezTo>
                    <a:pt x="5304409" y="319596"/>
                    <a:pt x="4465469" y="142043"/>
                    <a:pt x="3728622" y="159798"/>
                  </a:cubicBezTo>
                  <a:cubicBezTo>
                    <a:pt x="2991775" y="177553"/>
                    <a:pt x="2192785" y="386179"/>
                    <a:pt x="1571348" y="399496"/>
                  </a:cubicBezTo>
                  <a:cubicBezTo>
                    <a:pt x="949911" y="412813"/>
                    <a:pt x="474955" y="326255"/>
                    <a:pt x="0" y="239697"/>
                  </a:cubicBezTo>
                </a:path>
              </a:pathLst>
            </a:custGeom>
            <a:noFill/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CD020996-1F74-4EE3-B3D1-DFD70589508D}"/>
                </a:ext>
              </a:extLst>
            </p:cNvPr>
            <p:cNvGrpSpPr/>
            <p:nvPr/>
          </p:nvGrpSpPr>
          <p:grpSpPr>
            <a:xfrm>
              <a:off x="1124141" y="2797674"/>
              <a:ext cx="1658495" cy="1147893"/>
              <a:chOff x="9629049" y="3728828"/>
              <a:chExt cx="2121459" cy="1468324"/>
            </a:xfrm>
          </p:grpSpPr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C953F4D1-C6F9-4109-A4C3-B17F10B9E33A}"/>
                  </a:ext>
                </a:extLst>
              </p:cNvPr>
              <p:cNvSpPr/>
              <p:nvPr/>
            </p:nvSpPr>
            <p:spPr>
              <a:xfrm>
                <a:off x="9729925" y="4564892"/>
                <a:ext cx="2000835" cy="61255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703108A5-8140-45A7-B86B-0171547C1C0C}"/>
                  </a:ext>
                </a:extLst>
              </p:cNvPr>
              <p:cNvSpPr/>
              <p:nvPr/>
            </p:nvSpPr>
            <p:spPr>
              <a:xfrm>
                <a:off x="9629049" y="4557820"/>
                <a:ext cx="2040333" cy="639332"/>
              </a:xfrm>
              <a:custGeom>
                <a:avLst/>
                <a:gdLst>
                  <a:gd name="connsiteX0" fmla="*/ 111351 w 2040333"/>
                  <a:gd name="connsiteY0" fmla="*/ 106672 h 639332"/>
                  <a:gd name="connsiteX1" fmla="*/ 4819 w 2040333"/>
                  <a:gd name="connsiteY1" fmla="*/ 239837 h 639332"/>
                  <a:gd name="connsiteX2" fmla="*/ 244516 w 2040333"/>
                  <a:gd name="connsiteY2" fmla="*/ 373002 h 639332"/>
                  <a:gd name="connsiteX3" fmla="*/ 404314 w 2040333"/>
                  <a:gd name="connsiteY3" fmla="*/ 239837 h 639332"/>
                  <a:gd name="connsiteX4" fmla="*/ 697277 w 2040333"/>
                  <a:gd name="connsiteY4" fmla="*/ 586066 h 639332"/>
                  <a:gd name="connsiteX5" fmla="*/ 1016874 w 2040333"/>
                  <a:gd name="connsiteY5" fmla="*/ 479534 h 639332"/>
                  <a:gd name="connsiteX6" fmla="*/ 1256571 w 2040333"/>
                  <a:gd name="connsiteY6" fmla="*/ 639332 h 639332"/>
                  <a:gd name="connsiteX7" fmla="*/ 1602800 w 2040333"/>
                  <a:gd name="connsiteY7" fmla="*/ 479534 h 639332"/>
                  <a:gd name="connsiteX8" fmla="*/ 1869130 w 2040333"/>
                  <a:gd name="connsiteY8" fmla="*/ 506167 h 639332"/>
                  <a:gd name="connsiteX9" fmla="*/ 1949029 w 2040333"/>
                  <a:gd name="connsiteY9" fmla="*/ 239837 h 639332"/>
                  <a:gd name="connsiteX10" fmla="*/ 2028928 w 2040333"/>
                  <a:gd name="connsiteY10" fmla="*/ 106672 h 639332"/>
                  <a:gd name="connsiteX11" fmla="*/ 1682699 w 2040333"/>
                  <a:gd name="connsiteY11" fmla="*/ 26773 h 639332"/>
                  <a:gd name="connsiteX12" fmla="*/ 1363103 w 2040333"/>
                  <a:gd name="connsiteY12" fmla="*/ 133305 h 639332"/>
                  <a:gd name="connsiteX13" fmla="*/ 1123406 w 2040333"/>
                  <a:gd name="connsiteY13" fmla="*/ 140 h 639332"/>
                  <a:gd name="connsiteX14" fmla="*/ 803809 w 2040333"/>
                  <a:gd name="connsiteY14" fmla="*/ 106672 h 639332"/>
                  <a:gd name="connsiteX15" fmla="*/ 430947 w 2040333"/>
                  <a:gd name="connsiteY15" fmla="*/ 53406 h 639332"/>
                  <a:gd name="connsiteX16" fmla="*/ 111351 w 2040333"/>
                  <a:gd name="connsiteY16" fmla="*/ 106672 h 63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40333" h="639332">
                    <a:moveTo>
                      <a:pt x="111351" y="106672"/>
                    </a:moveTo>
                    <a:cubicBezTo>
                      <a:pt x="40330" y="137744"/>
                      <a:pt x="-17375" y="195449"/>
                      <a:pt x="4819" y="239837"/>
                    </a:cubicBezTo>
                    <a:cubicBezTo>
                      <a:pt x="27013" y="284225"/>
                      <a:pt x="177934" y="373002"/>
                      <a:pt x="244516" y="373002"/>
                    </a:cubicBezTo>
                    <a:cubicBezTo>
                      <a:pt x="311098" y="373002"/>
                      <a:pt x="328854" y="204326"/>
                      <a:pt x="404314" y="239837"/>
                    </a:cubicBezTo>
                    <a:cubicBezTo>
                      <a:pt x="479774" y="275348"/>
                      <a:pt x="595184" y="546117"/>
                      <a:pt x="697277" y="586066"/>
                    </a:cubicBezTo>
                    <a:cubicBezTo>
                      <a:pt x="799370" y="626015"/>
                      <a:pt x="923658" y="470656"/>
                      <a:pt x="1016874" y="479534"/>
                    </a:cubicBezTo>
                    <a:cubicBezTo>
                      <a:pt x="1110090" y="488412"/>
                      <a:pt x="1158917" y="639332"/>
                      <a:pt x="1256571" y="639332"/>
                    </a:cubicBezTo>
                    <a:cubicBezTo>
                      <a:pt x="1354225" y="639332"/>
                      <a:pt x="1500707" y="501728"/>
                      <a:pt x="1602800" y="479534"/>
                    </a:cubicBezTo>
                    <a:cubicBezTo>
                      <a:pt x="1704893" y="457340"/>
                      <a:pt x="1811425" y="546117"/>
                      <a:pt x="1869130" y="506167"/>
                    </a:cubicBezTo>
                    <a:cubicBezTo>
                      <a:pt x="1926835" y="466218"/>
                      <a:pt x="1922396" y="306419"/>
                      <a:pt x="1949029" y="239837"/>
                    </a:cubicBezTo>
                    <a:cubicBezTo>
                      <a:pt x="1975662" y="173255"/>
                      <a:pt x="2073316" y="142183"/>
                      <a:pt x="2028928" y="106672"/>
                    </a:cubicBezTo>
                    <a:cubicBezTo>
                      <a:pt x="1984540" y="71161"/>
                      <a:pt x="1793670" y="22334"/>
                      <a:pt x="1682699" y="26773"/>
                    </a:cubicBezTo>
                    <a:cubicBezTo>
                      <a:pt x="1571728" y="31212"/>
                      <a:pt x="1456318" y="137744"/>
                      <a:pt x="1363103" y="133305"/>
                    </a:cubicBezTo>
                    <a:cubicBezTo>
                      <a:pt x="1269888" y="128866"/>
                      <a:pt x="1216622" y="4579"/>
                      <a:pt x="1123406" y="140"/>
                    </a:cubicBezTo>
                    <a:cubicBezTo>
                      <a:pt x="1030190" y="-4299"/>
                      <a:pt x="919219" y="97794"/>
                      <a:pt x="803809" y="106672"/>
                    </a:cubicBezTo>
                    <a:cubicBezTo>
                      <a:pt x="688399" y="115550"/>
                      <a:pt x="541918" y="48967"/>
                      <a:pt x="430947" y="53406"/>
                    </a:cubicBezTo>
                    <a:cubicBezTo>
                      <a:pt x="319976" y="57845"/>
                      <a:pt x="182372" y="75600"/>
                      <a:pt x="111351" y="10667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8" name="楕円 77">
                <a:extLst>
                  <a:ext uri="{FF2B5EF4-FFF2-40B4-BE49-F238E27FC236}">
                    <a16:creationId xmlns:a16="http://schemas.microsoft.com/office/drawing/2014/main" id="{888DF0D9-ABC8-4D70-A6EE-7C26611EE042}"/>
                  </a:ext>
                </a:extLst>
              </p:cNvPr>
              <p:cNvSpPr/>
              <p:nvPr/>
            </p:nvSpPr>
            <p:spPr>
              <a:xfrm>
                <a:off x="9690426" y="4458433"/>
                <a:ext cx="1978956" cy="49530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楕円 78">
                <a:extLst>
                  <a:ext uri="{FF2B5EF4-FFF2-40B4-BE49-F238E27FC236}">
                    <a16:creationId xmlns:a16="http://schemas.microsoft.com/office/drawing/2014/main" id="{E91A8C92-4061-472F-A5FC-C676D0CDEB13}"/>
                  </a:ext>
                </a:extLst>
              </p:cNvPr>
              <p:cNvSpPr/>
              <p:nvPr/>
            </p:nvSpPr>
            <p:spPr>
              <a:xfrm>
                <a:off x="9718569" y="4368724"/>
                <a:ext cx="1908768" cy="4522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E694AB8A-1D74-4930-AE37-6979DA43151F}"/>
                  </a:ext>
                </a:extLst>
              </p:cNvPr>
              <p:cNvSpPr/>
              <p:nvPr/>
            </p:nvSpPr>
            <p:spPr>
              <a:xfrm>
                <a:off x="9880805" y="4464321"/>
                <a:ext cx="1398971" cy="499269"/>
              </a:xfrm>
              <a:custGeom>
                <a:avLst/>
                <a:gdLst>
                  <a:gd name="connsiteX0" fmla="*/ 375237 w 1334026"/>
                  <a:gd name="connsiteY0" fmla="*/ 107255 h 463830"/>
                  <a:gd name="connsiteX1" fmla="*/ 801366 w 1334026"/>
                  <a:gd name="connsiteY1" fmla="*/ 453484 h 463830"/>
                  <a:gd name="connsiteX2" fmla="*/ 881265 w 1334026"/>
                  <a:gd name="connsiteY2" fmla="*/ 346952 h 463830"/>
                  <a:gd name="connsiteX3" fmla="*/ 1334026 w 1334026"/>
                  <a:gd name="connsiteY3" fmla="*/ 80622 h 463830"/>
                  <a:gd name="connsiteX4" fmla="*/ 1334026 w 1334026"/>
                  <a:gd name="connsiteY4" fmla="*/ 80622 h 463830"/>
                  <a:gd name="connsiteX5" fmla="*/ 29008 w 1334026"/>
                  <a:gd name="connsiteY5" fmla="*/ 723 h 463830"/>
                  <a:gd name="connsiteX6" fmla="*/ 428503 w 1334026"/>
                  <a:gd name="connsiteY6" fmla="*/ 133888 h 4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4026" h="463830">
                    <a:moveTo>
                      <a:pt x="375237" y="107255"/>
                    </a:moveTo>
                    <a:cubicBezTo>
                      <a:pt x="546132" y="260394"/>
                      <a:pt x="717028" y="413534"/>
                      <a:pt x="801366" y="453484"/>
                    </a:cubicBezTo>
                    <a:cubicBezTo>
                      <a:pt x="885704" y="493434"/>
                      <a:pt x="792488" y="409096"/>
                      <a:pt x="881265" y="346952"/>
                    </a:cubicBezTo>
                    <a:cubicBezTo>
                      <a:pt x="970042" y="284808"/>
                      <a:pt x="1334026" y="80622"/>
                      <a:pt x="1334026" y="80622"/>
                    </a:cubicBezTo>
                    <a:lnTo>
                      <a:pt x="1334026" y="80622"/>
                    </a:lnTo>
                    <a:cubicBezTo>
                      <a:pt x="1116523" y="67305"/>
                      <a:pt x="179928" y="-8155"/>
                      <a:pt x="29008" y="723"/>
                    </a:cubicBezTo>
                    <a:cubicBezTo>
                      <a:pt x="-121913" y="9601"/>
                      <a:pt x="361920" y="111694"/>
                      <a:pt x="428503" y="133888"/>
                    </a:cubicBezTo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38ED05D5-2B1A-4089-9F1A-4AD9E9F2F534}"/>
                  </a:ext>
                </a:extLst>
              </p:cNvPr>
              <p:cNvSpPr/>
              <p:nvPr/>
            </p:nvSpPr>
            <p:spPr>
              <a:xfrm rot="10800000">
                <a:off x="9710175" y="4017839"/>
                <a:ext cx="2040333" cy="639332"/>
              </a:xfrm>
              <a:custGeom>
                <a:avLst/>
                <a:gdLst>
                  <a:gd name="connsiteX0" fmla="*/ 111351 w 2040333"/>
                  <a:gd name="connsiteY0" fmla="*/ 106672 h 639332"/>
                  <a:gd name="connsiteX1" fmla="*/ 4819 w 2040333"/>
                  <a:gd name="connsiteY1" fmla="*/ 239837 h 639332"/>
                  <a:gd name="connsiteX2" fmla="*/ 244516 w 2040333"/>
                  <a:gd name="connsiteY2" fmla="*/ 373002 h 639332"/>
                  <a:gd name="connsiteX3" fmla="*/ 404314 w 2040333"/>
                  <a:gd name="connsiteY3" fmla="*/ 239837 h 639332"/>
                  <a:gd name="connsiteX4" fmla="*/ 697277 w 2040333"/>
                  <a:gd name="connsiteY4" fmla="*/ 586066 h 639332"/>
                  <a:gd name="connsiteX5" fmla="*/ 1016874 w 2040333"/>
                  <a:gd name="connsiteY5" fmla="*/ 479534 h 639332"/>
                  <a:gd name="connsiteX6" fmla="*/ 1256571 w 2040333"/>
                  <a:gd name="connsiteY6" fmla="*/ 639332 h 639332"/>
                  <a:gd name="connsiteX7" fmla="*/ 1602800 w 2040333"/>
                  <a:gd name="connsiteY7" fmla="*/ 479534 h 639332"/>
                  <a:gd name="connsiteX8" fmla="*/ 1869130 w 2040333"/>
                  <a:gd name="connsiteY8" fmla="*/ 506167 h 639332"/>
                  <a:gd name="connsiteX9" fmla="*/ 1949029 w 2040333"/>
                  <a:gd name="connsiteY9" fmla="*/ 239837 h 639332"/>
                  <a:gd name="connsiteX10" fmla="*/ 2028928 w 2040333"/>
                  <a:gd name="connsiteY10" fmla="*/ 106672 h 639332"/>
                  <a:gd name="connsiteX11" fmla="*/ 1682699 w 2040333"/>
                  <a:gd name="connsiteY11" fmla="*/ 26773 h 639332"/>
                  <a:gd name="connsiteX12" fmla="*/ 1363103 w 2040333"/>
                  <a:gd name="connsiteY12" fmla="*/ 133305 h 639332"/>
                  <a:gd name="connsiteX13" fmla="*/ 1123406 w 2040333"/>
                  <a:gd name="connsiteY13" fmla="*/ 140 h 639332"/>
                  <a:gd name="connsiteX14" fmla="*/ 803809 w 2040333"/>
                  <a:gd name="connsiteY14" fmla="*/ 106672 h 639332"/>
                  <a:gd name="connsiteX15" fmla="*/ 430947 w 2040333"/>
                  <a:gd name="connsiteY15" fmla="*/ 53406 h 639332"/>
                  <a:gd name="connsiteX16" fmla="*/ 111351 w 2040333"/>
                  <a:gd name="connsiteY16" fmla="*/ 106672 h 63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40333" h="639332">
                    <a:moveTo>
                      <a:pt x="111351" y="106672"/>
                    </a:moveTo>
                    <a:cubicBezTo>
                      <a:pt x="40330" y="137744"/>
                      <a:pt x="-17375" y="195449"/>
                      <a:pt x="4819" y="239837"/>
                    </a:cubicBezTo>
                    <a:cubicBezTo>
                      <a:pt x="27013" y="284225"/>
                      <a:pt x="177934" y="373002"/>
                      <a:pt x="244516" y="373002"/>
                    </a:cubicBezTo>
                    <a:cubicBezTo>
                      <a:pt x="311098" y="373002"/>
                      <a:pt x="328854" y="204326"/>
                      <a:pt x="404314" y="239837"/>
                    </a:cubicBezTo>
                    <a:cubicBezTo>
                      <a:pt x="479774" y="275348"/>
                      <a:pt x="595184" y="546117"/>
                      <a:pt x="697277" y="586066"/>
                    </a:cubicBezTo>
                    <a:cubicBezTo>
                      <a:pt x="799370" y="626015"/>
                      <a:pt x="923658" y="470656"/>
                      <a:pt x="1016874" y="479534"/>
                    </a:cubicBezTo>
                    <a:cubicBezTo>
                      <a:pt x="1110090" y="488412"/>
                      <a:pt x="1158917" y="639332"/>
                      <a:pt x="1256571" y="639332"/>
                    </a:cubicBezTo>
                    <a:cubicBezTo>
                      <a:pt x="1354225" y="639332"/>
                      <a:pt x="1500707" y="501728"/>
                      <a:pt x="1602800" y="479534"/>
                    </a:cubicBezTo>
                    <a:cubicBezTo>
                      <a:pt x="1704893" y="457340"/>
                      <a:pt x="1811425" y="546117"/>
                      <a:pt x="1869130" y="506167"/>
                    </a:cubicBezTo>
                    <a:cubicBezTo>
                      <a:pt x="1926835" y="466218"/>
                      <a:pt x="1922396" y="306419"/>
                      <a:pt x="1949029" y="239837"/>
                    </a:cubicBezTo>
                    <a:cubicBezTo>
                      <a:pt x="1975662" y="173255"/>
                      <a:pt x="2073316" y="142183"/>
                      <a:pt x="2028928" y="106672"/>
                    </a:cubicBezTo>
                    <a:cubicBezTo>
                      <a:pt x="1984540" y="71161"/>
                      <a:pt x="1793670" y="22334"/>
                      <a:pt x="1682699" y="26773"/>
                    </a:cubicBezTo>
                    <a:cubicBezTo>
                      <a:pt x="1571728" y="31212"/>
                      <a:pt x="1456318" y="137744"/>
                      <a:pt x="1363103" y="133305"/>
                    </a:cubicBezTo>
                    <a:cubicBezTo>
                      <a:pt x="1269888" y="128866"/>
                      <a:pt x="1216622" y="4579"/>
                      <a:pt x="1123406" y="140"/>
                    </a:cubicBezTo>
                    <a:cubicBezTo>
                      <a:pt x="1030190" y="-4299"/>
                      <a:pt x="919219" y="97794"/>
                      <a:pt x="803809" y="106672"/>
                    </a:cubicBezTo>
                    <a:cubicBezTo>
                      <a:pt x="688399" y="115550"/>
                      <a:pt x="541918" y="48967"/>
                      <a:pt x="430947" y="53406"/>
                    </a:cubicBezTo>
                    <a:cubicBezTo>
                      <a:pt x="319976" y="57845"/>
                      <a:pt x="182372" y="75600"/>
                      <a:pt x="111351" y="10667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2C8A20AC-4CD7-4E37-AF84-A1A6E5E738FF}"/>
                  </a:ext>
                </a:extLst>
              </p:cNvPr>
              <p:cNvSpPr/>
              <p:nvPr/>
            </p:nvSpPr>
            <p:spPr>
              <a:xfrm>
                <a:off x="9648376" y="3728828"/>
                <a:ext cx="2063055" cy="826214"/>
              </a:xfrm>
              <a:custGeom>
                <a:avLst/>
                <a:gdLst>
                  <a:gd name="connsiteX0" fmla="*/ 34544 w 2063055"/>
                  <a:gd name="connsiteY0" fmla="*/ 612965 h 826214"/>
                  <a:gd name="connsiteX1" fmla="*/ 1046599 w 2063055"/>
                  <a:gd name="connsiteY1" fmla="*/ 826029 h 826214"/>
                  <a:gd name="connsiteX2" fmla="*/ 2032020 w 2063055"/>
                  <a:gd name="connsiteY2" fmla="*/ 639598 h 826214"/>
                  <a:gd name="connsiteX3" fmla="*/ 1739057 w 2063055"/>
                  <a:gd name="connsiteY3" fmla="*/ 133571 h 826214"/>
                  <a:gd name="connsiteX4" fmla="*/ 966700 w 2063055"/>
                  <a:gd name="connsiteY4" fmla="*/ 406 h 826214"/>
                  <a:gd name="connsiteX5" fmla="*/ 300874 w 2063055"/>
                  <a:gd name="connsiteY5" fmla="*/ 160204 h 826214"/>
                  <a:gd name="connsiteX6" fmla="*/ 34544 w 2063055"/>
                  <a:gd name="connsiteY6" fmla="*/ 612965 h 82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3055" h="826214">
                    <a:moveTo>
                      <a:pt x="34544" y="612965"/>
                    </a:moveTo>
                    <a:cubicBezTo>
                      <a:pt x="158831" y="723936"/>
                      <a:pt x="713686" y="821590"/>
                      <a:pt x="1046599" y="826029"/>
                    </a:cubicBezTo>
                    <a:cubicBezTo>
                      <a:pt x="1379512" y="830468"/>
                      <a:pt x="1916610" y="755008"/>
                      <a:pt x="2032020" y="639598"/>
                    </a:cubicBezTo>
                    <a:cubicBezTo>
                      <a:pt x="2147430" y="524188"/>
                      <a:pt x="1916610" y="240103"/>
                      <a:pt x="1739057" y="133571"/>
                    </a:cubicBezTo>
                    <a:cubicBezTo>
                      <a:pt x="1561504" y="27039"/>
                      <a:pt x="1206397" y="-4033"/>
                      <a:pt x="966700" y="406"/>
                    </a:cubicBezTo>
                    <a:cubicBezTo>
                      <a:pt x="727003" y="4845"/>
                      <a:pt x="451795" y="58111"/>
                      <a:pt x="300874" y="160204"/>
                    </a:cubicBezTo>
                    <a:cubicBezTo>
                      <a:pt x="149954" y="262297"/>
                      <a:pt x="-89743" y="501994"/>
                      <a:pt x="34544" y="6129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92D6DB09-0212-4850-B7F4-DB421904EAB3}"/>
                </a:ext>
              </a:extLst>
            </p:cNvPr>
            <p:cNvSpPr/>
            <p:nvPr/>
          </p:nvSpPr>
          <p:spPr>
            <a:xfrm>
              <a:off x="9521494" y="3331520"/>
              <a:ext cx="1595073" cy="9313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>
                  <a:solidFill>
                    <a:schemeClr val="tx1"/>
                  </a:solidFill>
                </a:rPr>
                <a:t>Nest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DF8A14A-8CB6-452E-8DA9-73251899C25F}"/>
                </a:ext>
              </a:extLst>
            </p:cNvPr>
            <p:cNvSpPr txBox="1"/>
            <p:nvPr/>
          </p:nvSpPr>
          <p:spPr>
            <a:xfrm>
              <a:off x="5239710" y="3965782"/>
              <a:ext cx="15481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accent1"/>
                  </a:solidFill>
                </a:rPr>
                <a:t>pheromone</a:t>
              </a:r>
              <a:endParaRPr kumimoji="1" lang="ja-JP" altLang="en-US" sz="2000" dirty="0">
                <a:solidFill>
                  <a:schemeClr val="accent1"/>
                </a:solidFill>
              </a:endParaRPr>
            </a:p>
          </p:txBody>
        </p: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9FE0A079-8D12-46F4-A4C3-6F82E9040771}"/>
                </a:ext>
              </a:extLst>
            </p:cNvPr>
            <p:cNvGrpSpPr/>
            <p:nvPr/>
          </p:nvGrpSpPr>
          <p:grpSpPr>
            <a:xfrm>
              <a:off x="9504776" y="4665005"/>
              <a:ext cx="1270001" cy="844663"/>
              <a:chOff x="6587067" y="3505200"/>
              <a:chExt cx="2349841" cy="1562852"/>
            </a:xfrm>
          </p:grpSpPr>
          <p:sp>
            <p:nvSpPr>
              <p:cNvPr id="86" name="楕円 85">
                <a:extLst>
                  <a:ext uri="{FF2B5EF4-FFF2-40B4-BE49-F238E27FC236}">
                    <a16:creationId xmlns:a16="http://schemas.microsoft.com/office/drawing/2014/main" id="{5E6B9E5B-9CFA-4196-9338-90FD0640949C}"/>
                  </a:ext>
                </a:extLst>
              </p:cNvPr>
              <p:cNvSpPr/>
              <p:nvPr/>
            </p:nvSpPr>
            <p:spPr>
              <a:xfrm>
                <a:off x="7294836" y="4063995"/>
                <a:ext cx="768369" cy="56278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楕円 86">
                <a:extLst>
                  <a:ext uri="{FF2B5EF4-FFF2-40B4-BE49-F238E27FC236}">
                    <a16:creationId xmlns:a16="http://schemas.microsoft.com/office/drawing/2014/main" id="{98C37C9C-455D-44F4-B03D-294D0008CA72}"/>
                  </a:ext>
                </a:extLst>
              </p:cNvPr>
              <p:cNvSpPr/>
              <p:nvPr/>
            </p:nvSpPr>
            <p:spPr>
              <a:xfrm>
                <a:off x="6638992" y="3916723"/>
                <a:ext cx="768369" cy="599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楕円 87">
                <a:extLst>
                  <a:ext uri="{FF2B5EF4-FFF2-40B4-BE49-F238E27FC236}">
                    <a16:creationId xmlns:a16="http://schemas.microsoft.com/office/drawing/2014/main" id="{F5499ECE-C1CC-4A98-8426-D8CDA588A0CB}"/>
                  </a:ext>
                </a:extLst>
              </p:cNvPr>
              <p:cNvSpPr/>
              <p:nvPr/>
            </p:nvSpPr>
            <p:spPr>
              <a:xfrm>
                <a:off x="7933982" y="3937000"/>
                <a:ext cx="1002926" cy="73416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BDAE340F-AE6B-4173-A93F-0DD5F2EEB7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176" y="4494425"/>
                <a:ext cx="384185" cy="295132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F101A3C8-0C92-4813-8DA0-F5B502F56A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2324" y="4554078"/>
                <a:ext cx="69943" cy="46352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7349E760-5917-495E-904C-D5EE1B7241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698" y="4494425"/>
                <a:ext cx="158861" cy="45480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FA8955F9-C841-4240-AB0C-F1F7871519E7}"/>
                  </a:ext>
                </a:extLst>
              </p:cNvPr>
              <p:cNvSpPr/>
              <p:nvPr/>
            </p:nvSpPr>
            <p:spPr>
              <a:xfrm>
                <a:off x="6587067" y="3667317"/>
                <a:ext cx="228600" cy="320483"/>
              </a:xfrm>
              <a:custGeom>
                <a:avLst/>
                <a:gdLst>
                  <a:gd name="connsiteX0" fmla="*/ 228600 w 228600"/>
                  <a:gd name="connsiteY0" fmla="*/ 320483 h 320483"/>
                  <a:gd name="connsiteX1" fmla="*/ 152400 w 228600"/>
                  <a:gd name="connsiteY1" fmla="*/ 15683 h 320483"/>
                  <a:gd name="connsiteX2" fmla="*/ 0 w 228600"/>
                  <a:gd name="connsiteY2" fmla="*/ 41083 h 320483"/>
                  <a:gd name="connsiteX3" fmla="*/ 0 w 228600"/>
                  <a:gd name="connsiteY3" fmla="*/ 41083 h 32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0483">
                    <a:moveTo>
                      <a:pt x="228600" y="320483"/>
                    </a:moveTo>
                    <a:cubicBezTo>
                      <a:pt x="209550" y="191366"/>
                      <a:pt x="190500" y="62250"/>
                      <a:pt x="152400" y="15683"/>
                    </a:cubicBezTo>
                    <a:cubicBezTo>
                      <a:pt x="114300" y="-30884"/>
                      <a:pt x="0" y="41083"/>
                      <a:pt x="0" y="41083"/>
                    </a:cubicBezTo>
                    <a:lnTo>
                      <a:pt x="0" y="41083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12904AD8-1819-4360-9579-5B5D93C27540}"/>
                  </a:ext>
                </a:extLst>
              </p:cNvPr>
              <p:cNvSpPr/>
              <p:nvPr/>
            </p:nvSpPr>
            <p:spPr>
              <a:xfrm>
                <a:off x="6942667" y="3505200"/>
                <a:ext cx="111376" cy="431800"/>
              </a:xfrm>
              <a:custGeom>
                <a:avLst/>
                <a:gdLst>
                  <a:gd name="connsiteX0" fmla="*/ 101600 w 111376"/>
                  <a:gd name="connsiteY0" fmla="*/ 431800 h 431800"/>
                  <a:gd name="connsiteX1" fmla="*/ 101600 w 111376"/>
                  <a:gd name="connsiteY1" fmla="*/ 76200 h 431800"/>
                  <a:gd name="connsiteX2" fmla="*/ 0 w 111376"/>
                  <a:gd name="connsiteY2" fmla="*/ 0 h 431800"/>
                  <a:gd name="connsiteX3" fmla="*/ 0 w 111376"/>
                  <a:gd name="connsiteY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76" h="431800">
                    <a:moveTo>
                      <a:pt x="101600" y="431800"/>
                    </a:moveTo>
                    <a:cubicBezTo>
                      <a:pt x="110066" y="289983"/>
                      <a:pt x="118533" y="148167"/>
                      <a:pt x="101600" y="76200"/>
                    </a:cubicBezTo>
                    <a:cubicBezTo>
                      <a:pt x="84667" y="4233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楕円 93">
                <a:extLst>
                  <a:ext uri="{FF2B5EF4-FFF2-40B4-BE49-F238E27FC236}">
                    <a16:creationId xmlns:a16="http://schemas.microsoft.com/office/drawing/2014/main" id="{32E48B7B-341F-48F9-B3A7-921980375330}"/>
                  </a:ext>
                </a:extLst>
              </p:cNvPr>
              <p:cNvSpPr/>
              <p:nvPr/>
            </p:nvSpPr>
            <p:spPr>
              <a:xfrm>
                <a:off x="6880926" y="4712360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56C39241-FFA3-4BB2-BBF1-C2A572312D44}"/>
                  </a:ext>
                </a:extLst>
              </p:cNvPr>
              <p:cNvSpPr/>
              <p:nvPr/>
            </p:nvSpPr>
            <p:spPr>
              <a:xfrm>
                <a:off x="7329697" y="493975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楕円 95">
                <a:extLst>
                  <a:ext uri="{FF2B5EF4-FFF2-40B4-BE49-F238E27FC236}">
                    <a16:creationId xmlns:a16="http://schemas.microsoft.com/office/drawing/2014/main" id="{D436D051-C637-4245-819E-908246EAFDA2}"/>
                  </a:ext>
                </a:extLst>
              </p:cNvPr>
              <p:cNvSpPr/>
              <p:nvPr/>
            </p:nvSpPr>
            <p:spPr>
              <a:xfrm>
                <a:off x="7773699" y="486691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楕円 96">
                <a:extLst>
                  <a:ext uri="{FF2B5EF4-FFF2-40B4-BE49-F238E27FC236}">
                    <a16:creationId xmlns:a16="http://schemas.microsoft.com/office/drawing/2014/main" id="{607A269E-1864-473D-A643-F7A6CEF2BD3D}"/>
                  </a:ext>
                </a:extLst>
              </p:cNvPr>
              <p:cNvSpPr/>
              <p:nvPr/>
            </p:nvSpPr>
            <p:spPr>
              <a:xfrm flipH="1">
                <a:off x="7121416" y="4076132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楕円 97">
                <a:extLst>
                  <a:ext uri="{FF2B5EF4-FFF2-40B4-BE49-F238E27FC236}">
                    <a16:creationId xmlns:a16="http://schemas.microsoft.com/office/drawing/2014/main" id="{6136E521-5EB3-4B84-A7E9-582E12948199}"/>
                  </a:ext>
                </a:extLst>
              </p:cNvPr>
              <p:cNvSpPr/>
              <p:nvPr/>
            </p:nvSpPr>
            <p:spPr>
              <a:xfrm flipH="1">
                <a:off x="7134117" y="4113423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" name="楕円 98">
                <a:extLst>
                  <a:ext uri="{FF2B5EF4-FFF2-40B4-BE49-F238E27FC236}">
                    <a16:creationId xmlns:a16="http://schemas.microsoft.com/office/drawing/2014/main" id="{889FCF6E-3AF4-4DBE-B5B9-BEC8FADC6F7C}"/>
                  </a:ext>
                </a:extLst>
              </p:cNvPr>
              <p:cNvSpPr/>
              <p:nvPr/>
            </p:nvSpPr>
            <p:spPr>
              <a:xfrm flipH="1">
                <a:off x="6729466" y="4096310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楕円 99">
                <a:extLst>
                  <a:ext uri="{FF2B5EF4-FFF2-40B4-BE49-F238E27FC236}">
                    <a16:creationId xmlns:a16="http://schemas.microsoft.com/office/drawing/2014/main" id="{C4D28448-82A3-4049-AE19-3580C653336A}"/>
                  </a:ext>
                </a:extLst>
              </p:cNvPr>
              <p:cNvSpPr/>
              <p:nvPr/>
            </p:nvSpPr>
            <p:spPr>
              <a:xfrm flipH="1">
                <a:off x="6742166" y="4133601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88981965-363C-4DCC-B9CD-4E27214B0B8E}"/>
                  </a:ext>
                </a:extLst>
              </p:cNvPr>
              <p:cNvSpPr/>
              <p:nvPr/>
            </p:nvSpPr>
            <p:spPr>
              <a:xfrm>
                <a:off x="6921240" y="4374674"/>
                <a:ext cx="203200" cy="0"/>
              </a:xfrm>
              <a:custGeom>
                <a:avLst/>
                <a:gdLst>
                  <a:gd name="connsiteX0" fmla="*/ 0 w 203200"/>
                  <a:gd name="connsiteY0" fmla="*/ 0 h 0"/>
                  <a:gd name="connsiteX1" fmla="*/ 203200 w 203200"/>
                  <a:gd name="connsiteY1" fmla="*/ 0 h 0"/>
                  <a:gd name="connsiteX2" fmla="*/ 203200 w 20320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200" y="0"/>
                    </a:lnTo>
                    <a:lnTo>
                      <a:pt x="20320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2" name="矢印: 下 101">
              <a:extLst>
                <a:ext uri="{FF2B5EF4-FFF2-40B4-BE49-F238E27FC236}">
                  <a16:creationId xmlns:a16="http://schemas.microsoft.com/office/drawing/2014/main" id="{FEF53FA8-AB22-4B16-8BA9-CC3E7991F8AD}"/>
                </a:ext>
              </a:extLst>
            </p:cNvPr>
            <p:cNvSpPr/>
            <p:nvPr/>
          </p:nvSpPr>
          <p:spPr>
            <a:xfrm rot="7501655">
              <a:off x="8815506" y="4044071"/>
              <a:ext cx="415275" cy="99696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5B07F83B-5005-4BBD-8B47-38E52BD35668}"/>
                </a:ext>
              </a:extLst>
            </p:cNvPr>
            <p:cNvGrpSpPr/>
            <p:nvPr/>
          </p:nvGrpSpPr>
          <p:grpSpPr>
            <a:xfrm flipH="1">
              <a:off x="3858966" y="3745612"/>
              <a:ext cx="1270001" cy="844663"/>
              <a:chOff x="6587067" y="3505200"/>
              <a:chExt cx="2349841" cy="1562852"/>
            </a:xfrm>
          </p:grpSpPr>
          <p:sp>
            <p:nvSpPr>
              <p:cNvPr id="104" name="楕円 103">
                <a:extLst>
                  <a:ext uri="{FF2B5EF4-FFF2-40B4-BE49-F238E27FC236}">
                    <a16:creationId xmlns:a16="http://schemas.microsoft.com/office/drawing/2014/main" id="{D2756935-69E4-47DF-A35A-B9C506D0D493}"/>
                  </a:ext>
                </a:extLst>
              </p:cNvPr>
              <p:cNvSpPr/>
              <p:nvPr/>
            </p:nvSpPr>
            <p:spPr>
              <a:xfrm>
                <a:off x="7294836" y="4063995"/>
                <a:ext cx="768369" cy="56278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楕円 104">
                <a:extLst>
                  <a:ext uri="{FF2B5EF4-FFF2-40B4-BE49-F238E27FC236}">
                    <a16:creationId xmlns:a16="http://schemas.microsoft.com/office/drawing/2014/main" id="{5343B436-8121-4B1F-BE47-128D3FD175AB}"/>
                  </a:ext>
                </a:extLst>
              </p:cNvPr>
              <p:cNvSpPr/>
              <p:nvPr/>
            </p:nvSpPr>
            <p:spPr>
              <a:xfrm>
                <a:off x="6638992" y="3916723"/>
                <a:ext cx="768369" cy="599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楕円 105">
                <a:extLst>
                  <a:ext uri="{FF2B5EF4-FFF2-40B4-BE49-F238E27FC236}">
                    <a16:creationId xmlns:a16="http://schemas.microsoft.com/office/drawing/2014/main" id="{51306742-5491-4E27-8840-ECA90DEBF31D}"/>
                  </a:ext>
                </a:extLst>
              </p:cNvPr>
              <p:cNvSpPr/>
              <p:nvPr/>
            </p:nvSpPr>
            <p:spPr>
              <a:xfrm>
                <a:off x="7933982" y="3937000"/>
                <a:ext cx="1002926" cy="73416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11480B14-2216-4199-9027-AA0E0212DC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176" y="4494425"/>
                <a:ext cx="384185" cy="295132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849FC6C5-ED05-476D-8FB4-EF9D13F28E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2324" y="4554078"/>
                <a:ext cx="69943" cy="46352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E8D409B5-8161-4FDD-9B05-96C855B9E2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698" y="4494425"/>
                <a:ext cx="158861" cy="45480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DBF8BA09-E52B-4778-94F1-53A2D64C608F}"/>
                  </a:ext>
                </a:extLst>
              </p:cNvPr>
              <p:cNvSpPr/>
              <p:nvPr/>
            </p:nvSpPr>
            <p:spPr>
              <a:xfrm>
                <a:off x="6587067" y="3667317"/>
                <a:ext cx="228600" cy="320483"/>
              </a:xfrm>
              <a:custGeom>
                <a:avLst/>
                <a:gdLst>
                  <a:gd name="connsiteX0" fmla="*/ 228600 w 228600"/>
                  <a:gd name="connsiteY0" fmla="*/ 320483 h 320483"/>
                  <a:gd name="connsiteX1" fmla="*/ 152400 w 228600"/>
                  <a:gd name="connsiteY1" fmla="*/ 15683 h 320483"/>
                  <a:gd name="connsiteX2" fmla="*/ 0 w 228600"/>
                  <a:gd name="connsiteY2" fmla="*/ 41083 h 320483"/>
                  <a:gd name="connsiteX3" fmla="*/ 0 w 228600"/>
                  <a:gd name="connsiteY3" fmla="*/ 41083 h 32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0483">
                    <a:moveTo>
                      <a:pt x="228600" y="320483"/>
                    </a:moveTo>
                    <a:cubicBezTo>
                      <a:pt x="209550" y="191366"/>
                      <a:pt x="190500" y="62250"/>
                      <a:pt x="152400" y="15683"/>
                    </a:cubicBezTo>
                    <a:cubicBezTo>
                      <a:pt x="114300" y="-30884"/>
                      <a:pt x="0" y="41083"/>
                      <a:pt x="0" y="41083"/>
                    </a:cubicBezTo>
                    <a:lnTo>
                      <a:pt x="0" y="41083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432AA04C-820C-4213-875D-78B5C514A18B}"/>
                  </a:ext>
                </a:extLst>
              </p:cNvPr>
              <p:cNvSpPr/>
              <p:nvPr/>
            </p:nvSpPr>
            <p:spPr>
              <a:xfrm>
                <a:off x="6942667" y="3505200"/>
                <a:ext cx="111376" cy="431800"/>
              </a:xfrm>
              <a:custGeom>
                <a:avLst/>
                <a:gdLst>
                  <a:gd name="connsiteX0" fmla="*/ 101600 w 111376"/>
                  <a:gd name="connsiteY0" fmla="*/ 431800 h 431800"/>
                  <a:gd name="connsiteX1" fmla="*/ 101600 w 111376"/>
                  <a:gd name="connsiteY1" fmla="*/ 76200 h 431800"/>
                  <a:gd name="connsiteX2" fmla="*/ 0 w 111376"/>
                  <a:gd name="connsiteY2" fmla="*/ 0 h 431800"/>
                  <a:gd name="connsiteX3" fmla="*/ 0 w 111376"/>
                  <a:gd name="connsiteY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76" h="431800">
                    <a:moveTo>
                      <a:pt x="101600" y="431800"/>
                    </a:moveTo>
                    <a:cubicBezTo>
                      <a:pt x="110066" y="289983"/>
                      <a:pt x="118533" y="148167"/>
                      <a:pt x="101600" y="76200"/>
                    </a:cubicBezTo>
                    <a:cubicBezTo>
                      <a:pt x="84667" y="4233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楕円 111">
                <a:extLst>
                  <a:ext uri="{FF2B5EF4-FFF2-40B4-BE49-F238E27FC236}">
                    <a16:creationId xmlns:a16="http://schemas.microsoft.com/office/drawing/2014/main" id="{3E19649A-3D4F-4BEB-9143-45F15DE57495}"/>
                  </a:ext>
                </a:extLst>
              </p:cNvPr>
              <p:cNvSpPr/>
              <p:nvPr/>
            </p:nvSpPr>
            <p:spPr>
              <a:xfrm>
                <a:off x="6880926" y="4712360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楕円 112">
                <a:extLst>
                  <a:ext uri="{FF2B5EF4-FFF2-40B4-BE49-F238E27FC236}">
                    <a16:creationId xmlns:a16="http://schemas.microsoft.com/office/drawing/2014/main" id="{5F87C97A-344B-4105-A9F5-4994569F1FBA}"/>
                  </a:ext>
                </a:extLst>
              </p:cNvPr>
              <p:cNvSpPr/>
              <p:nvPr/>
            </p:nvSpPr>
            <p:spPr>
              <a:xfrm>
                <a:off x="7329697" y="493975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楕円 113">
                <a:extLst>
                  <a:ext uri="{FF2B5EF4-FFF2-40B4-BE49-F238E27FC236}">
                    <a16:creationId xmlns:a16="http://schemas.microsoft.com/office/drawing/2014/main" id="{28726BF7-4ABE-4803-8733-15F9D60CEF64}"/>
                  </a:ext>
                </a:extLst>
              </p:cNvPr>
              <p:cNvSpPr/>
              <p:nvPr/>
            </p:nvSpPr>
            <p:spPr>
              <a:xfrm>
                <a:off x="7773699" y="486691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楕円 114">
                <a:extLst>
                  <a:ext uri="{FF2B5EF4-FFF2-40B4-BE49-F238E27FC236}">
                    <a16:creationId xmlns:a16="http://schemas.microsoft.com/office/drawing/2014/main" id="{749E0A33-7C77-4DC6-852C-BCB86CA51301}"/>
                  </a:ext>
                </a:extLst>
              </p:cNvPr>
              <p:cNvSpPr/>
              <p:nvPr/>
            </p:nvSpPr>
            <p:spPr>
              <a:xfrm flipH="1">
                <a:off x="7121416" y="4076132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楕円 115">
                <a:extLst>
                  <a:ext uri="{FF2B5EF4-FFF2-40B4-BE49-F238E27FC236}">
                    <a16:creationId xmlns:a16="http://schemas.microsoft.com/office/drawing/2014/main" id="{A69D86CE-CE80-4552-93B5-B561BE226F11}"/>
                  </a:ext>
                </a:extLst>
              </p:cNvPr>
              <p:cNvSpPr/>
              <p:nvPr/>
            </p:nvSpPr>
            <p:spPr>
              <a:xfrm flipH="1">
                <a:off x="7134117" y="4113423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7" name="楕円 116">
                <a:extLst>
                  <a:ext uri="{FF2B5EF4-FFF2-40B4-BE49-F238E27FC236}">
                    <a16:creationId xmlns:a16="http://schemas.microsoft.com/office/drawing/2014/main" id="{B90FF6FE-023C-4862-AC7B-D1709C442D36}"/>
                  </a:ext>
                </a:extLst>
              </p:cNvPr>
              <p:cNvSpPr/>
              <p:nvPr/>
            </p:nvSpPr>
            <p:spPr>
              <a:xfrm flipH="1">
                <a:off x="6729466" y="4096310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楕円 117">
                <a:extLst>
                  <a:ext uri="{FF2B5EF4-FFF2-40B4-BE49-F238E27FC236}">
                    <a16:creationId xmlns:a16="http://schemas.microsoft.com/office/drawing/2014/main" id="{F62E4B2B-A64A-4F3D-A8AD-BC08EEA08523}"/>
                  </a:ext>
                </a:extLst>
              </p:cNvPr>
              <p:cNvSpPr/>
              <p:nvPr/>
            </p:nvSpPr>
            <p:spPr>
              <a:xfrm flipH="1">
                <a:off x="6742166" y="4133601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D93B390B-2CBB-4EF9-957F-1BE025E57CE7}"/>
                  </a:ext>
                </a:extLst>
              </p:cNvPr>
              <p:cNvSpPr/>
              <p:nvPr/>
            </p:nvSpPr>
            <p:spPr>
              <a:xfrm>
                <a:off x="6921240" y="4374674"/>
                <a:ext cx="203200" cy="0"/>
              </a:xfrm>
              <a:custGeom>
                <a:avLst/>
                <a:gdLst>
                  <a:gd name="connsiteX0" fmla="*/ 0 w 203200"/>
                  <a:gd name="connsiteY0" fmla="*/ 0 h 0"/>
                  <a:gd name="connsiteX1" fmla="*/ 203200 w 203200"/>
                  <a:gd name="connsiteY1" fmla="*/ 0 h 0"/>
                  <a:gd name="connsiteX2" fmla="*/ 203200 w 20320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200" y="0"/>
                    </a:lnTo>
                    <a:lnTo>
                      <a:pt x="20320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1DF40E8-691F-4F77-859E-38ED73CA74E2}"/>
                </a:ext>
              </a:extLst>
            </p:cNvPr>
            <p:cNvGrpSpPr/>
            <p:nvPr/>
          </p:nvGrpSpPr>
          <p:grpSpPr>
            <a:xfrm flipH="1">
              <a:off x="6886772" y="3736651"/>
              <a:ext cx="1270001" cy="844663"/>
              <a:chOff x="6587067" y="3505200"/>
              <a:chExt cx="2349841" cy="1562852"/>
            </a:xfrm>
          </p:grpSpPr>
          <p:sp>
            <p:nvSpPr>
              <p:cNvPr id="121" name="楕円 120">
                <a:extLst>
                  <a:ext uri="{FF2B5EF4-FFF2-40B4-BE49-F238E27FC236}">
                    <a16:creationId xmlns:a16="http://schemas.microsoft.com/office/drawing/2014/main" id="{4567D80E-A275-41E6-AC20-1BCD101CF846}"/>
                  </a:ext>
                </a:extLst>
              </p:cNvPr>
              <p:cNvSpPr/>
              <p:nvPr/>
            </p:nvSpPr>
            <p:spPr>
              <a:xfrm>
                <a:off x="7294836" y="4063995"/>
                <a:ext cx="768369" cy="56278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楕円 121">
                <a:extLst>
                  <a:ext uri="{FF2B5EF4-FFF2-40B4-BE49-F238E27FC236}">
                    <a16:creationId xmlns:a16="http://schemas.microsoft.com/office/drawing/2014/main" id="{771B367F-9E38-42DF-88F0-DDE3ADB39F96}"/>
                  </a:ext>
                </a:extLst>
              </p:cNvPr>
              <p:cNvSpPr/>
              <p:nvPr/>
            </p:nvSpPr>
            <p:spPr>
              <a:xfrm>
                <a:off x="6638992" y="3916723"/>
                <a:ext cx="768369" cy="599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楕円 122">
                <a:extLst>
                  <a:ext uri="{FF2B5EF4-FFF2-40B4-BE49-F238E27FC236}">
                    <a16:creationId xmlns:a16="http://schemas.microsoft.com/office/drawing/2014/main" id="{54C5AA86-7D8B-485C-A851-7AC6C7B86FEB}"/>
                  </a:ext>
                </a:extLst>
              </p:cNvPr>
              <p:cNvSpPr/>
              <p:nvPr/>
            </p:nvSpPr>
            <p:spPr>
              <a:xfrm>
                <a:off x="7933982" y="3937000"/>
                <a:ext cx="1002926" cy="73416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E63A2E51-6AA5-4E31-9B54-9286AB1444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176" y="4494425"/>
                <a:ext cx="384185" cy="295132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D4FF91CC-A031-4162-B278-CAA5251DFC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2324" y="4554078"/>
                <a:ext cx="69943" cy="46352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19E4CA38-1859-4A64-9A4F-6ABF444FB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698" y="4494425"/>
                <a:ext cx="158861" cy="45480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8C28CE61-89BB-4DA4-A0BD-CF43BE0C158C}"/>
                  </a:ext>
                </a:extLst>
              </p:cNvPr>
              <p:cNvSpPr/>
              <p:nvPr/>
            </p:nvSpPr>
            <p:spPr>
              <a:xfrm>
                <a:off x="6587067" y="3667317"/>
                <a:ext cx="228600" cy="320483"/>
              </a:xfrm>
              <a:custGeom>
                <a:avLst/>
                <a:gdLst>
                  <a:gd name="connsiteX0" fmla="*/ 228600 w 228600"/>
                  <a:gd name="connsiteY0" fmla="*/ 320483 h 320483"/>
                  <a:gd name="connsiteX1" fmla="*/ 152400 w 228600"/>
                  <a:gd name="connsiteY1" fmla="*/ 15683 h 320483"/>
                  <a:gd name="connsiteX2" fmla="*/ 0 w 228600"/>
                  <a:gd name="connsiteY2" fmla="*/ 41083 h 320483"/>
                  <a:gd name="connsiteX3" fmla="*/ 0 w 228600"/>
                  <a:gd name="connsiteY3" fmla="*/ 41083 h 32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0483">
                    <a:moveTo>
                      <a:pt x="228600" y="320483"/>
                    </a:moveTo>
                    <a:cubicBezTo>
                      <a:pt x="209550" y="191366"/>
                      <a:pt x="190500" y="62250"/>
                      <a:pt x="152400" y="15683"/>
                    </a:cubicBezTo>
                    <a:cubicBezTo>
                      <a:pt x="114300" y="-30884"/>
                      <a:pt x="0" y="41083"/>
                      <a:pt x="0" y="41083"/>
                    </a:cubicBezTo>
                    <a:lnTo>
                      <a:pt x="0" y="41083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5BC6B56C-53C3-437C-8B23-907A667AF7C8}"/>
                  </a:ext>
                </a:extLst>
              </p:cNvPr>
              <p:cNvSpPr/>
              <p:nvPr/>
            </p:nvSpPr>
            <p:spPr>
              <a:xfrm>
                <a:off x="6942667" y="3505200"/>
                <a:ext cx="111376" cy="431800"/>
              </a:xfrm>
              <a:custGeom>
                <a:avLst/>
                <a:gdLst>
                  <a:gd name="connsiteX0" fmla="*/ 101600 w 111376"/>
                  <a:gd name="connsiteY0" fmla="*/ 431800 h 431800"/>
                  <a:gd name="connsiteX1" fmla="*/ 101600 w 111376"/>
                  <a:gd name="connsiteY1" fmla="*/ 76200 h 431800"/>
                  <a:gd name="connsiteX2" fmla="*/ 0 w 111376"/>
                  <a:gd name="connsiteY2" fmla="*/ 0 h 431800"/>
                  <a:gd name="connsiteX3" fmla="*/ 0 w 111376"/>
                  <a:gd name="connsiteY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76" h="431800">
                    <a:moveTo>
                      <a:pt x="101600" y="431800"/>
                    </a:moveTo>
                    <a:cubicBezTo>
                      <a:pt x="110066" y="289983"/>
                      <a:pt x="118533" y="148167"/>
                      <a:pt x="101600" y="76200"/>
                    </a:cubicBezTo>
                    <a:cubicBezTo>
                      <a:pt x="84667" y="4233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楕円 128">
                <a:extLst>
                  <a:ext uri="{FF2B5EF4-FFF2-40B4-BE49-F238E27FC236}">
                    <a16:creationId xmlns:a16="http://schemas.microsoft.com/office/drawing/2014/main" id="{2B8229E7-B4B0-427E-A074-25605FA11224}"/>
                  </a:ext>
                </a:extLst>
              </p:cNvPr>
              <p:cNvSpPr/>
              <p:nvPr/>
            </p:nvSpPr>
            <p:spPr>
              <a:xfrm>
                <a:off x="6880926" y="4712360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楕円 129">
                <a:extLst>
                  <a:ext uri="{FF2B5EF4-FFF2-40B4-BE49-F238E27FC236}">
                    <a16:creationId xmlns:a16="http://schemas.microsoft.com/office/drawing/2014/main" id="{DF65FC43-572E-49AD-A0C5-0DFF29190BC7}"/>
                  </a:ext>
                </a:extLst>
              </p:cNvPr>
              <p:cNvSpPr/>
              <p:nvPr/>
            </p:nvSpPr>
            <p:spPr>
              <a:xfrm>
                <a:off x="7329697" y="493975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楕円 130">
                <a:extLst>
                  <a:ext uri="{FF2B5EF4-FFF2-40B4-BE49-F238E27FC236}">
                    <a16:creationId xmlns:a16="http://schemas.microsoft.com/office/drawing/2014/main" id="{FE8A38D3-30D2-4C7E-95B3-49B518564370}"/>
                  </a:ext>
                </a:extLst>
              </p:cNvPr>
              <p:cNvSpPr/>
              <p:nvPr/>
            </p:nvSpPr>
            <p:spPr>
              <a:xfrm>
                <a:off x="7773699" y="486691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楕円 131">
                <a:extLst>
                  <a:ext uri="{FF2B5EF4-FFF2-40B4-BE49-F238E27FC236}">
                    <a16:creationId xmlns:a16="http://schemas.microsoft.com/office/drawing/2014/main" id="{2ED9312C-4D8D-4B56-B385-D83BEE8049D5}"/>
                  </a:ext>
                </a:extLst>
              </p:cNvPr>
              <p:cNvSpPr/>
              <p:nvPr/>
            </p:nvSpPr>
            <p:spPr>
              <a:xfrm flipH="1">
                <a:off x="7121416" y="4076132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楕円 132">
                <a:extLst>
                  <a:ext uri="{FF2B5EF4-FFF2-40B4-BE49-F238E27FC236}">
                    <a16:creationId xmlns:a16="http://schemas.microsoft.com/office/drawing/2014/main" id="{63E4EF37-7D36-40A6-B937-0295BF6F5EC1}"/>
                  </a:ext>
                </a:extLst>
              </p:cNvPr>
              <p:cNvSpPr/>
              <p:nvPr/>
            </p:nvSpPr>
            <p:spPr>
              <a:xfrm flipH="1">
                <a:off x="7134117" y="4113423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4" name="楕円 133">
                <a:extLst>
                  <a:ext uri="{FF2B5EF4-FFF2-40B4-BE49-F238E27FC236}">
                    <a16:creationId xmlns:a16="http://schemas.microsoft.com/office/drawing/2014/main" id="{81552596-AE1D-4AAE-AB67-6CA9977F428F}"/>
                  </a:ext>
                </a:extLst>
              </p:cNvPr>
              <p:cNvSpPr/>
              <p:nvPr/>
            </p:nvSpPr>
            <p:spPr>
              <a:xfrm flipH="1">
                <a:off x="6729466" y="4096310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楕円 134">
                <a:extLst>
                  <a:ext uri="{FF2B5EF4-FFF2-40B4-BE49-F238E27FC236}">
                    <a16:creationId xmlns:a16="http://schemas.microsoft.com/office/drawing/2014/main" id="{038DE002-E856-4F76-8910-BF25BA6405C6}"/>
                  </a:ext>
                </a:extLst>
              </p:cNvPr>
              <p:cNvSpPr/>
              <p:nvPr/>
            </p:nvSpPr>
            <p:spPr>
              <a:xfrm flipH="1">
                <a:off x="6742166" y="4133601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6130709B-A950-47E3-88A7-089888747975}"/>
                  </a:ext>
                </a:extLst>
              </p:cNvPr>
              <p:cNvSpPr/>
              <p:nvPr/>
            </p:nvSpPr>
            <p:spPr>
              <a:xfrm>
                <a:off x="6921240" y="4374674"/>
                <a:ext cx="203200" cy="0"/>
              </a:xfrm>
              <a:custGeom>
                <a:avLst/>
                <a:gdLst>
                  <a:gd name="connsiteX0" fmla="*/ 0 w 203200"/>
                  <a:gd name="connsiteY0" fmla="*/ 0 h 0"/>
                  <a:gd name="connsiteX1" fmla="*/ 203200 w 203200"/>
                  <a:gd name="connsiteY1" fmla="*/ 0 h 0"/>
                  <a:gd name="connsiteX2" fmla="*/ 203200 w 20320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200" y="0"/>
                    </a:lnTo>
                    <a:lnTo>
                      <a:pt x="20320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1B87FEF0-3B04-4476-8AB8-7C0F91203A5D}"/>
                </a:ext>
              </a:extLst>
            </p:cNvPr>
            <p:cNvGrpSpPr/>
            <p:nvPr/>
          </p:nvGrpSpPr>
          <p:grpSpPr>
            <a:xfrm flipH="1">
              <a:off x="2148041" y="3577298"/>
              <a:ext cx="1270001" cy="844663"/>
              <a:chOff x="6587067" y="3505200"/>
              <a:chExt cx="2349841" cy="1562852"/>
            </a:xfrm>
          </p:grpSpPr>
          <p:sp>
            <p:nvSpPr>
              <p:cNvPr id="138" name="楕円 137">
                <a:extLst>
                  <a:ext uri="{FF2B5EF4-FFF2-40B4-BE49-F238E27FC236}">
                    <a16:creationId xmlns:a16="http://schemas.microsoft.com/office/drawing/2014/main" id="{0BB1012E-EE03-4B42-BC78-7355CD5352F1}"/>
                  </a:ext>
                </a:extLst>
              </p:cNvPr>
              <p:cNvSpPr/>
              <p:nvPr/>
            </p:nvSpPr>
            <p:spPr>
              <a:xfrm>
                <a:off x="7294836" y="4063995"/>
                <a:ext cx="768369" cy="56278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楕円 138">
                <a:extLst>
                  <a:ext uri="{FF2B5EF4-FFF2-40B4-BE49-F238E27FC236}">
                    <a16:creationId xmlns:a16="http://schemas.microsoft.com/office/drawing/2014/main" id="{EA53F1C8-05F5-4F88-9DFF-3A7B0857A6EB}"/>
                  </a:ext>
                </a:extLst>
              </p:cNvPr>
              <p:cNvSpPr/>
              <p:nvPr/>
            </p:nvSpPr>
            <p:spPr>
              <a:xfrm>
                <a:off x="6638992" y="3916723"/>
                <a:ext cx="768369" cy="59985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楕円 139">
                <a:extLst>
                  <a:ext uri="{FF2B5EF4-FFF2-40B4-BE49-F238E27FC236}">
                    <a16:creationId xmlns:a16="http://schemas.microsoft.com/office/drawing/2014/main" id="{C9FA136E-2CAB-46E6-BC3B-F937900BE3A8}"/>
                  </a:ext>
                </a:extLst>
              </p:cNvPr>
              <p:cNvSpPr/>
              <p:nvPr/>
            </p:nvSpPr>
            <p:spPr>
              <a:xfrm>
                <a:off x="7933982" y="3937000"/>
                <a:ext cx="1002926" cy="73416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B97DC698-5EFD-4A2A-8364-0A75E172DC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3176" y="4494425"/>
                <a:ext cx="384185" cy="295132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69749335-5231-40FC-B82C-888A3700C0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82324" y="4554078"/>
                <a:ext cx="69943" cy="463523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DDEFD414-1983-4C0E-98E4-51468144E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698" y="4494425"/>
                <a:ext cx="158861" cy="454805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3C6EBD8E-C25B-44E7-AB9C-BEFD86839F65}"/>
                  </a:ext>
                </a:extLst>
              </p:cNvPr>
              <p:cNvSpPr/>
              <p:nvPr/>
            </p:nvSpPr>
            <p:spPr>
              <a:xfrm>
                <a:off x="6587067" y="3667317"/>
                <a:ext cx="228600" cy="320483"/>
              </a:xfrm>
              <a:custGeom>
                <a:avLst/>
                <a:gdLst>
                  <a:gd name="connsiteX0" fmla="*/ 228600 w 228600"/>
                  <a:gd name="connsiteY0" fmla="*/ 320483 h 320483"/>
                  <a:gd name="connsiteX1" fmla="*/ 152400 w 228600"/>
                  <a:gd name="connsiteY1" fmla="*/ 15683 h 320483"/>
                  <a:gd name="connsiteX2" fmla="*/ 0 w 228600"/>
                  <a:gd name="connsiteY2" fmla="*/ 41083 h 320483"/>
                  <a:gd name="connsiteX3" fmla="*/ 0 w 228600"/>
                  <a:gd name="connsiteY3" fmla="*/ 41083 h 32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320483">
                    <a:moveTo>
                      <a:pt x="228600" y="320483"/>
                    </a:moveTo>
                    <a:cubicBezTo>
                      <a:pt x="209550" y="191366"/>
                      <a:pt x="190500" y="62250"/>
                      <a:pt x="152400" y="15683"/>
                    </a:cubicBezTo>
                    <a:cubicBezTo>
                      <a:pt x="114300" y="-30884"/>
                      <a:pt x="0" y="41083"/>
                      <a:pt x="0" y="41083"/>
                    </a:cubicBezTo>
                    <a:lnTo>
                      <a:pt x="0" y="41083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CD592226-B0A3-4906-9A3B-05036B6BCD31}"/>
                  </a:ext>
                </a:extLst>
              </p:cNvPr>
              <p:cNvSpPr/>
              <p:nvPr/>
            </p:nvSpPr>
            <p:spPr>
              <a:xfrm>
                <a:off x="6942667" y="3505200"/>
                <a:ext cx="111376" cy="431800"/>
              </a:xfrm>
              <a:custGeom>
                <a:avLst/>
                <a:gdLst>
                  <a:gd name="connsiteX0" fmla="*/ 101600 w 111376"/>
                  <a:gd name="connsiteY0" fmla="*/ 431800 h 431800"/>
                  <a:gd name="connsiteX1" fmla="*/ 101600 w 111376"/>
                  <a:gd name="connsiteY1" fmla="*/ 76200 h 431800"/>
                  <a:gd name="connsiteX2" fmla="*/ 0 w 111376"/>
                  <a:gd name="connsiteY2" fmla="*/ 0 h 431800"/>
                  <a:gd name="connsiteX3" fmla="*/ 0 w 111376"/>
                  <a:gd name="connsiteY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76" h="431800">
                    <a:moveTo>
                      <a:pt x="101600" y="431800"/>
                    </a:moveTo>
                    <a:cubicBezTo>
                      <a:pt x="110066" y="289983"/>
                      <a:pt x="118533" y="148167"/>
                      <a:pt x="101600" y="76200"/>
                    </a:cubicBezTo>
                    <a:cubicBezTo>
                      <a:pt x="84667" y="4233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楕円 145">
                <a:extLst>
                  <a:ext uri="{FF2B5EF4-FFF2-40B4-BE49-F238E27FC236}">
                    <a16:creationId xmlns:a16="http://schemas.microsoft.com/office/drawing/2014/main" id="{FFE30910-664C-4D38-A609-8BB4E45480D8}"/>
                  </a:ext>
                </a:extLst>
              </p:cNvPr>
              <p:cNvSpPr/>
              <p:nvPr/>
            </p:nvSpPr>
            <p:spPr>
              <a:xfrm>
                <a:off x="6880926" y="4712360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楕円 146">
                <a:extLst>
                  <a:ext uri="{FF2B5EF4-FFF2-40B4-BE49-F238E27FC236}">
                    <a16:creationId xmlns:a16="http://schemas.microsoft.com/office/drawing/2014/main" id="{A81C4D5E-3FB8-4775-BE93-D49E7D619A69}"/>
                  </a:ext>
                </a:extLst>
              </p:cNvPr>
              <p:cNvSpPr/>
              <p:nvPr/>
            </p:nvSpPr>
            <p:spPr>
              <a:xfrm>
                <a:off x="7329697" y="493975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楕円 147">
                <a:extLst>
                  <a:ext uri="{FF2B5EF4-FFF2-40B4-BE49-F238E27FC236}">
                    <a16:creationId xmlns:a16="http://schemas.microsoft.com/office/drawing/2014/main" id="{323CF18F-A654-4CCD-A79D-F3CE66D6E6DE}"/>
                  </a:ext>
                </a:extLst>
              </p:cNvPr>
              <p:cNvSpPr/>
              <p:nvPr/>
            </p:nvSpPr>
            <p:spPr>
              <a:xfrm>
                <a:off x="7773699" y="4866915"/>
                <a:ext cx="234857" cy="128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楕円 148">
                <a:extLst>
                  <a:ext uri="{FF2B5EF4-FFF2-40B4-BE49-F238E27FC236}">
                    <a16:creationId xmlns:a16="http://schemas.microsoft.com/office/drawing/2014/main" id="{1B79A467-CA07-4CDF-878A-1C5CC1C712A4}"/>
                  </a:ext>
                </a:extLst>
              </p:cNvPr>
              <p:cNvSpPr/>
              <p:nvPr/>
            </p:nvSpPr>
            <p:spPr>
              <a:xfrm flipH="1">
                <a:off x="7121416" y="4076132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楕円 149">
                <a:extLst>
                  <a:ext uri="{FF2B5EF4-FFF2-40B4-BE49-F238E27FC236}">
                    <a16:creationId xmlns:a16="http://schemas.microsoft.com/office/drawing/2014/main" id="{53C0DC6F-5D49-4E25-BE89-FF654E857023}"/>
                  </a:ext>
                </a:extLst>
              </p:cNvPr>
              <p:cNvSpPr/>
              <p:nvPr/>
            </p:nvSpPr>
            <p:spPr>
              <a:xfrm flipH="1">
                <a:off x="7134117" y="4113423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1" name="楕円 150">
                <a:extLst>
                  <a:ext uri="{FF2B5EF4-FFF2-40B4-BE49-F238E27FC236}">
                    <a16:creationId xmlns:a16="http://schemas.microsoft.com/office/drawing/2014/main" id="{F8BCBA58-BBBF-4FF6-B878-BD9BD8C25502}"/>
                  </a:ext>
                </a:extLst>
              </p:cNvPr>
              <p:cNvSpPr/>
              <p:nvPr/>
            </p:nvSpPr>
            <p:spPr>
              <a:xfrm flipH="1">
                <a:off x="6729466" y="4096310"/>
                <a:ext cx="138299" cy="2124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楕円 151">
                <a:extLst>
                  <a:ext uri="{FF2B5EF4-FFF2-40B4-BE49-F238E27FC236}">
                    <a16:creationId xmlns:a16="http://schemas.microsoft.com/office/drawing/2014/main" id="{A3339767-F641-4AC6-BD93-21DD2238F9D6}"/>
                  </a:ext>
                </a:extLst>
              </p:cNvPr>
              <p:cNvSpPr/>
              <p:nvPr/>
            </p:nvSpPr>
            <p:spPr>
              <a:xfrm flipH="1">
                <a:off x="6742166" y="4133601"/>
                <a:ext cx="83390" cy="1164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757FA70E-406E-4FB2-9D00-C8CE26C412CC}"/>
                  </a:ext>
                </a:extLst>
              </p:cNvPr>
              <p:cNvSpPr/>
              <p:nvPr/>
            </p:nvSpPr>
            <p:spPr>
              <a:xfrm>
                <a:off x="6921240" y="4374674"/>
                <a:ext cx="203200" cy="0"/>
              </a:xfrm>
              <a:custGeom>
                <a:avLst/>
                <a:gdLst>
                  <a:gd name="connsiteX0" fmla="*/ 0 w 203200"/>
                  <a:gd name="connsiteY0" fmla="*/ 0 h 0"/>
                  <a:gd name="connsiteX1" fmla="*/ 203200 w 203200"/>
                  <a:gd name="connsiteY1" fmla="*/ 0 h 0"/>
                  <a:gd name="connsiteX2" fmla="*/ 203200 w 20320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00">
                    <a:moveTo>
                      <a:pt x="0" y="0"/>
                    </a:moveTo>
                    <a:lnTo>
                      <a:pt x="203200" y="0"/>
                    </a:lnTo>
                    <a:lnTo>
                      <a:pt x="20320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6265C2F9-D629-45AA-8EA3-2C48E7DA764F}"/>
              </a:ext>
            </a:extLst>
          </p:cNvPr>
          <p:cNvSpPr txBox="1"/>
          <p:nvPr/>
        </p:nvSpPr>
        <p:spPr>
          <a:xfrm>
            <a:off x="1021762" y="3649387"/>
            <a:ext cx="441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 </a:t>
            </a:r>
            <a:r>
              <a:rPr kumimoji="1" lang="en-US" altLang="ja-JP" sz="2000" dirty="0"/>
              <a:t>There are three kinds of behaviors</a:t>
            </a:r>
            <a:endParaRPr kumimoji="1" lang="ja-JP" altLang="en-US" sz="2000" dirty="0"/>
          </a:p>
        </p:txBody>
      </p:sp>
      <p:pic>
        <p:nvPicPr>
          <p:cNvPr id="155" name="図 154">
            <a:extLst>
              <a:ext uri="{FF2B5EF4-FFF2-40B4-BE49-F238E27FC236}">
                <a16:creationId xmlns:a16="http://schemas.microsoft.com/office/drawing/2014/main" id="{FC508E28-B9E1-4DE9-B8A4-AD3870FA7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191" y="4556361"/>
            <a:ext cx="2009140" cy="1508015"/>
          </a:xfrm>
          <a:prstGeom prst="rect">
            <a:avLst/>
          </a:prstGeom>
        </p:spPr>
      </p:pic>
      <p:pic>
        <p:nvPicPr>
          <p:cNvPr id="156" name="図 155">
            <a:extLst>
              <a:ext uri="{FF2B5EF4-FFF2-40B4-BE49-F238E27FC236}">
                <a16:creationId xmlns:a16="http://schemas.microsoft.com/office/drawing/2014/main" id="{27096DD6-BA41-4E20-8A91-D893B40A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57" y="4521136"/>
            <a:ext cx="2016101" cy="1502828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3078F6A1-11E4-48CF-A240-6228C32DE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709" y="4559147"/>
            <a:ext cx="2016101" cy="1502827"/>
          </a:xfrm>
          <a:prstGeom prst="rect">
            <a:avLst/>
          </a:prstGeom>
        </p:spPr>
      </p:pic>
      <p:pic>
        <p:nvPicPr>
          <p:cNvPr id="158" name="図 157" descr="%pptTeX&#10;\begin{document}&#10;\begin{align*}&#10;\tilde{s}=5&#10;\end{align*}&#10;\end{document}">
            <a:extLst>
              <a:ext uri="{FF2B5EF4-FFF2-40B4-BE49-F238E27FC236}">
                <a16:creationId xmlns:a16="http://schemas.microsoft.com/office/drawing/2014/main" id="{3F963AA9-55ED-4A49-AA97-6B9633EFB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69" y="4324287"/>
            <a:ext cx="737179" cy="232147"/>
          </a:xfrm>
          <a:prstGeom prst="rect">
            <a:avLst/>
          </a:prstGeom>
        </p:spPr>
      </p:pic>
      <p:pic>
        <p:nvPicPr>
          <p:cNvPr id="159" name="図 158" descr="%pptTeX&#10;\begin{document}&#10;\begin{align*}&#10;\tilde{s}=0.1&#10;\end{align*}&#10;\end{document}">
            <a:extLst>
              <a:ext uri="{FF2B5EF4-FFF2-40B4-BE49-F238E27FC236}">
                <a16:creationId xmlns:a16="http://schemas.microsoft.com/office/drawing/2014/main" id="{21331274-3A25-4127-8608-8481BDE73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01" y="4322960"/>
            <a:ext cx="984682" cy="233474"/>
          </a:xfrm>
          <a:prstGeom prst="rect">
            <a:avLst/>
          </a:prstGeom>
        </p:spPr>
      </p:pic>
      <p:pic>
        <p:nvPicPr>
          <p:cNvPr id="160" name="図 159" descr="%pptTeX&#10;\begin{document}&#10;\begin{align*}&#10;\tilde{s}=1&#10;\end{align*}&#10;\end{document}">
            <a:extLst>
              <a:ext uri="{FF2B5EF4-FFF2-40B4-BE49-F238E27FC236}">
                <a16:creationId xmlns:a16="http://schemas.microsoft.com/office/drawing/2014/main" id="{A0CDF0FA-A385-4483-AE21-F2590F1A5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23" y="4296591"/>
            <a:ext cx="726534" cy="229494"/>
          </a:xfrm>
          <a:prstGeom prst="rect">
            <a:avLst/>
          </a:prstGeom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4E083957-A61B-42DE-942E-6123E01A7D42}"/>
              </a:ext>
            </a:extLst>
          </p:cNvPr>
          <p:cNvSpPr txBox="1"/>
          <p:nvPr/>
        </p:nvSpPr>
        <p:spPr>
          <a:xfrm>
            <a:off x="1021060" y="6198966"/>
            <a:ext cx="1060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・ </a:t>
            </a:r>
            <a:r>
              <a:rPr kumimoji="1" lang="en-US" altLang="ja-JP" sz="2000" dirty="0"/>
              <a:t>In particular, there is “a first order transition” when the positive feedback is very strong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4341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FA64A2-0CD6-4ECF-9329-5177EEF5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368" y="1302798"/>
            <a:ext cx="4289114" cy="4589717"/>
          </a:xfrm>
        </p:spPr>
        <p:txBody>
          <a:bodyPr>
            <a:normAutofit/>
          </a:bodyPr>
          <a:lstStyle/>
          <a:p>
            <a:pPr algn="l"/>
            <a:r>
              <a:rPr lang="en-US" altLang="ja-JP" sz="4800" dirty="0">
                <a:solidFill>
                  <a:schemeClr val="bg1"/>
                </a:solidFill>
              </a:rPr>
              <a:t>2. Black holes in    </a:t>
            </a:r>
            <a:br>
              <a:rPr lang="en-US" altLang="ja-JP" sz="4800" dirty="0">
                <a:solidFill>
                  <a:schemeClr val="bg1"/>
                </a:solidFill>
              </a:rPr>
            </a:br>
            <a:r>
              <a:rPr lang="en-US" altLang="ja-JP" sz="4800" dirty="0">
                <a:solidFill>
                  <a:schemeClr val="bg1"/>
                </a:solidFill>
              </a:rPr>
              <a:t>     string theory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EA6F2B9-A635-45FF-8F7C-4EC728ACAD7C}"/>
              </a:ext>
            </a:extLst>
          </p:cNvPr>
          <p:cNvGrpSpPr/>
          <p:nvPr/>
        </p:nvGrpSpPr>
        <p:grpSpPr>
          <a:xfrm>
            <a:off x="1096088" y="1444022"/>
            <a:ext cx="4337440" cy="3969955"/>
            <a:chOff x="8400946" y="3415546"/>
            <a:chExt cx="1829959" cy="167491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3B47197-BAE3-41E0-A695-F36D70895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946" y="3415546"/>
              <a:ext cx="1829959" cy="1633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フリーフォーム 105">
              <a:extLst>
                <a:ext uri="{FF2B5EF4-FFF2-40B4-BE49-F238E27FC236}">
                  <a16:creationId xmlns:a16="http://schemas.microsoft.com/office/drawing/2014/main" id="{3B2A1EBE-8390-4EE7-AD34-4D20854D7B1C}"/>
                </a:ext>
              </a:extLst>
            </p:cNvPr>
            <p:cNvSpPr/>
            <p:nvPr/>
          </p:nvSpPr>
          <p:spPr>
            <a:xfrm>
              <a:off x="9273848" y="4594187"/>
              <a:ext cx="69509" cy="130676"/>
            </a:xfrm>
            <a:custGeom>
              <a:avLst/>
              <a:gdLst>
                <a:gd name="connsiteX0" fmla="*/ 145035 w 145035"/>
                <a:gd name="connsiteY0" fmla="*/ 0 h 310551"/>
                <a:gd name="connsiteX1" fmla="*/ 15639 w 145035"/>
                <a:gd name="connsiteY1" fmla="*/ 120770 h 310551"/>
                <a:gd name="connsiteX2" fmla="*/ 15639 w 145035"/>
                <a:gd name="connsiteY2" fmla="*/ 258792 h 310551"/>
                <a:gd name="connsiteX3" fmla="*/ 136409 w 145035"/>
                <a:gd name="connsiteY3" fmla="*/ 310551 h 31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035" h="310551">
                  <a:moveTo>
                    <a:pt x="145035" y="0"/>
                  </a:moveTo>
                  <a:cubicBezTo>
                    <a:pt x="91120" y="38819"/>
                    <a:pt x="37205" y="77638"/>
                    <a:pt x="15639" y="120770"/>
                  </a:cubicBezTo>
                  <a:cubicBezTo>
                    <a:pt x="-5927" y="163902"/>
                    <a:pt x="-4489" y="227162"/>
                    <a:pt x="15639" y="258792"/>
                  </a:cubicBezTo>
                  <a:cubicBezTo>
                    <a:pt x="35767" y="290422"/>
                    <a:pt x="86088" y="300486"/>
                    <a:pt x="136409" y="31055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15" name="フリーフォーム 106">
              <a:extLst>
                <a:ext uri="{FF2B5EF4-FFF2-40B4-BE49-F238E27FC236}">
                  <a16:creationId xmlns:a16="http://schemas.microsoft.com/office/drawing/2014/main" id="{CAD2FC84-0FE3-4553-BCEA-DC81DA95BDEF}"/>
                </a:ext>
              </a:extLst>
            </p:cNvPr>
            <p:cNvSpPr/>
            <p:nvPr/>
          </p:nvSpPr>
          <p:spPr>
            <a:xfrm>
              <a:off x="9429381" y="4810887"/>
              <a:ext cx="62293" cy="139906"/>
            </a:xfrm>
            <a:custGeom>
              <a:avLst/>
              <a:gdLst>
                <a:gd name="connsiteX0" fmla="*/ 0 w 118073"/>
                <a:gd name="connsiteY0" fmla="*/ 0 h 345056"/>
                <a:gd name="connsiteX1" fmla="*/ 112143 w 118073"/>
                <a:gd name="connsiteY1" fmla="*/ 77638 h 345056"/>
                <a:gd name="connsiteX2" fmla="*/ 103517 w 118073"/>
                <a:gd name="connsiteY2" fmla="*/ 207034 h 345056"/>
                <a:gd name="connsiteX3" fmla="*/ 112143 w 118073"/>
                <a:gd name="connsiteY3" fmla="*/ 241539 h 345056"/>
                <a:gd name="connsiteX4" fmla="*/ 17253 w 118073"/>
                <a:gd name="connsiteY4" fmla="*/ 345056 h 345056"/>
                <a:gd name="connsiteX0" fmla="*/ 0 w 116426"/>
                <a:gd name="connsiteY0" fmla="*/ 0 h 345056"/>
                <a:gd name="connsiteX1" fmla="*/ 112143 w 116426"/>
                <a:gd name="connsiteY1" fmla="*/ 77638 h 345056"/>
                <a:gd name="connsiteX2" fmla="*/ 94891 w 116426"/>
                <a:gd name="connsiteY2" fmla="*/ 172528 h 345056"/>
                <a:gd name="connsiteX3" fmla="*/ 112143 w 116426"/>
                <a:gd name="connsiteY3" fmla="*/ 241539 h 345056"/>
                <a:gd name="connsiteX4" fmla="*/ 17253 w 116426"/>
                <a:gd name="connsiteY4" fmla="*/ 345056 h 345056"/>
                <a:gd name="connsiteX0" fmla="*/ 0 w 99273"/>
                <a:gd name="connsiteY0" fmla="*/ 0 h 345056"/>
                <a:gd name="connsiteX1" fmla="*/ 95984 w 99273"/>
                <a:gd name="connsiteY1" fmla="*/ 77638 h 345056"/>
                <a:gd name="connsiteX2" fmla="*/ 78732 w 99273"/>
                <a:gd name="connsiteY2" fmla="*/ 172528 h 345056"/>
                <a:gd name="connsiteX3" fmla="*/ 95984 w 99273"/>
                <a:gd name="connsiteY3" fmla="*/ 241539 h 345056"/>
                <a:gd name="connsiteX4" fmla="*/ 1094 w 99273"/>
                <a:gd name="connsiteY4" fmla="*/ 345056 h 345056"/>
                <a:gd name="connsiteX0" fmla="*/ 0 w 99495"/>
                <a:gd name="connsiteY0" fmla="*/ 0 h 345056"/>
                <a:gd name="connsiteX1" fmla="*/ 95984 w 99495"/>
                <a:gd name="connsiteY1" fmla="*/ 77638 h 345056"/>
                <a:gd name="connsiteX2" fmla="*/ 78732 w 99495"/>
                <a:gd name="connsiteY2" fmla="*/ 172528 h 345056"/>
                <a:gd name="connsiteX3" fmla="*/ 79826 w 99495"/>
                <a:gd name="connsiteY3" fmla="*/ 273310 h 345056"/>
                <a:gd name="connsiteX4" fmla="*/ 1094 w 99495"/>
                <a:gd name="connsiteY4" fmla="*/ 345056 h 345056"/>
                <a:gd name="connsiteX0" fmla="*/ 0 w 97673"/>
                <a:gd name="connsiteY0" fmla="*/ 0 h 345056"/>
                <a:gd name="connsiteX1" fmla="*/ 95984 w 97673"/>
                <a:gd name="connsiteY1" fmla="*/ 77638 h 345056"/>
                <a:gd name="connsiteX2" fmla="*/ 62574 w 97673"/>
                <a:gd name="connsiteY2" fmla="*/ 185237 h 345056"/>
                <a:gd name="connsiteX3" fmla="*/ 79826 w 97673"/>
                <a:gd name="connsiteY3" fmla="*/ 273310 h 345056"/>
                <a:gd name="connsiteX4" fmla="*/ 1094 w 97673"/>
                <a:gd name="connsiteY4" fmla="*/ 345056 h 3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3" h="345056">
                  <a:moveTo>
                    <a:pt x="0" y="0"/>
                  </a:moveTo>
                  <a:cubicBezTo>
                    <a:pt x="47445" y="21566"/>
                    <a:pt x="85555" y="46765"/>
                    <a:pt x="95984" y="77638"/>
                  </a:cubicBezTo>
                  <a:cubicBezTo>
                    <a:pt x="106413" y="108511"/>
                    <a:pt x="65267" y="152625"/>
                    <a:pt x="62574" y="185237"/>
                  </a:cubicBezTo>
                  <a:cubicBezTo>
                    <a:pt x="59881" y="217849"/>
                    <a:pt x="92766" y="244555"/>
                    <a:pt x="79826" y="273310"/>
                  </a:cubicBezTo>
                  <a:cubicBezTo>
                    <a:pt x="66886" y="302065"/>
                    <a:pt x="41350" y="304799"/>
                    <a:pt x="1094" y="3450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32EE202-800D-43F5-8577-3E6C0E68BAC5}"/>
                </a:ext>
              </a:extLst>
            </p:cNvPr>
            <p:cNvCxnSpPr/>
            <p:nvPr/>
          </p:nvCxnSpPr>
          <p:spPr>
            <a:xfrm>
              <a:off x="9343357" y="4394545"/>
              <a:ext cx="0" cy="6881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FD4FD54-2403-47F8-BA81-9D3AD621E6CD}"/>
                </a:ext>
              </a:extLst>
            </p:cNvPr>
            <p:cNvCxnSpPr/>
            <p:nvPr/>
          </p:nvCxnSpPr>
          <p:spPr>
            <a:xfrm>
              <a:off x="9434389" y="4394545"/>
              <a:ext cx="0" cy="68819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フリーフォーム 111">
              <a:extLst>
                <a:ext uri="{FF2B5EF4-FFF2-40B4-BE49-F238E27FC236}">
                  <a16:creationId xmlns:a16="http://schemas.microsoft.com/office/drawing/2014/main" id="{B41D11B1-A0C2-4EEA-8CEF-1D97457B9262}"/>
                </a:ext>
              </a:extLst>
            </p:cNvPr>
            <p:cNvSpPr/>
            <p:nvPr/>
          </p:nvSpPr>
          <p:spPr>
            <a:xfrm>
              <a:off x="8698552" y="4032297"/>
              <a:ext cx="150170" cy="90820"/>
            </a:xfrm>
            <a:custGeom>
              <a:avLst/>
              <a:gdLst>
                <a:gd name="connsiteX0" fmla="*/ 14161 w 240755"/>
                <a:gd name="connsiteY0" fmla="*/ 69547 h 238146"/>
                <a:gd name="connsiteX1" fmla="*/ 143557 w 240755"/>
                <a:gd name="connsiteY1" fmla="*/ 536 h 238146"/>
                <a:gd name="connsiteX2" fmla="*/ 238448 w 240755"/>
                <a:gd name="connsiteY2" fmla="*/ 104053 h 238146"/>
                <a:gd name="connsiteX3" fmla="*/ 195315 w 240755"/>
                <a:gd name="connsiteY3" fmla="*/ 233449 h 238146"/>
                <a:gd name="connsiteX4" fmla="*/ 22787 w 240755"/>
                <a:gd name="connsiteY4" fmla="*/ 198943 h 238146"/>
                <a:gd name="connsiteX5" fmla="*/ 14161 w 240755"/>
                <a:gd name="connsiteY5" fmla="*/ 69547 h 23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755" h="238146">
                  <a:moveTo>
                    <a:pt x="14161" y="69547"/>
                  </a:moveTo>
                  <a:cubicBezTo>
                    <a:pt x="34289" y="36479"/>
                    <a:pt x="106176" y="-5215"/>
                    <a:pt x="143557" y="536"/>
                  </a:cubicBezTo>
                  <a:cubicBezTo>
                    <a:pt x="180938" y="6287"/>
                    <a:pt x="229822" y="65234"/>
                    <a:pt x="238448" y="104053"/>
                  </a:cubicBezTo>
                  <a:cubicBezTo>
                    <a:pt x="247074" y="142872"/>
                    <a:pt x="231258" y="217634"/>
                    <a:pt x="195315" y="233449"/>
                  </a:cubicBezTo>
                  <a:cubicBezTo>
                    <a:pt x="159372" y="249264"/>
                    <a:pt x="51542" y="221947"/>
                    <a:pt x="22787" y="198943"/>
                  </a:cubicBezTo>
                  <a:cubicBezTo>
                    <a:pt x="-5968" y="175939"/>
                    <a:pt x="-5967" y="102615"/>
                    <a:pt x="14161" y="69547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20" name="フリーフォーム 114">
              <a:extLst>
                <a:ext uri="{FF2B5EF4-FFF2-40B4-BE49-F238E27FC236}">
                  <a16:creationId xmlns:a16="http://schemas.microsoft.com/office/drawing/2014/main" id="{C396F1B8-4C4D-4186-9613-8CD5F7A278B4}"/>
                </a:ext>
              </a:extLst>
            </p:cNvPr>
            <p:cNvSpPr/>
            <p:nvPr/>
          </p:nvSpPr>
          <p:spPr>
            <a:xfrm>
              <a:off x="9020769" y="3639972"/>
              <a:ext cx="103638" cy="65285"/>
            </a:xfrm>
            <a:custGeom>
              <a:avLst/>
              <a:gdLst>
                <a:gd name="connsiteX0" fmla="*/ 4890 w 298324"/>
                <a:gd name="connsiteY0" fmla="*/ 37440 h 218595"/>
                <a:gd name="connsiteX1" fmla="*/ 73901 w 298324"/>
                <a:gd name="connsiteY1" fmla="*/ 201342 h 218595"/>
                <a:gd name="connsiteX2" fmla="*/ 220550 w 298324"/>
                <a:gd name="connsiteY2" fmla="*/ 218595 h 218595"/>
                <a:gd name="connsiteX3" fmla="*/ 298188 w 298324"/>
                <a:gd name="connsiteY3" fmla="*/ 89199 h 218595"/>
                <a:gd name="connsiteX4" fmla="*/ 203297 w 298324"/>
                <a:gd name="connsiteY4" fmla="*/ 2935 h 218595"/>
                <a:gd name="connsiteX5" fmla="*/ 4890 w 298324"/>
                <a:gd name="connsiteY5" fmla="*/ 37440 h 21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24" h="218595">
                  <a:moveTo>
                    <a:pt x="4890" y="37440"/>
                  </a:moveTo>
                  <a:cubicBezTo>
                    <a:pt x="-16676" y="70508"/>
                    <a:pt x="37958" y="171150"/>
                    <a:pt x="73901" y="201342"/>
                  </a:cubicBezTo>
                  <a:cubicBezTo>
                    <a:pt x="109844" y="231534"/>
                    <a:pt x="183169" y="237285"/>
                    <a:pt x="220550" y="218595"/>
                  </a:cubicBezTo>
                  <a:cubicBezTo>
                    <a:pt x="257931" y="199905"/>
                    <a:pt x="301064" y="125142"/>
                    <a:pt x="298188" y="89199"/>
                  </a:cubicBezTo>
                  <a:cubicBezTo>
                    <a:pt x="295313" y="53256"/>
                    <a:pt x="249305" y="11561"/>
                    <a:pt x="203297" y="2935"/>
                  </a:cubicBezTo>
                  <a:cubicBezTo>
                    <a:pt x="157289" y="-5692"/>
                    <a:pt x="26456" y="4372"/>
                    <a:pt x="4890" y="3744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21" name="フリーフォーム 115">
              <a:extLst>
                <a:ext uri="{FF2B5EF4-FFF2-40B4-BE49-F238E27FC236}">
                  <a16:creationId xmlns:a16="http://schemas.microsoft.com/office/drawing/2014/main" id="{BF85EAE6-9A78-42EB-A6F6-815E3AF80778}"/>
                </a:ext>
              </a:extLst>
            </p:cNvPr>
            <p:cNvSpPr/>
            <p:nvPr/>
          </p:nvSpPr>
          <p:spPr>
            <a:xfrm rot="20653038">
              <a:off x="8955797" y="3826946"/>
              <a:ext cx="123291" cy="129271"/>
            </a:xfrm>
            <a:custGeom>
              <a:avLst/>
              <a:gdLst>
                <a:gd name="connsiteX0" fmla="*/ 126554 w 282303"/>
                <a:gd name="connsiteY0" fmla="*/ 9588 h 311532"/>
                <a:gd name="connsiteX1" fmla="*/ 281829 w 282303"/>
                <a:gd name="connsiteY1" fmla="*/ 182117 h 311532"/>
                <a:gd name="connsiteX2" fmla="*/ 169686 w 282303"/>
                <a:gd name="connsiteY2" fmla="*/ 311513 h 311532"/>
                <a:gd name="connsiteX3" fmla="*/ 23037 w 282303"/>
                <a:gd name="connsiteY3" fmla="*/ 173490 h 311532"/>
                <a:gd name="connsiteX4" fmla="*/ 14411 w 282303"/>
                <a:gd name="connsiteY4" fmla="*/ 35468 h 311532"/>
                <a:gd name="connsiteX5" fmla="*/ 126554 w 282303"/>
                <a:gd name="connsiteY5" fmla="*/ 9588 h 311532"/>
                <a:gd name="connsiteX0" fmla="*/ 126554 w 281998"/>
                <a:gd name="connsiteY0" fmla="*/ 9588 h 311529"/>
                <a:gd name="connsiteX1" fmla="*/ 193465 w 281998"/>
                <a:gd name="connsiteY1" fmla="*/ 84511 h 311529"/>
                <a:gd name="connsiteX2" fmla="*/ 281829 w 281998"/>
                <a:gd name="connsiteY2" fmla="*/ 182117 h 311529"/>
                <a:gd name="connsiteX3" fmla="*/ 169686 w 281998"/>
                <a:gd name="connsiteY3" fmla="*/ 311513 h 311529"/>
                <a:gd name="connsiteX4" fmla="*/ 23037 w 281998"/>
                <a:gd name="connsiteY4" fmla="*/ 173490 h 311529"/>
                <a:gd name="connsiteX5" fmla="*/ 14411 w 281998"/>
                <a:gd name="connsiteY5" fmla="*/ 35468 h 311529"/>
                <a:gd name="connsiteX6" fmla="*/ 126554 w 281998"/>
                <a:gd name="connsiteY6" fmla="*/ 9588 h 311529"/>
                <a:gd name="connsiteX0" fmla="*/ 122786 w 278230"/>
                <a:gd name="connsiteY0" fmla="*/ 9588 h 312704"/>
                <a:gd name="connsiteX1" fmla="*/ 189697 w 278230"/>
                <a:gd name="connsiteY1" fmla="*/ 84511 h 312704"/>
                <a:gd name="connsiteX2" fmla="*/ 278061 w 278230"/>
                <a:gd name="connsiteY2" fmla="*/ 182117 h 312704"/>
                <a:gd name="connsiteX3" fmla="*/ 165918 w 278230"/>
                <a:gd name="connsiteY3" fmla="*/ 311513 h 312704"/>
                <a:gd name="connsiteX4" fmla="*/ 82315 w 278230"/>
                <a:gd name="connsiteY4" fmla="*/ 242413 h 312704"/>
                <a:gd name="connsiteX5" fmla="*/ 19269 w 278230"/>
                <a:gd name="connsiteY5" fmla="*/ 173490 h 312704"/>
                <a:gd name="connsiteX6" fmla="*/ 10643 w 278230"/>
                <a:gd name="connsiteY6" fmla="*/ 35468 h 312704"/>
                <a:gd name="connsiteX7" fmla="*/ 122786 w 278230"/>
                <a:gd name="connsiteY7" fmla="*/ 9588 h 312704"/>
                <a:gd name="connsiteX0" fmla="*/ 122786 w 278909"/>
                <a:gd name="connsiteY0" fmla="*/ 9588 h 311639"/>
                <a:gd name="connsiteX1" fmla="*/ 189697 w 278909"/>
                <a:gd name="connsiteY1" fmla="*/ 84511 h 311639"/>
                <a:gd name="connsiteX2" fmla="*/ 278061 w 278909"/>
                <a:gd name="connsiteY2" fmla="*/ 182117 h 311639"/>
                <a:gd name="connsiteX3" fmla="*/ 230475 w 278909"/>
                <a:gd name="connsiteY3" fmla="*/ 257395 h 311639"/>
                <a:gd name="connsiteX4" fmla="*/ 165918 w 278909"/>
                <a:gd name="connsiteY4" fmla="*/ 311513 h 311639"/>
                <a:gd name="connsiteX5" fmla="*/ 82315 w 278909"/>
                <a:gd name="connsiteY5" fmla="*/ 242413 h 311639"/>
                <a:gd name="connsiteX6" fmla="*/ 19269 w 278909"/>
                <a:gd name="connsiteY6" fmla="*/ 173490 h 311639"/>
                <a:gd name="connsiteX7" fmla="*/ 10643 w 278909"/>
                <a:gd name="connsiteY7" fmla="*/ 35468 h 311639"/>
                <a:gd name="connsiteX8" fmla="*/ 122786 w 278909"/>
                <a:gd name="connsiteY8" fmla="*/ 9588 h 311639"/>
                <a:gd name="connsiteX0" fmla="*/ 154538 w 278719"/>
                <a:gd name="connsiteY0" fmla="*/ 7827 h 327743"/>
                <a:gd name="connsiteX1" fmla="*/ 189507 w 278719"/>
                <a:gd name="connsiteY1" fmla="*/ 100615 h 327743"/>
                <a:gd name="connsiteX2" fmla="*/ 277871 w 278719"/>
                <a:gd name="connsiteY2" fmla="*/ 198221 h 327743"/>
                <a:gd name="connsiteX3" fmla="*/ 230285 w 278719"/>
                <a:gd name="connsiteY3" fmla="*/ 273499 h 327743"/>
                <a:gd name="connsiteX4" fmla="*/ 165728 w 278719"/>
                <a:gd name="connsiteY4" fmla="*/ 327617 h 327743"/>
                <a:gd name="connsiteX5" fmla="*/ 82125 w 278719"/>
                <a:gd name="connsiteY5" fmla="*/ 258517 h 327743"/>
                <a:gd name="connsiteX6" fmla="*/ 19079 w 278719"/>
                <a:gd name="connsiteY6" fmla="*/ 189594 h 327743"/>
                <a:gd name="connsiteX7" fmla="*/ 10453 w 278719"/>
                <a:gd name="connsiteY7" fmla="*/ 51572 h 327743"/>
                <a:gd name="connsiteX8" fmla="*/ 154538 w 278719"/>
                <a:gd name="connsiteY8" fmla="*/ 7827 h 327743"/>
                <a:gd name="connsiteX0" fmla="*/ 154538 w 307960"/>
                <a:gd name="connsiteY0" fmla="*/ 7827 h 327743"/>
                <a:gd name="connsiteX1" fmla="*/ 189507 w 307960"/>
                <a:gd name="connsiteY1" fmla="*/ 100615 h 327743"/>
                <a:gd name="connsiteX2" fmla="*/ 307467 w 307960"/>
                <a:gd name="connsiteY2" fmla="*/ 188658 h 327743"/>
                <a:gd name="connsiteX3" fmla="*/ 230285 w 307960"/>
                <a:gd name="connsiteY3" fmla="*/ 273499 h 327743"/>
                <a:gd name="connsiteX4" fmla="*/ 165728 w 307960"/>
                <a:gd name="connsiteY4" fmla="*/ 327617 h 327743"/>
                <a:gd name="connsiteX5" fmla="*/ 82125 w 307960"/>
                <a:gd name="connsiteY5" fmla="*/ 258517 h 327743"/>
                <a:gd name="connsiteX6" fmla="*/ 19079 w 307960"/>
                <a:gd name="connsiteY6" fmla="*/ 189594 h 327743"/>
                <a:gd name="connsiteX7" fmla="*/ 10453 w 307960"/>
                <a:gd name="connsiteY7" fmla="*/ 51572 h 327743"/>
                <a:gd name="connsiteX8" fmla="*/ 154538 w 307960"/>
                <a:gd name="connsiteY8" fmla="*/ 7827 h 327743"/>
                <a:gd name="connsiteX0" fmla="*/ 154538 w 307960"/>
                <a:gd name="connsiteY0" fmla="*/ 7827 h 327932"/>
                <a:gd name="connsiteX1" fmla="*/ 189507 w 307960"/>
                <a:gd name="connsiteY1" fmla="*/ 100615 h 327932"/>
                <a:gd name="connsiteX2" fmla="*/ 307467 w 307960"/>
                <a:gd name="connsiteY2" fmla="*/ 188658 h 327932"/>
                <a:gd name="connsiteX3" fmla="*/ 230285 w 307960"/>
                <a:gd name="connsiteY3" fmla="*/ 273499 h 327932"/>
                <a:gd name="connsiteX4" fmla="*/ 165728 w 307960"/>
                <a:gd name="connsiteY4" fmla="*/ 327617 h 327932"/>
                <a:gd name="connsiteX5" fmla="*/ 111721 w 307960"/>
                <a:gd name="connsiteY5" fmla="*/ 248951 h 327932"/>
                <a:gd name="connsiteX6" fmla="*/ 19079 w 307960"/>
                <a:gd name="connsiteY6" fmla="*/ 189594 h 327932"/>
                <a:gd name="connsiteX7" fmla="*/ 10453 w 307960"/>
                <a:gd name="connsiteY7" fmla="*/ 51572 h 327932"/>
                <a:gd name="connsiteX8" fmla="*/ 154538 w 307960"/>
                <a:gd name="connsiteY8" fmla="*/ 7827 h 327932"/>
                <a:gd name="connsiteX0" fmla="*/ 154538 w 309899"/>
                <a:gd name="connsiteY0" fmla="*/ 7827 h 328337"/>
                <a:gd name="connsiteX1" fmla="*/ 189507 w 309899"/>
                <a:gd name="connsiteY1" fmla="*/ 100615 h 328337"/>
                <a:gd name="connsiteX2" fmla="*/ 307467 w 309899"/>
                <a:gd name="connsiteY2" fmla="*/ 188658 h 328337"/>
                <a:gd name="connsiteX3" fmla="*/ 263490 w 309899"/>
                <a:gd name="connsiteY3" fmla="*/ 282885 h 328337"/>
                <a:gd name="connsiteX4" fmla="*/ 165728 w 309899"/>
                <a:gd name="connsiteY4" fmla="*/ 327617 h 328337"/>
                <a:gd name="connsiteX5" fmla="*/ 111721 w 309899"/>
                <a:gd name="connsiteY5" fmla="*/ 248951 h 328337"/>
                <a:gd name="connsiteX6" fmla="*/ 19079 w 309899"/>
                <a:gd name="connsiteY6" fmla="*/ 189594 h 328337"/>
                <a:gd name="connsiteX7" fmla="*/ 10453 w 309899"/>
                <a:gd name="connsiteY7" fmla="*/ 51572 h 328337"/>
                <a:gd name="connsiteX8" fmla="*/ 154538 w 309899"/>
                <a:gd name="connsiteY8" fmla="*/ 7827 h 328337"/>
                <a:gd name="connsiteX0" fmla="*/ 113834 w 307092"/>
                <a:gd name="connsiteY0" fmla="*/ 8695 h 321987"/>
                <a:gd name="connsiteX1" fmla="*/ 186700 w 307092"/>
                <a:gd name="connsiteY1" fmla="*/ 94265 h 321987"/>
                <a:gd name="connsiteX2" fmla="*/ 304660 w 307092"/>
                <a:gd name="connsiteY2" fmla="*/ 182308 h 321987"/>
                <a:gd name="connsiteX3" fmla="*/ 260683 w 307092"/>
                <a:gd name="connsiteY3" fmla="*/ 276535 h 321987"/>
                <a:gd name="connsiteX4" fmla="*/ 162921 w 307092"/>
                <a:gd name="connsiteY4" fmla="*/ 321267 h 321987"/>
                <a:gd name="connsiteX5" fmla="*/ 108914 w 307092"/>
                <a:gd name="connsiteY5" fmla="*/ 242601 h 321987"/>
                <a:gd name="connsiteX6" fmla="*/ 16272 w 307092"/>
                <a:gd name="connsiteY6" fmla="*/ 183244 h 321987"/>
                <a:gd name="connsiteX7" fmla="*/ 7646 w 307092"/>
                <a:gd name="connsiteY7" fmla="*/ 45222 h 321987"/>
                <a:gd name="connsiteX8" fmla="*/ 113834 w 307092"/>
                <a:gd name="connsiteY8" fmla="*/ 8695 h 32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92" h="321987">
                  <a:moveTo>
                    <a:pt x="113834" y="8695"/>
                  </a:moveTo>
                  <a:cubicBezTo>
                    <a:pt x="143676" y="16869"/>
                    <a:pt x="160821" y="65510"/>
                    <a:pt x="186700" y="94265"/>
                  </a:cubicBezTo>
                  <a:cubicBezTo>
                    <a:pt x="212579" y="123020"/>
                    <a:pt x="292330" y="151930"/>
                    <a:pt x="304660" y="182308"/>
                  </a:cubicBezTo>
                  <a:cubicBezTo>
                    <a:pt x="316991" y="212686"/>
                    <a:pt x="279374" y="254969"/>
                    <a:pt x="260683" y="276535"/>
                  </a:cubicBezTo>
                  <a:cubicBezTo>
                    <a:pt x="241993" y="298101"/>
                    <a:pt x="188216" y="326923"/>
                    <a:pt x="162921" y="321267"/>
                  </a:cubicBezTo>
                  <a:cubicBezTo>
                    <a:pt x="137626" y="315611"/>
                    <a:pt x="133356" y="265605"/>
                    <a:pt x="108914" y="242601"/>
                  </a:cubicBezTo>
                  <a:cubicBezTo>
                    <a:pt x="84473" y="219597"/>
                    <a:pt x="28217" y="217735"/>
                    <a:pt x="16272" y="183244"/>
                  </a:cubicBezTo>
                  <a:cubicBezTo>
                    <a:pt x="4327" y="148753"/>
                    <a:pt x="-8614" y="74313"/>
                    <a:pt x="7646" y="45222"/>
                  </a:cubicBezTo>
                  <a:cubicBezTo>
                    <a:pt x="23906" y="16131"/>
                    <a:pt x="69264" y="-15746"/>
                    <a:pt x="113834" y="8695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22" name="フリーフォーム 120">
              <a:extLst>
                <a:ext uri="{FF2B5EF4-FFF2-40B4-BE49-F238E27FC236}">
                  <a16:creationId xmlns:a16="http://schemas.microsoft.com/office/drawing/2014/main" id="{F1110639-F579-4F1D-AE3E-7DA760BD54CD}"/>
                </a:ext>
              </a:extLst>
            </p:cNvPr>
            <p:cNvSpPr/>
            <p:nvPr/>
          </p:nvSpPr>
          <p:spPr>
            <a:xfrm>
              <a:off x="9866270" y="3813198"/>
              <a:ext cx="143771" cy="80723"/>
            </a:xfrm>
            <a:custGeom>
              <a:avLst/>
              <a:gdLst>
                <a:gd name="connsiteX0" fmla="*/ 54467 w 348267"/>
                <a:gd name="connsiteY0" fmla="*/ 18996 h 202066"/>
                <a:gd name="connsiteX1" fmla="*/ 11335 w 348267"/>
                <a:gd name="connsiteY1" fmla="*/ 157018 h 202066"/>
                <a:gd name="connsiteX2" fmla="*/ 226995 w 348267"/>
                <a:gd name="connsiteY2" fmla="*/ 200150 h 202066"/>
                <a:gd name="connsiteX3" fmla="*/ 347765 w 348267"/>
                <a:gd name="connsiteY3" fmla="*/ 105260 h 202066"/>
                <a:gd name="connsiteX4" fmla="*/ 261501 w 348267"/>
                <a:gd name="connsiteY4" fmla="*/ 10369 h 202066"/>
                <a:gd name="connsiteX5" fmla="*/ 54467 w 348267"/>
                <a:gd name="connsiteY5" fmla="*/ 18996 h 202066"/>
                <a:gd name="connsiteX0" fmla="*/ 54467 w 348150"/>
                <a:gd name="connsiteY0" fmla="*/ 18343 h 201413"/>
                <a:gd name="connsiteX1" fmla="*/ 11335 w 348150"/>
                <a:gd name="connsiteY1" fmla="*/ 156365 h 201413"/>
                <a:gd name="connsiteX2" fmla="*/ 226995 w 348150"/>
                <a:gd name="connsiteY2" fmla="*/ 199497 h 201413"/>
                <a:gd name="connsiteX3" fmla="*/ 347765 w 348150"/>
                <a:gd name="connsiteY3" fmla="*/ 104607 h 201413"/>
                <a:gd name="connsiteX4" fmla="*/ 261501 w 348150"/>
                <a:gd name="connsiteY4" fmla="*/ 9716 h 201413"/>
                <a:gd name="connsiteX5" fmla="*/ 155714 w 348150"/>
                <a:gd name="connsiteY5" fmla="*/ 4087 h 201413"/>
                <a:gd name="connsiteX6" fmla="*/ 54467 w 348150"/>
                <a:gd name="connsiteY6" fmla="*/ 18343 h 201413"/>
                <a:gd name="connsiteX0" fmla="*/ 54467 w 348150"/>
                <a:gd name="connsiteY0" fmla="*/ 18343 h 203961"/>
                <a:gd name="connsiteX1" fmla="*/ 11335 w 348150"/>
                <a:gd name="connsiteY1" fmla="*/ 156365 h 203961"/>
                <a:gd name="connsiteX2" fmla="*/ 129835 w 348150"/>
                <a:gd name="connsiteY2" fmla="*/ 185241 h 203961"/>
                <a:gd name="connsiteX3" fmla="*/ 226995 w 348150"/>
                <a:gd name="connsiteY3" fmla="*/ 199497 h 203961"/>
                <a:gd name="connsiteX4" fmla="*/ 347765 w 348150"/>
                <a:gd name="connsiteY4" fmla="*/ 104607 h 203961"/>
                <a:gd name="connsiteX5" fmla="*/ 261501 w 348150"/>
                <a:gd name="connsiteY5" fmla="*/ 9716 h 203961"/>
                <a:gd name="connsiteX6" fmla="*/ 155714 w 348150"/>
                <a:gd name="connsiteY6" fmla="*/ 4087 h 203961"/>
                <a:gd name="connsiteX7" fmla="*/ 54467 w 348150"/>
                <a:gd name="connsiteY7" fmla="*/ 18343 h 203961"/>
                <a:gd name="connsiteX0" fmla="*/ 54467 w 348696"/>
                <a:gd name="connsiteY0" fmla="*/ 18343 h 200005"/>
                <a:gd name="connsiteX1" fmla="*/ 11335 w 348696"/>
                <a:gd name="connsiteY1" fmla="*/ 156365 h 200005"/>
                <a:gd name="connsiteX2" fmla="*/ 129835 w 348696"/>
                <a:gd name="connsiteY2" fmla="*/ 185241 h 200005"/>
                <a:gd name="connsiteX3" fmla="*/ 226995 w 348696"/>
                <a:gd name="connsiteY3" fmla="*/ 199497 h 200005"/>
                <a:gd name="connsiteX4" fmla="*/ 302363 w 348696"/>
                <a:gd name="connsiteY4" fmla="*/ 167988 h 200005"/>
                <a:gd name="connsiteX5" fmla="*/ 347765 w 348696"/>
                <a:gd name="connsiteY5" fmla="*/ 104607 h 200005"/>
                <a:gd name="connsiteX6" fmla="*/ 261501 w 348696"/>
                <a:gd name="connsiteY6" fmla="*/ 9716 h 200005"/>
                <a:gd name="connsiteX7" fmla="*/ 155714 w 348696"/>
                <a:gd name="connsiteY7" fmla="*/ 4087 h 200005"/>
                <a:gd name="connsiteX8" fmla="*/ 54467 w 348696"/>
                <a:gd name="connsiteY8" fmla="*/ 18343 h 200005"/>
                <a:gd name="connsiteX0" fmla="*/ 52060 w 346289"/>
                <a:gd name="connsiteY0" fmla="*/ 10604 h 192266"/>
                <a:gd name="connsiteX1" fmla="*/ 8928 w 346289"/>
                <a:gd name="connsiteY1" fmla="*/ 148626 h 192266"/>
                <a:gd name="connsiteX2" fmla="*/ 127428 w 346289"/>
                <a:gd name="connsiteY2" fmla="*/ 177502 h 192266"/>
                <a:gd name="connsiteX3" fmla="*/ 224588 w 346289"/>
                <a:gd name="connsiteY3" fmla="*/ 191758 h 192266"/>
                <a:gd name="connsiteX4" fmla="*/ 299956 w 346289"/>
                <a:gd name="connsiteY4" fmla="*/ 160249 h 192266"/>
                <a:gd name="connsiteX5" fmla="*/ 345358 w 346289"/>
                <a:gd name="connsiteY5" fmla="*/ 96868 h 192266"/>
                <a:gd name="connsiteX6" fmla="*/ 259094 w 346289"/>
                <a:gd name="connsiteY6" fmla="*/ 1977 h 192266"/>
                <a:gd name="connsiteX7" fmla="*/ 153307 w 346289"/>
                <a:gd name="connsiteY7" fmla="*/ 30853 h 192266"/>
                <a:gd name="connsiteX8" fmla="*/ 52060 w 346289"/>
                <a:gd name="connsiteY8" fmla="*/ 10604 h 192266"/>
                <a:gd name="connsiteX0" fmla="*/ 52060 w 345792"/>
                <a:gd name="connsiteY0" fmla="*/ 10604 h 193729"/>
                <a:gd name="connsiteX1" fmla="*/ 8928 w 345792"/>
                <a:gd name="connsiteY1" fmla="*/ 148626 h 193729"/>
                <a:gd name="connsiteX2" fmla="*/ 127428 w 345792"/>
                <a:gd name="connsiteY2" fmla="*/ 177502 h 193729"/>
                <a:gd name="connsiteX3" fmla="*/ 224588 w 345792"/>
                <a:gd name="connsiteY3" fmla="*/ 191758 h 193729"/>
                <a:gd name="connsiteX4" fmla="*/ 256824 w 345792"/>
                <a:gd name="connsiteY4" fmla="*/ 134370 h 193729"/>
                <a:gd name="connsiteX5" fmla="*/ 345358 w 345792"/>
                <a:gd name="connsiteY5" fmla="*/ 96868 h 193729"/>
                <a:gd name="connsiteX6" fmla="*/ 259094 w 345792"/>
                <a:gd name="connsiteY6" fmla="*/ 1977 h 193729"/>
                <a:gd name="connsiteX7" fmla="*/ 153307 w 345792"/>
                <a:gd name="connsiteY7" fmla="*/ 30853 h 193729"/>
                <a:gd name="connsiteX8" fmla="*/ 52060 w 345792"/>
                <a:gd name="connsiteY8" fmla="*/ 10604 h 193729"/>
                <a:gd name="connsiteX0" fmla="*/ 52060 w 345792"/>
                <a:gd name="connsiteY0" fmla="*/ 62785 h 194152"/>
                <a:gd name="connsiteX1" fmla="*/ 8928 w 345792"/>
                <a:gd name="connsiteY1" fmla="*/ 149049 h 194152"/>
                <a:gd name="connsiteX2" fmla="*/ 127428 w 345792"/>
                <a:gd name="connsiteY2" fmla="*/ 177925 h 194152"/>
                <a:gd name="connsiteX3" fmla="*/ 224588 w 345792"/>
                <a:gd name="connsiteY3" fmla="*/ 192181 h 194152"/>
                <a:gd name="connsiteX4" fmla="*/ 256824 w 345792"/>
                <a:gd name="connsiteY4" fmla="*/ 134793 h 194152"/>
                <a:gd name="connsiteX5" fmla="*/ 345358 w 345792"/>
                <a:gd name="connsiteY5" fmla="*/ 97291 h 194152"/>
                <a:gd name="connsiteX6" fmla="*/ 259094 w 345792"/>
                <a:gd name="connsiteY6" fmla="*/ 2400 h 194152"/>
                <a:gd name="connsiteX7" fmla="*/ 153307 w 345792"/>
                <a:gd name="connsiteY7" fmla="*/ 31276 h 194152"/>
                <a:gd name="connsiteX8" fmla="*/ 52060 w 345792"/>
                <a:gd name="connsiteY8" fmla="*/ 62785 h 19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792" h="194152">
                  <a:moveTo>
                    <a:pt x="52060" y="62785"/>
                  </a:moveTo>
                  <a:cubicBezTo>
                    <a:pt x="27997" y="82414"/>
                    <a:pt x="-19827" y="118857"/>
                    <a:pt x="8928" y="149049"/>
                  </a:cubicBezTo>
                  <a:cubicBezTo>
                    <a:pt x="21489" y="176865"/>
                    <a:pt x="91485" y="170736"/>
                    <a:pt x="127428" y="177925"/>
                  </a:cubicBezTo>
                  <a:cubicBezTo>
                    <a:pt x="163371" y="185114"/>
                    <a:pt x="203022" y="199370"/>
                    <a:pt x="224588" y="192181"/>
                  </a:cubicBezTo>
                  <a:cubicBezTo>
                    <a:pt x="246154" y="184992"/>
                    <a:pt x="236696" y="150608"/>
                    <a:pt x="256824" y="134793"/>
                  </a:cubicBezTo>
                  <a:cubicBezTo>
                    <a:pt x="276952" y="118978"/>
                    <a:pt x="352168" y="123670"/>
                    <a:pt x="345358" y="97291"/>
                  </a:cubicBezTo>
                  <a:cubicBezTo>
                    <a:pt x="338548" y="70912"/>
                    <a:pt x="291102" y="13402"/>
                    <a:pt x="259094" y="2400"/>
                  </a:cubicBezTo>
                  <a:cubicBezTo>
                    <a:pt x="227086" y="-8602"/>
                    <a:pt x="187813" y="21212"/>
                    <a:pt x="153307" y="31276"/>
                  </a:cubicBezTo>
                  <a:cubicBezTo>
                    <a:pt x="118801" y="41340"/>
                    <a:pt x="76123" y="43156"/>
                    <a:pt x="52060" y="62785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23" name="フリーフォーム 121">
              <a:extLst>
                <a:ext uri="{FF2B5EF4-FFF2-40B4-BE49-F238E27FC236}">
                  <a16:creationId xmlns:a16="http://schemas.microsoft.com/office/drawing/2014/main" id="{0714A482-8C22-4D4C-98F3-88812C8050F8}"/>
                </a:ext>
              </a:extLst>
            </p:cNvPr>
            <p:cNvSpPr/>
            <p:nvPr/>
          </p:nvSpPr>
          <p:spPr>
            <a:xfrm rot="20598679">
              <a:off x="9739684" y="4185712"/>
              <a:ext cx="141597" cy="120681"/>
            </a:xfrm>
            <a:custGeom>
              <a:avLst/>
              <a:gdLst>
                <a:gd name="connsiteX0" fmla="*/ 139101 w 449201"/>
                <a:gd name="connsiteY0" fmla="*/ 3854 h 391007"/>
                <a:gd name="connsiteX1" fmla="*/ 415146 w 449201"/>
                <a:gd name="connsiteY1" fmla="*/ 150503 h 391007"/>
                <a:gd name="connsiteX2" fmla="*/ 441025 w 449201"/>
                <a:gd name="connsiteY2" fmla="*/ 297152 h 391007"/>
                <a:gd name="connsiteX3" fmla="*/ 380640 w 449201"/>
                <a:gd name="connsiteY3" fmla="*/ 383416 h 391007"/>
                <a:gd name="connsiteX4" fmla="*/ 164980 w 449201"/>
                <a:gd name="connsiteY4" fmla="*/ 366164 h 391007"/>
                <a:gd name="connsiteX5" fmla="*/ 18331 w 449201"/>
                <a:gd name="connsiteY5" fmla="*/ 202262 h 391007"/>
                <a:gd name="connsiteX6" fmla="*/ 18331 w 449201"/>
                <a:gd name="connsiteY6" fmla="*/ 55613 h 391007"/>
                <a:gd name="connsiteX7" fmla="*/ 139101 w 449201"/>
                <a:gd name="connsiteY7" fmla="*/ 3854 h 3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201" h="391007">
                  <a:moveTo>
                    <a:pt x="139101" y="3854"/>
                  </a:moveTo>
                  <a:cubicBezTo>
                    <a:pt x="205237" y="19669"/>
                    <a:pt x="364825" y="101620"/>
                    <a:pt x="415146" y="150503"/>
                  </a:cubicBezTo>
                  <a:cubicBezTo>
                    <a:pt x="465467" y="199386"/>
                    <a:pt x="446776" y="258333"/>
                    <a:pt x="441025" y="297152"/>
                  </a:cubicBezTo>
                  <a:cubicBezTo>
                    <a:pt x="435274" y="335971"/>
                    <a:pt x="426647" y="371914"/>
                    <a:pt x="380640" y="383416"/>
                  </a:cubicBezTo>
                  <a:cubicBezTo>
                    <a:pt x="334633" y="394918"/>
                    <a:pt x="225365" y="396356"/>
                    <a:pt x="164980" y="366164"/>
                  </a:cubicBezTo>
                  <a:cubicBezTo>
                    <a:pt x="104595" y="335972"/>
                    <a:pt x="42772" y="254020"/>
                    <a:pt x="18331" y="202262"/>
                  </a:cubicBezTo>
                  <a:cubicBezTo>
                    <a:pt x="-6110" y="150504"/>
                    <a:pt x="-6111" y="87243"/>
                    <a:pt x="18331" y="55613"/>
                  </a:cubicBezTo>
                  <a:cubicBezTo>
                    <a:pt x="42772" y="23983"/>
                    <a:pt x="72965" y="-11961"/>
                    <a:pt x="139101" y="3854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24" name="フリーフォーム 122">
              <a:extLst>
                <a:ext uri="{FF2B5EF4-FFF2-40B4-BE49-F238E27FC236}">
                  <a16:creationId xmlns:a16="http://schemas.microsoft.com/office/drawing/2014/main" id="{3B1D100B-FC00-4D6A-AB28-FA4803F0A6B9}"/>
                </a:ext>
              </a:extLst>
            </p:cNvPr>
            <p:cNvSpPr/>
            <p:nvPr/>
          </p:nvSpPr>
          <p:spPr>
            <a:xfrm rot="19897645">
              <a:off x="9497802" y="3814609"/>
              <a:ext cx="133996" cy="92785"/>
            </a:xfrm>
            <a:custGeom>
              <a:avLst/>
              <a:gdLst>
                <a:gd name="connsiteX0" fmla="*/ 182 w 316265"/>
                <a:gd name="connsiteY0" fmla="*/ 98938 h 169135"/>
                <a:gd name="connsiteX1" fmla="*/ 138205 w 316265"/>
                <a:gd name="connsiteY1" fmla="*/ 4048 h 169135"/>
                <a:gd name="connsiteX2" fmla="*/ 310733 w 316265"/>
                <a:gd name="connsiteY2" fmla="*/ 29927 h 169135"/>
                <a:gd name="connsiteX3" fmla="*/ 258975 w 316265"/>
                <a:gd name="connsiteY3" fmla="*/ 142070 h 169135"/>
                <a:gd name="connsiteX4" fmla="*/ 112326 w 316265"/>
                <a:gd name="connsiteY4" fmla="*/ 167950 h 169135"/>
                <a:gd name="connsiteX5" fmla="*/ 182 w 316265"/>
                <a:gd name="connsiteY5" fmla="*/ 98938 h 16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65" h="169135">
                  <a:moveTo>
                    <a:pt x="182" y="98938"/>
                  </a:moveTo>
                  <a:cubicBezTo>
                    <a:pt x="4495" y="71621"/>
                    <a:pt x="86447" y="15550"/>
                    <a:pt x="138205" y="4048"/>
                  </a:cubicBezTo>
                  <a:cubicBezTo>
                    <a:pt x="189964" y="-7454"/>
                    <a:pt x="290605" y="6923"/>
                    <a:pt x="310733" y="29927"/>
                  </a:cubicBezTo>
                  <a:cubicBezTo>
                    <a:pt x="330861" y="52931"/>
                    <a:pt x="292043" y="119066"/>
                    <a:pt x="258975" y="142070"/>
                  </a:cubicBezTo>
                  <a:cubicBezTo>
                    <a:pt x="225907" y="165074"/>
                    <a:pt x="155458" y="172263"/>
                    <a:pt x="112326" y="167950"/>
                  </a:cubicBezTo>
                  <a:cubicBezTo>
                    <a:pt x="69194" y="163637"/>
                    <a:pt x="-4131" y="126255"/>
                    <a:pt x="182" y="98938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25" name="フリーフォーム 128">
              <a:extLst>
                <a:ext uri="{FF2B5EF4-FFF2-40B4-BE49-F238E27FC236}">
                  <a16:creationId xmlns:a16="http://schemas.microsoft.com/office/drawing/2014/main" id="{728DD710-BA7E-4D0C-9C5C-BE7AF538E7CB}"/>
                </a:ext>
              </a:extLst>
            </p:cNvPr>
            <p:cNvSpPr/>
            <p:nvPr/>
          </p:nvSpPr>
          <p:spPr>
            <a:xfrm>
              <a:off x="9273179" y="4192161"/>
              <a:ext cx="140454" cy="93317"/>
            </a:xfrm>
            <a:custGeom>
              <a:avLst/>
              <a:gdLst>
                <a:gd name="connsiteX0" fmla="*/ 94715 w 439204"/>
                <a:gd name="connsiteY0" fmla="*/ 36670 h 293627"/>
                <a:gd name="connsiteX1" fmla="*/ 249990 w 439204"/>
                <a:gd name="connsiteY1" fmla="*/ 2165 h 293627"/>
                <a:gd name="connsiteX2" fmla="*/ 405266 w 439204"/>
                <a:gd name="connsiteY2" fmla="*/ 97055 h 293627"/>
                <a:gd name="connsiteX3" fmla="*/ 422519 w 439204"/>
                <a:gd name="connsiteY3" fmla="*/ 269583 h 293627"/>
                <a:gd name="connsiteX4" fmla="*/ 206858 w 439204"/>
                <a:gd name="connsiteY4" fmla="*/ 286836 h 293627"/>
                <a:gd name="connsiteX5" fmla="*/ 25704 w 439204"/>
                <a:gd name="connsiteY5" fmla="*/ 217825 h 293627"/>
                <a:gd name="connsiteX6" fmla="*/ 8451 w 439204"/>
                <a:gd name="connsiteY6" fmla="*/ 105682 h 293627"/>
                <a:gd name="connsiteX7" fmla="*/ 94715 w 439204"/>
                <a:gd name="connsiteY7" fmla="*/ 36670 h 293627"/>
                <a:gd name="connsiteX0" fmla="*/ 131675 w 441658"/>
                <a:gd name="connsiteY0" fmla="*/ 77732 h 291557"/>
                <a:gd name="connsiteX1" fmla="*/ 252444 w 441658"/>
                <a:gd name="connsiteY1" fmla="*/ 95 h 291557"/>
                <a:gd name="connsiteX2" fmla="*/ 407720 w 441658"/>
                <a:gd name="connsiteY2" fmla="*/ 94985 h 291557"/>
                <a:gd name="connsiteX3" fmla="*/ 424973 w 441658"/>
                <a:gd name="connsiteY3" fmla="*/ 267513 h 291557"/>
                <a:gd name="connsiteX4" fmla="*/ 209312 w 441658"/>
                <a:gd name="connsiteY4" fmla="*/ 284766 h 291557"/>
                <a:gd name="connsiteX5" fmla="*/ 28158 w 441658"/>
                <a:gd name="connsiteY5" fmla="*/ 215755 h 291557"/>
                <a:gd name="connsiteX6" fmla="*/ 10905 w 441658"/>
                <a:gd name="connsiteY6" fmla="*/ 103612 h 291557"/>
                <a:gd name="connsiteX7" fmla="*/ 131675 w 441658"/>
                <a:gd name="connsiteY7" fmla="*/ 77732 h 291557"/>
                <a:gd name="connsiteX0" fmla="*/ 131675 w 432952"/>
                <a:gd name="connsiteY0" fmla="*/ 77732 h 288777"/>
                <a:gd name="connsiteX1" fmla="*/ 252444 w 432952"/>
                <a:gd name="connsiteY1" fmla="*/ 95 h 288777"/>
                <a:gd name="connsiteX2" fmla="*/ 407720 w 432952"/>
                <a:gd name="connsiteY2" fmla="*/ 94985 h 288777"/>
                <a:gd name="connsiteX3" fmla="*/ 424973 w 432952"/>
                <a:gd name="connsiteY3" fmla="*/ 267513 h 288777"/>
                <a:gd name="connsiteX4" fmla="*/ 327813 w 432952"/>
                <a:gd name="connsiteY4" fmla="*/ 279137 h 288777"/>
                <a:gd name="connsiteX5" fmla="*/ 209312 w 432952"/>
                <a:gd name="connsiteY5" fmla="*/ 284766 h 288777"/>
                <a:gd name="connsiteX6" fmla="*/ 28158 w 432952"/>
                <a:gd name="connsiteY6" fmla="*/ 215755 h 288777"/>
                <a:gd name="connsiteX7" fmla="*/ 10905 w 432952"/>
                <a:gd name="connsiteY7" fmla="*/ 103612 h 288777"/>
                <a:gd name="connsiteX8" fmla="*/ 131675 w 432952"/>
                <a:gd name="connsiteY8" fmla="*/ 77732 h 288777"/>
                <a:gd name="connsiteX0" fmla="*/ 131675 w 432952"/>
                <a:gd name="connsiteY0" fmla="*/ 77732 h 312447"/>
                <a:gd name="connsiteX1" fmla="*/ 252444 w 432952"/>
                <a:gd name="connsiteY1" fmla="*/ 95 h 312447"/>
                <a:gd name="connsiteX2" fmla="*/ 407720 w 432952"/>
                <a:gd name="connsiteY2" fmla="*/ 94985 h 312447"/>
                <a:gd name="connsiteX3" fmla="*/ 424973 w 432952"/>
                <a:gd name="connsiteY3" fmla="*/ 267513 h 312447"/>
                <a:gd name="connsiteX4" fmla="*/ 327813 w 432952"/>
                <a:gd name="connsiteY4" fmla="*/ 279137 h 312447"/>
                <a:gd name="connsiteX5" fmla="*/ 174807 w 432952"/>
                <a:gd name="connsiteY5" fmla="*/ 310645 h 312447"/>
                <a:gd name="connsiteX6" fmla="*/ 28158 w 432952"/>
                <a:gd name="connsiteY6" fmla="*/ 215755 h 312447"/>
                <a:gd name="connsiteX7" fmla="*/ 10905 w 432952"/>
                <a:gd name="connsiteY7" fmla="*/ 103612 h 312447"/>
                <a:gd name="connsiteX8" fmla="*/ 131675 w 432952"/>
                <a:gd name="connsiteY8" fmla="*/ 77732 h 312447"/>
                <a:gd name="connsiteX0" fmla="*/ 131675 w 479123"/>
                <a:gd name="connsiteY0" fmla="*/ 77732 h 312447"/>
                <a:gd name="connsiteX1" fmla="*/ 252444 w 479123"/>
                <a:gd name="connsiteY1" fmla="*/ 95 h 312447"/>
                <a:gd name="connsiteX2" fmla="*/ 407720 w 479123"/>
                <a:gd name="connsiteY2" fmla="*/ 94985 h 312447"/>
                <a:gd name="connsiteX3" fmla="*/ 476731 w 479123"/>
                <a:gd name="connsiteY3" fmla="*/ 241634 h 312447"/>
                <a:gd name="connsiteX4" fmla="*/ 327813 w 479123"/>
                <a:gd name="connsiteY4" fmla="*/ 279137 h 312447"/>
                <a:gd name="connsiteX5" fmla="*/ 174807 w 479123"/>
                <a:gd name="connsiteY5" fmla="*/ 310645 h 312447"/>
                <a:gd name="connsiteX6" fmla="*/ 28158 w 479123"/>
                <a:gd name="connsiteY6" fmla="*/ 215755 h 312447"/>
                <a:gd name="connsiteX7" fmla="*/ 10905 w 479123"/>
                <a:gd name="connsiteY7" fmla="*/ 103612 h 312447"/>
                <a:gd name="connsiteX8" fmla="*/ 131675 w 479123"/>
                <a:gd name="connsiteY8" fmla="*/ 77732 h 312447"/>
                <a:gd name="connsiteX0" fmla="*/ 122833 w 470281"/>
                <a:gd name="connsiteY0" fmla="*/ 77738 h 312453"/>
                <a:gd name="connsiteX1" fmla="*/ 243602 w 470281"/>
                <a:gd name="connsiteY1" fmla="*/ 101 h 312453"/>
                <a:gd name="connsiteX2" fmla="*/ 398878 w 470281"/>
                <a:gd name="connsiteY2" fmla="*/ 94991 h 312453"/>
                <a:gd name="connsiteX3" fmla="*/ 467889 w 470281"/>
                <a:gd name="connsiteY3" fmla="*/ 241640 h 312453"/>
                <a:gd name="connsiteX4" fmla="*/ 318971 w 470281"/>
                <a:gd name="connsiteY4" fmla="*/ 279143 h 312453"/>
                <a:gd name="connsiteX5" fmla="*/ 165965 w 470281"/>
                <a:gd name="connsiteY5" fmla="*/ 310651 h 312453"/>
                <a:gd name="connsiteX6" fmla="*/ 19316 w 470281"/>
                <a:gd name="connsiteY6" fmla="*/ 215761 h 312453"/>
                <a:gd name="connsiteX7" fmla="*/ 19316 w 470281"/>
                <a:gd name="connsiteY7" fmla="*/ 129497 h 312453"/>
                <a:gd name="connsiteX8" fmla="*/ 122833 w 470281"/>
                <a:gd name="connsiteY8" fmla="*/ 77738 h 31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81" h="312453">
                  <a:moveTo>
                    <a:pt x="122833" y="77738"/>
                  </a:moveTo>
                  <a:cubicBezTo>
                    <a:pt x="160214" y="56172"/>
                    <a:pt x="197595" y="-2774"/>
                    <a:pt x="243602" y="101"/>
                  </a:cubicBezTo>
                  <a:cubicBezTo>
                    <a:pt x="289609" y="2976"/>
                    <a:pt x="361497" y="54735"/>
                    <a:pt x="398878" y="94991"/>
                  </a:cubicBezTo>
                  <a:cubicBezTo>
                    <a:pt x="436259" y="135248"/>
                    <a:pt x="481207" y="210948"/>
                    <a:pt x="467889" y="241640"/>
                  </a:cubicBezTo>
                  <a:cubicBezTo>
                    <a:pt x="454571" y="272332"/>
                    <a:pt x="354915" y="276268"/>
                    <a:pt x="318971" y="279143"/>
                  </a:cubicBezTo>
                  <a:cubicBezTo>
                    <a:pt x="283028" y="282019"/>
                    <a:pt x="215907" y="321215"/>
                    <a:pt x="165965" y="310651"/>
                  </a:cubicBezTo>
                  <a:cubicBezTo>
                    <a:pt x="116023" y="300087"/>
                    <a:pt x="52384" y="245953"/>
                    <a:pt x="19316" y="215761"/>
                  </a:cubicBezTo>
                  <a:cubicBezTo>
                    <a:pt x="-13752" y="185569"/>
                    <a:pt x="2063" y="152501"/>
                    <a:pt x="19316" y="129497"/>
                  </a:cubicBezTo>
                  <a:cubicBezTo>
                    <a:pt x="36569" y="106493"/>
                    <a:pt x="85452" y="99304"/>
                    <a:pt x="122833" y="77738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367C5CB-CBBF-4108-BC3B-B36A396B0DD3}"/>
                </a:ext>
              </a:extLst>
            </p:cNvPr>
            <p:cNvCxnSpPr/>
            <p:nvPr/>
          </p:nvCxnSpPr>
          <p:spPr>
            <a:xfrm>
              <a:off x="9388873" y="4402274"/>
              <a:ext cx="0" cy="68819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フリーフォーム 132">
              <a:extLst>
                <a:ext uri="{FF2B5EF4-FFF2-40B4-BE49-F238E27FC236}">
                  <a16:creationId xmlns:a16="http://schemas.microsoft.com/office/drawing/2014/main" id="{3E4ACD8F-304E-40AE-B5AE-A200873DCA6E}"/>
                </a:ext>
              </a:extLst>
            </p:cNvPr>
            <p:cNvSpPr/>
            <p:nvPr/>
          </p:nvSpPr>
          <p:spPr>
            <a:xfrm>
              <a:off x="9298308" y="4880557"/>
              <a:ext cx="88847" cy="121433"/>
            </a:xfrm>
            <a:custGeom>
              <a:avLst/>
              <a:gdLst>
                <a:gd name="connsiteX0" fmla="*/ 87341 w 87341"/>
                <a:gd name="connsiteY0" fmla="*/ 201 h 310752"/>
                <a:gd name="connsiteX1" fmla="*/ 9704 w 87341"/>
                <a:gd name="connsiteY1" fmla="*/ 34706 h 310752"/>
                <a:gd name="connsiteX2" fmla="*/ 9704 w 87341"/>
                <a:gd name="connsiteY2" fmla="*/ 215861 h 310752"/>
                <a:gd name="connsiteX3" fmla="*/ 87341 w 87341"/>
                <a:gd name="connsiteY3" fmla="*/ 310752 h 310752"/>
                <a:gd name="connsiteX0" fmla="*/ 242266 w 242266"/>
                <a:gd name="connsiteY0" fmla="*/ 6 h 310557"/>
                <a:gd name="connsiteX1" fmla="*/ 727 w 242266"/>
                <a:gd name="connsiteY1" fmla="*/ 100400 h 310557"/>
                <a:gd name="connsiteX2" fmla="*/ 164629 w 242266"/>
                <a:gd name="connsiteY2" fmla="*/ 215666 h 310557"/>
                <a:gd name="connsiteX3" fmla="*/ 242266 w 242266"/>
                <a:gd name="connsiteY3" fmla="*/ 310557 h 310557"/>
                <a:gd name="connsiteX0" fmla="*/ 250995 w 250995"/>
                <a:gd name="connsiteY0" fmla="*/ 6 h 310557"/>
                <a:gd name="connsiteX1" fmla="*/ 9456 w 250995"/>
                <a:gd name="connsiteY1" fmla="*/ 100400 h 310557"/>
                <a:gd name="connsiteX2" fmla="*/ 52588 w 250995"/>
                <a:gd name="connsiteY2" fmla="*/ 261789 h 310557"/>
                <a:gd name="connsiteX3" fmla="*/ 250995 w 250995"/>
                <a:gd name="connsiteY3" fmla="*/ 310557 h 310557"/>
                <a:gd name="connsiteX0" fmla="*/ 258912 w 258912"/>
                <a:gd name="connsiteY0" fmla="*/ 6 h 310557"/>
                <a:gd name="connsiteX1" fmla="*/ 17373 w 258912"/>
                <a:gd name="connsiteY1" fmla="*/ 100400 h 310557"/>
                <a:gd name="connsiteX2" fmla="*/ 23730 w 258912"/>
                <a:gd name="connsiteY2" fmla="*/ 190183 h 310557"/>
                <a:gd name="connsiteX3" fmla="*/ 60505 w 258912"/>
                <a:gd name="connsiteY3" fmla="*/ 261789 h 310557"/>
                <a:gd name="connsiteX4" fmla="*/ 258912 w 258912"/>
                <a:gd name="connsiteY4" fmla="*/ 310557 h 310557"/>
                <a:gd name="connsiteX0" fmla="*/ 258912 w 258912"/>
                <a:gd name="connsiteY0" fmla="*/ 6 h 310557"/>
                <a:gd name="connsiteX1" fmla="*/ 17373 w 258912"/>
                <a:gd name="connsiteY1" fmla="*/ 100400 h 310557"/>
                <a:gd name="connsiteX2" fmla="*/ 23730 w 258912"/>
                <a:gd name="connsiteY2" fmla="*/ 190183 h 310557"/>
                <a:gd name="connsiteX3" fmla="*/ 26000 w 258912"/>
                <a:gd name="connsiteY3" fmla="*/ 268378 h 310557"/>
                <a:gd name="connsiteX4" fmla="*/ 258912 w 258912"/>
                <a:gd name="connsiteY4" fmla="*/ 310557 h 310557"/>
                <a:gd name="connsiteX0" fmla="*/ 252368 w 252368"/>
                <a:gd name="connsiteY0" fmla="*/ 6 h 310557"/>
                <a:gd name="connsiteX1" fmla="*/ 10829 w 252368"/>
                <a:gd name="connsiteY1" fmla="*/ 100400 h 310557"/>
                <a:gd name="connsiteX2" fmla="*/ 43065 w 252368"/>
                <a:gd name="connsiteY2" fmla="*/ 190183 h 310557"/>
                <a:gd name="connsiteX3" fmla="*/ 19456 w 252368"/>
                <a:gd name="connsiteY3" fmla="*/ 268378 h 310557"/>
                <a:gd name="connsiteX4" fmla="*/ 252368 w 252368"/>
                <a:gd name="connsiteY4" fmla="*/ 310557 h 310557"/>
                <a:gd name="connsiteX0" fmla="*/ 275830 w 275830"/>
                <a:gd name="connsiteY0" fmla="*/ 6 h 310557"/>
                <a:gd name="connsiteX1" fmla="*/ 34291 w 275830"/>
                <a:gd name="connsiteY1" fmla="*/ 100400 h 310557"/>
                <a:gd name="connsiteX2" fmla="*/ 6142 w 275830"/>
                <a:gd name="connsiteY2" fmla="*/ 196773 h 310557"/>
                <a:gd name="connsiteX3" fmla="*/ 42918 w 275830"/>
                <a:gd name="connsiteY3" fmla="*/ 268378 h 310557"/>
                <a:gd name="connsiteX4" fmla="*/ 275830 w 275830"/>
                <a:gd name="connsiteY4" fmla="*/ 310557 h 310557"/>
                <a:gd name="connsiteX0" fmla="*/ 297485 w 297485"/>
                <a:gd name="connsiteY0" fmla="*/ 6 h 310557"/>
                <a:gd name="connsiteX1" fmla="*/ 55946 w 297485"/>
                <a:gd name="connsiteY1" fmla="*/ 100400 h 310557"/>
                <a:gd name="connsiteX2" fmla="*/ 1918 w 297485"/>
                <a:gd name="connsiteY2" fmla="*/ 196773 h 310557"/>
                <a:gd name="connsiteX3" fmla="*/ 64573 w 297485"/>
                <a:gd name="connsiteY3" fmla="*/ 268378 h 310557"/>
                <a:gd name="connsiteX4" fmla="*/ 297485 w 297485"/>
                <a:gd name="connsiteY4" fmla="*/ 310557 h 31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85" h="310557">
                  <a:moveTo>
                    <a:pt x="297485" y="6"/>
                  </a:moveTo>
                  <a:cubicBezTo>
                    <a:pt x="265136" y="-713"/>
                    <a:pt x="105207" y="67605"/>
                    <a:pt x="55946" y="100400"/>
                  </a:cubicBezTo>
                  <a:cubicBezTo>
                    <a:pt x="6685" y="133195"/>
                    <a:pt x="-5271" y="169875"/>
                    <a:pt x="1918" y="196773"/>
                  </a:cubicBezTo>
                  <a:cubicBezTo>
                    <a:pt x="9107" y="223671"/>
                    <a:pt x="25376" y="248316"/>
                    <a:pt x="64573" y="268378"/>
                  </a:cubicBezTo>
                  <a:cubicBezTo>
                    <a:pt x="77512" y="314386"/>
                    <a:pt x="265136" y="286115"/>
                    <a:pt x="297485" y="310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28" name="フリーフォーム 133">
              <a:extLst>
                <a:ext uri="{FF2B5EF4-FFF2-40B4-BE49-F238E27FC236}">
                  <a16:creationId xmlns:a16="http://schemas.microsoft.com/office/drawing/2014/main" id="{05C28E88-5C22-45A9-AADB-150769E25A72}"/>
                </a:ext>
              </a:extLst>
            </p:cNvPr>
            <p:cNvSpPr/>
            <p:nvPr/>
          </p:nvSpPr>
          <p:spPr>
            <a:xfrm>
              <a:off x="9389733" y="4648162"/>
              <a:ext cx="90183" cy="76701"/>
            </a:xfrm>
            <a:custGeom>
              <a:avLst/>
              <a:gdLst>
                <a:gd name="connsiteX0" fmla="*/ 0 w 129396"/>
                <a:gd name="connsiteY0" fmla="*/ 81112 h 81112"/>
                <a:gd name="connsiteX1" fmla="*/ 51758 w 129396"/>
                <a:gd name="connsiteY1" fmla="*/ 3474 h 81112"/>
                <a:gd name="connsiteX2" fmla="*/ 129396 w 129396"/>
                <a:gd name="connsiteY2" fmla="*/ 20727 h 81112"/>
                <a:gd name="connsiteX0" fmla="*/ 0 w 138023"/>
                <a:gd name="connsiteY0" fmla="*/ 216587 h 216587"/>
                <a:gd name="connsiteX1" fmla="*/ 51758 w 138023"/>
                <a:gd name="connsiteY1" fmla="*/ 138949 h 216587"/>
                <a:gd name="connsiteX2" fmla="*/ 138023 w 138023"/>
                <a:gd name="connsiteY2" fmla="*/ 927 h 216587"/>
                <a:gd name="connsiteX0" fmla="*/ 0 w 138023"/>
                <a:gd name="connsiteY0" fmla="*/ 217814 h 217814"/>
                <a:gd name="connsiteX1" fmla="*/ 34505 w 138023"/>
                <a:gd name="connsiteY1" fmla="*/ 53912 h 217814"/>
                <a:gd name="connsiteX2" fmla="*/ 138023 w 138023"/>
                <a:gd name="connsiteY2" fmla="*/ 2154 h 217814"/>
                <a:gd name="connsiteX0" fmla="*/ 0 w 138023"/>
                <a:gd name="connsiteY0" fmla="*/ 216707 h 216707"/>
                <a:gd name="connsiteX1" fmla="*/ 77637 w 138023"/>
                <a:gd name="connsiteY1" fmla="*/ 121816 h 216707"/>
                <a:gd name="connsiteX2" fmla="*/ 138023 w 138023"/>
                <a:gd name="connsiteY2" fmla="*/ 1047 h 216707"/>
                <a:gd name="connsiteX0" fmla="*/ 0 w 252151"/>
                <a:gd name="connsiteY0" fmla="*/ 216707 h 216707"/>
                <a:gd name="connsiteX1" fmla="*/ 250165 w 252151"/>
                <a:gd name="connsiteY1" fmla="*/ 121816 h 216707"/>
                <a:gd name="connsiteX2" fmla="*/ 138023 w 252151"/>
                <a:gd name="connsiteY2" fmla="*/ 1047 h 216707"/>
                <a:gd name="connsiteX0" fmla="*/ 0 w 252151"/>
                <a:gd name="connsiteY0" fmla="*/ 216707 h 216707"/>
                <a:gd name="connsiteX1" fmla="*/ 118500 w 252151"/>
                <a:gd name="connsiteY1" fmla="*/ 179111 h 216707"/>
                <a:gd name="connsiteX2" fmla="*/ 250165 w 252151"/>
                <a:gd name="connsiteY2" fmla="*/ 121816 h 216707"/>
                <a:gd name="connsiteX3" fmla="*/ 138023 w 252151"/>
                <a:gd name="connsiteY3" fmla="*/ 1047 h 216707"/>
                <a:gd name="connsiteX0" fmla="*/ 0 w 252151"/>
                <a:gd name="connsiteY0" fmla="*/ 216707 h 216707"/>
                <a:gd name="connsiteX1" fmla="*/ 92621 w 252151"/>
                <a:gd name="connsiteY1" fmla="*/ 127352 h 216707"/>
                <a:gd name="connsiteX2" fmla="*/ 250165 w 252151"/>
                <a:gd name="connsiteY2" fmla="*/ 121816 h 216707"/>
                <a:gd name="connsiteX3" fmla="*/ 138023 w 252151"/>
                <a:gd name="connsiteY3" fmla="*/ 1047 h 216707"/>
                <a:gd name="connsiteX0" fmla="*/ 0 w 252151"/>
                <a:gd name="connsiteY0" fmla="*/ 216707 h 227203"/>
                <a:gd name="connsiteX1" fmla="*/ 187511 w 252151"/>
                <a:gd name="connsiteY1" fmla="*/ 222243 h 227203"/>
                <a:gd name="connsiteX2" fmla="*/ 250165 w 252151"/>
                <a:gd name="connsiteY2" fmla="*/ 121816 h 227203"/>
                <a:gd name="connsiteX3" fmla="*/ 138023 w 252151"/>
                <a:gd name="connsiteY3" fmla="*/ 1047 h 227203"/>
                <a:gd name="connsiteX0" fmla="*/ 0 w 252496"/>
                <a:gd name="connsiteY0" fmla="*/ 208153 h 218649"/>
                <a:gd name="connsiteX1" fmla="*/ 187511 w 252496"/>
                <a:gd name="connsiteY1" fmla="*/ 213689 h 218649"/>
                <a:gd name="connsiteX2" fmla="*/ 250165 w 252496"/>
                <a:gd name="connsiteY2" fmla="*/ 113262 h 218649"/>
                <a:gd name="connsiteX3" fmla="*/ 163902 w 252496"/>
                <a:gd name="connsiteY3" fmla="*/ 1119 h 218649"/>
                <a:gd name="connsiteX0" fmla="*/ 0 w 255327"/>
                <a:gd name="connsiteY0" fmla="*/ 208153 h 218649"/>
                <a:gd name="connsiteX1" fmla="*/ 187511 w 255327"/>
                <a:gd name="connsiteY1" fmla="*/ 213689 h 218649"/>
                <a:gd name="connsiteX2" fmla="*/ 239269 w 255327"/>
                <a:gd name="connsiteY2" fmla="*/ 164128 h 218649"/>
                <a:gd name="connsiteX3" fmla="*/ 250165 w 255327"/>
                <a:gd name="connsiteY3" fmla="*/ 113262 h 218649"/>
                <a:gd name="connsiteX4" fmla="*/ 163902 w 255327"/>
                <a:gd name="connsiteY4" fmla="*/ 1119 h 218649"/>
                <a:gd name="connsiteX0" fmla="*/ 0 w 255327"/>
                <a:gd name="connsiteY0" fmla="*/ 208153 h 215883"/>
                <a:gd name="connsiteX1" fmla="*/ 101246 w 255327"/>
                <a:gd name="connsiteY1" fmla="*/ 207260 h 215883"/>
                <a:gd name="connsiteX2" fmla="*/ 187511 w 255327"/>
                <a:gd name="connsiteY2" fmla="*/ 213689 h 215883"/>
                <a:gd name="connsiteX3" fmla="*/ 239269 w 255327"/>
                <a:gd name="connsiteY3" fmla="*/ 164128 h 215883"/>
                <a:gd name="connsiteX4" fmla="*/ 250165 w 255327"/>
                <a:gd name="connsiteY4" fmla="*/ 113262 h 215883"/>
                <a:gd name="connsiteX5" fmla="*/ 163902 w 255327"/>
                <a:gd name="connsiteY5" fmla="*/ 1119 h 215883"/>
                <a:gd name="connsiteX0" fmla="*/ 0 w 250588"/>
                <a:gd name="connsiteY0" fmla="*/ 207034 h 214764"/>
                <a:gd name="connsiteX1" fmla="*/ 101246 w 250588"/>
                <a:gd name="connsiteY1" fmla="*/ 206141 h 214764"/>
                <a:gd name="connsiteX2" fmla="*/ 187511 w 250588"/>
                <a:gd name="connsiteY2" fmla="*/ 212570 h 214764"/>
                <a:gd name="connsiteX3" fmla="*/ 239269 w 250588"/>
                <a:gd name="connsiteY3" fmla="*/ 163009 h 214764"/>
                <a:gd name="connsiteX4" fmla="*/ 250165 w 250588"/>
                <a:gd name="connsiteY4" fmla="*/ 112143 h 214764"/>
                <a:gd name="connsiteX5" fmla="*/ 230642 w 250588"/>
                <a:gd name="connsiteY5" fmla="*/ 59492 h 214764"/>
                <a:gd name="connsiteX6" fmla="*/ 163902 w 250588"/>
                <a:gd name="connsiteY6" fmla="*/ 0 h 214764"/>
                <a:gd name="connsiteX0" fmla="*/ 0 w 250588"/>
                <a:gd name="connsiteY0" fmla="*/ 207034 h 232086"/>
                <a:gd name="connsiteX1" fmla="*/ 101246 w 250588"/>
                <a:gd name="connsiteY1" fmla="*/ 232020 h 232086"/>
                <a:gd name="connsiteX2" fmla="*/ 187511 w 250588"/>
                <a:gd name="connsiteY2" fmla="*/ 212570 h 232086"/>
                <a:gd name="connsiteX3" fmla="*/ 239269 w 250588"/>
                <a:gd name="connsiteY3" fmla="*/ 163009 h 232086"/>
                <a:gd name="connsiteX4" fmla="*/ 250165 w 250588"/>
                <a:gd name="connsiteY4" fmla="*/ 112143 h 232086"/>
                <a:gd name="connsiteX5" fmla="*/ 230642 w 250588"/>
                <a:gd name="connsiteY5" fmla="*/ 59492 h 232086"/>
                <a:gd name="connsiteX6" fmla="*/ 163902 w 250588"/>
                <a:gd name="connsiteY6" fmla="*/ 0 h 232086"/>
                <a:gd name="connsiteX0" fmla="*/ 0 w 253627"/>
                <a:gd name="connsiteY0" fmla="*/ 207034 h 232066"/>
                <a:gd name="connsiteX1" fmla="*/ 101246 w 253627"/>
                <a:gd name="connsiteY1" fmla="*/ 232020 h 232066"/>
                <a:gd name="connsiteX2" fmla="*/ 187511 w 253627"/>
                <a:gd name="connsiteY2" fmla="*/ 212570 h 232066"/>
                <a:gd name="connsiteX3" fmla="*/ 247895 w 253627"/>
                <a:gd name="connsiteY3" fmla="*/ 188889 h 232066"/>
                <a:gd name="connsiteX4" fmla="*/ 250165 w 253627"/>
                <a:gd name="connsiteY4" fmla="*/ 112143 h 232066"/>
                <a:gd name="connsiteX5" fmla="*/ 230642 w 253627"/>
                <a:gd name="connsiteY5" fmla="*/ 59492 h 232066"/>
                <a:gd name="connsiteX6" fmla="*/ 163902 w 253627"/>
                <a:gd name="connsiteY6" fmla="*/ 0 h 232066"/>
                <a:gd name="connsiteX0" fmla="*/ 0 w 261391"/>
                <a:gd name="connsiteY0" fmla="*/ 207034 h 232066"/>
                <a:gd name="connsiteX1" fmla="*/ 101246 w 261391"/>
                <a:gd name="connsiteY1" fmla="*/ 232020 h 232066"/>
                <a:gd name="connsiteX2" fmla="*/ 187511 w 261391"/>
                <a:gd name="connsiteY2" fmla="*/ 212570 h 232066"/>
                <a:gd name="connsiteX3" fmla="*/ 247895 w 261391"/>
                <a:gd name="connsiteY3" fmla="*/ 188889 h 232066"/>
                <a:gd name="connsiteX4" fmla="*/ 250165 w 261391"/>
                <a:gd name="connsiteY4" fmla="*/ 112143 h 232066"/>
                <a:gd name="connsiteX5" fmla="*/ 256521 w 261391"/>
                <a:gd name="connsiteY5" fmla="*/ 59492 h 232066"/>
                <a:gd name="connsiteX6" fmla="*/ 163902 w 261391"/>
                <a:gd name="connsiteY6" fmla="*/ 0 h 232066"/>
                <a:gd name="connsiteX0" fmla="*/ 0 w 261391"/>
                <a:gd name="connsiteY0" fmla="*/ 207034 h 256815"/>
                <a:gd name="connsiteX1" fmla="*/ 101246 w 261391"/>
                <a:gd name="connsiteY1" fmla="*/ 232020 h 256815"/>
                <a:gd name="connsiteX2" fmla="*/ 196137 w 261391"/>
                <a:gd name="connsiteY2" fmla="*/ 255702 h 256815"/>
                <a:gd name="connsiteX3" fmla="*/ 247895 w 261391"/>
                <a:gd name="connsiteY3" fmla="*/ 188889 h 256815"/>
                <a:gd name="connsiteX4" fmla="*/ 250165 w 261391"/>
                <a:gd name="connsiteY4" fmla="*/ 112143 h 256815"/>
                <a:gd name="connsiteX5" fmla="*/ 256521 w 261391"/>
                <a:gd name="connsiteY5" fmla="*/ 59492 h 256815"/>
                <a:gd name="connsiteX6" fmla="*/ 163902 w 261391"/>
                <a:gd name="connsiteY6" fmla="*/ 0 h 256815"/>
                <a:gd name="connsiteX0" fmla="*/ 0 w 301957"/>
                <a:gd name="connsiteY0" fmla="*/ 207034 h 256815"/>
                <a:gd name="connsiteX1" fmla="*/ 101246 w 301957"/>
                <a:gd name="connsiteY1" fmla="*/ 232020 h 256815"/>
                <a:gd name="connsiteX2" fmla="*/ 196137 w 301957"/>
                <a:gd name="connsiteY2" fmla="*/ 255702 h 256815"/>
                <a:gd name="connsiteX3" fmla="*/ 247895 w 301957"/>
                <a:gd name="connsiteY3" fmla="*/ 188889 h 256815"/>
                <a:gd name="connsiteX4" fmla="*/ 301924 w 301957"/>
                <a:gd name="connsiteY4" fmla="*/ 120770 h 256815"/>
                <a:gd name="connsiteX5" fmla="*/ 256521 w 301957"/>
                <a:gd name="connsiteY5" fmla="*/ 59492 h 256815"/>
                <a:gd name="connsiteX6" fmla="*/ 163902 w 301957"/>
                <a:gd name="connsiteY6" fmla="*/ 0 h 2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957" h="256815">
                  <a:moveTo>
                    <a:pt x="0" y="207034"/>
                  </a:moveTo>
                  <a:cubicBezTo>
                    <a:pt x="16874" y="206885"/>
                    <a:pt x="69994" y="231097"/>
                    <a:pt x="101246" y="232020"/>
                  </a:cubicBezTo>
                  <a:cubicBezTo>
                    <a:pt x="132498" y="232943"/>
                    <a:pt x="171695" y="262891"/>
                    <a:pt x="196137" y="255702"/>
                  </a:cubicBezTo>
                  <a:cubicBezTo>
                    <a:pt x="220579" y="248513"/>
                    <a:pt x="237453" y="205627"/>
                    <a:pt x="247895" y="188889"/>
                  </a:cubicBezTo>
                  <a:cubicBezTo>
                    <a:pt x="258337" y="172151"/>
                    <a:pt x="303362" y="138023"/>
                    <a:pt x="301924" y="120770"/>
                  </a:cubicBezTo>
                  <a:cubicBezTo>
                    <a:pt x="300486" y="103517"/>
                    <a:pt x="270898" y="78183"/>
                    <a:pt x="256521" y="59492"/>
                  </a:cubicBezTo>
                  <a:cubicBezTo>
                    <a:pt x="242144" y="40802"/>
                    <a:pt x="175025" y="9915"/>
                    <a:pt x="163902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29" name="フリーフォーム 134">
              <a:extLst>
                <a:ext uri="{FF2B5EF4-FFF2-40B4-BE49-F238E27FC236}">
                  <a16:creationId xmlns:a16="http://schemas.microsoft.com/office/drawing/2014/main" id="{05ECB99A-CF09-457D-B2A6-4FB32F1BB431}"/>
                </a:ext>
              </a:extLst>
            </p:cNvPr>
            <p:cNvSpPr/>
            <p:nvPr/>
          </p:nvSpPr>
          <p:spPr>
            <a:xfrm>
              <a:off x="9294392" y="4767875"/>
              <a:ext cx="92763" cy="60870"/>
            </a:xfrm>
            <a:custGeom>
              <a:avLst/>
              <a:gdLst>
                <a:gd name="connsiteX0" fmla="*/ 0 w 146649"/>
                <a:gd name="connsiteY0" fmla="*/ 0 h 71803"/>
                <a:gd name="connsiteX1" fmla="*/ 77638 w 146649"/>
                <a:gd name="connsiteY1" fmla="*/ 69011 h 71803"/>
                <a:gd name="connsiteX2" fmla="*/ 146649 w 146649"/>
                <a:gd name="connsiteY2" fmla="*/ 51758 h 71803"/>
                <a:gd name="connsiteX0" fmla="*/ 217245 w 363894"/>
                <a:gd name="connsiteY0" fmla="*/ 0 h 138656"/>
                <a:gd name="connsiteX1" fmla="*/ 1585 w 363894"/>
                <a:gd name="connsiteY1" fmla="*/ 138022 h 138656"/>
                <a:gd name="connsiteX2" fmla="*/ 363894 w 363894"/>
                <a:gd name="connsiteY2" fmla="*/ 51758 h 138656"/>
                <a:gd name="connsiteX0" fmla="*/ 222930 w 369579"/>
                <a:gd name="connsiteY0" fmla="*/ 0 h 138656"/>
                <a:gd name="connsiteX1" fmla="*/ 134396 w 369579"/>
                <a:gd name="connsiteY1" fmla="*/ 49124 h 138656"/>
                <a:gd name="connsiteX2" fmla="*/ 7270 w 369579"/>
                <a:gd name="connsiteY2" fmla="*/ 138022 h 138656"/>
                <a:gd name="connsiteX3" fmla="*/ 369579 w 369579"/>
                <a:gd name="connsiteY3" fmla="*/ 51758 h 138656"/>
                <a:gd name="connsiteX0" fmla="*/ 216554 w 363203"/>
                <a:gd name="connsiteY0" fmla="*/ 0 h 140403"/>
                <a:gd name="connsiteX1" fmla="*/ 128020 w 363203"/>
                <a:gd name="connsiteY1" fmla="*/ 49124 h 140403"/>
                <a:gd name="connsiteX2" fmla="*/ 894 w 363203"/>
                <a:gd name="connsiteY2" fmla="*/ 138022 h 140403"/>
                <a:gd name="connsiteX3" fmla="*/ 197033 w 363203"/>
                <a:gd name="connsiteY3" fmla="*/ 109509 h 140403"/>
                <a:gd name="connsiteX4" fmla="*/ 363203 w 363203"/>
                <a:gd name="connsiteY4" fmla="*/ 51758 h 140403"/>
                <a:gd name="connsiteX0" fmla="*/ 216554 w 363203"/>
                <a:gd name="connsiteY0" fmla="*/ 0 h 145873"/>
                <a:gd name="connsiteX1" fmla="*/ 128020 w 363203"/>
                <a:gd name="connsiteY1" fmla="*/ 49124 h 145873"/>
                <a:gd name="connsiteX2" fmla="*/ 894 w 363203"/>
                <a:gd name="connsiteY2" fmla="*/ 138022 h 145873"/>
                <a:gd name="connsiteX3" fmla="*/ 266044 w 363203"/>
                <a:gd name="connsiteY3" fmla="*/ 135388 h 145873"/>
                <a:gd name="connsiteX4" fmla="*/ 363203 w 363203"/>
                <a:gd name="connsiteY4" fmla="*/ 51758 h 145873"/>
                <a:gd name="connsiteX0" fmla="*/ 148943 w 295592"/>
                <a:gd name="connsiteY0" fmla="*/ 0 h 145873"/>
                <a:gd name="connsiteX1" fmla="*/ 60409 w 295592"/>
                <a:gd name="connsiteY1" fmla="*/ 49124 h 145873"/>
                <a:gd name="connsiteX2" fmla="*/ 2295 w 295592"/>
                <a:gd name="connsiteY2" fmla="*/ 138022 h 145873"/>
                <a:gd name="connsiteX3" fmla="*/ 198433 w 295592"/>
                <a:gd name="connsiteY3" fmla="*/ 135388 h 145873"/>
                <a:gd name="connsiteX4" fmla="*/ 295592 w 295592"/>
                <a:gd name="connsiteY4" fmla="*/ 51758 h 145873"/>
                <a:gd name="connsiteX0" fmla="*/ 151576 w 298225"/>
                <a:gd name="connsiteY0" fmla="*/ 0 h 145873"/>
                <a:gd name="connsiteX1" fmla="*/ 37163 w 298225"/>
                <a:gd name="connsiteY1" fmla="*/ 31871 h 145873"/>
                <a:gd name="connsiteX2" fmla="*/ 4928 w 298225"/>
                <a:gd name="connsiteY2" fmla="*/ 138022 h 145873"/>
                <a:gd name="connsiteX3" fmla="*/ 201066 w 298225"/>
                <a:gd name="connsiteY3" fmla="*/ 135388 h 145873"/>
                <a:gd name="connsiteX4" fmla="*/ 298225 w 298225"/>
                <a:gd name="connsiteY4" fmla="*/ 51758 h 145873"/>
                <a:gd name="connsiteX0" fmla="*/ 150952 w 297601"/>
                <a:gd name="connsiteY0" fmla="*/ 0 h 142647"/>
                <a:gd name="connsiteX1" fmla="*/ 36539 w 297601"/>
                <a:gd name="connsiteY1" fmla="*/ 31871 h 142647"/>
                <a:gd name="connsiteX2" fmla="*/ 4304 w 297601"/>
                <a:gd name="connsiteY2" fmla="*/ 138022 h 142647"/>
                <a:gd name="connsiteX3" fmla="*/ 96925 w 297601"/>
                <a:gd name="connsiteY3" fmla="*/ 124758 h 142647"/>
                <a:gd name="connsiteX4" fmla="*/ 200442 w 297601"/>
                <a:gd name="connsiteY4" fmla="*/ 135388 h 142647"/>
                <a:gd name="connsiteX5" fmla="*/ 297601 w 297601"/>
                <a:gd name="connsiteY5" fmla="*/ 51758 h 142647"/>
                <a:gd name="connsiteX0" fmla="*/ 150952 w 297601"/>
                <a:gd name="connsiteY0" fmla="*/ 0 h 152092"/>
                <a:gd name="connsiteX1" fmla="*/ 36539 w 297601"/>
                <a:gd name="connsiteY1" fmla="*/ 31871 h 152092"/>
                <a:gd name="connsiteX2" fmla="*/ 4304 w 297601"/>
                <a:gd name="connsiteY2" fmla="*/ 138022 h 152092"/>
                <a:gd name="connsiteX3" fmla="*/ 96925 w 297601"/>
                <a:gd name="connsiteY3" fmla="*/ 150638 h 152092"/>
                <a:gd name="connsiteX4" fmla="*/ 200442 w 297601"/>
                <a:gd name="connsiteY4" fmla="*/ 135388 h 152092"/>
                <a:gd name="connsiteX5" fmla="*/ 297601 w 297601"/>
                <a:gd name="connsiteY5" fmla="*/ 51758 h 152092"/>
                <a:gd name="connsiteX0" fmla="*/ 134791 w 281440"/>
                <a:gd name="connsiteY0" fmla="*/ 0 h 150643"/>
                <a:gd name="connsiteX1" fmla="*/ 20378 w 281440"/>
                <a:gd name="connsiteY1" fmla="*/ 31871 h 150643"/>
                <a:gd name="connsiteX2" fmla="*/ 5396 w 281440"/>
                <a:gd name="connsiteY2" fmla="*/ 103516 h 150643"/>
                <a:gd name="connsiteX3" fmla="*/ 80764 w 281440"/>
                <a:gd name="connsiteY3" fmla="*/ 150638 h 150643"/>
                <a:gd name="connsiteX4" fmla="*/ 184281 w 281440"/>
                <a:gd name="connsiteY4" fmla="*/ 135388 h 150643"/>
                <a:gd name="connsiteX5" fmla="*/ 281440 w 281440"/>
                <a:gd name="connsiteY5" fmla="*/ 51758 h 150643"/>
                <a:gd name="connsiteX0" fmla="*/ 164696 w 311345"/>
                <a:gd name="connsiteY0" fmla="*/ 0 h 150643"/>
                <a:gd name="connsiteX1" fmla="*/ 7151 w 311345"/>
                <a:gd name="connsiteY1" fmla="*/ 23244 h 150643"/>
                <a:gd name="connsiteX2" fmla="*/ 35301 w 311345"/>
                <a:gd name="connsiteY2" fmla="*/ 103516 h 150643"/>
                <a:gd name="connsiteX3" fmla="*/ 110669 w 311345"/>
                <a:gd name="connsiteY3" fmla="*/ 150638 h 150643"/>
                <a:gd name="connsiteX4" fmla="*/ 214186 w 311345"/>
                <a:gd name="connsiteY4" fmla="*/ 135388 h 150643"/>
                <a:gd name="connsiteX5" fmla="*/ 311345 w 311345"/>
                <a:gd name="connsiteY5" fmla="*/ 51758 h 150643"/>
                <a:gd name="connsiteX0" fmla="*/ 132389 w 279038"/>
                <a:gd name="connsiteY0" fmla="*/ 1411 h 152055"/>
                <a:gd name="connsiteX1" fmla="*/ 26603 w 279038"/>
                <a:gd name="connsiteY1" fmla="*/ 7402 h 152055"/>
                <a:gd name="connsiteX2" fmla="*/ 2994 w 279038"/>
                <a:gd name="connsiteY2" fmla="*/ 104927 h 152055"/>
                <a:gd name="connsiteX3" fmla="*/ 78362 w 279038"/>
                <a:gd name="connsiteY3" fmla="*/ 152049 h 152055"/>
                <a:gd name="connsiteX4" fmla="*/ 181879 w 279038"/>
                <a:gd name="connsiteY4" fmla="*/ 136799 h 152055"/>
                <a:gd name="connsiteX5" fmla="*/ 279038 w 279038"/>
                <a:gd name="connsiteY5" fmla="*/ 53169 h 152055"/>
                <a:gd name="connsiteX0" fmla="*/ 165110 w 311759"/>
                <a:gd name="connsiteY0" fmla="*/ 1411 h 152055"/>
                <a:gd name="connsiteX1" fmla="*/ 59324 w 311759"/>
                <a:gd name="connsiteY1" fmla="*/ 7402 h 152055"/>
                <a:gd name="connsiteX2" fmla="*/ 1209 w 311759"/>
                <a:gd name="connsiteY2" fmla="*/ 104927 h 152055"/>
                <a:gd name="connsiteX3" fmla="*/ 111083 w 311759"/>
                <a:gd name="connsiteY3" fmla="*/ 152049 h 152055"/>
                <a:gd name="connsiteX4" fmla="*/ 214600 w 311759"/>
                <a:gd name="connsiteY4" fmla="*/ 136799 h 152055"/>
                <a:gd name="connsiteX5" fmla="*/ 311759 w 311759"/>
                <a:gd name="connsiteY5" fmla="*/ 53169 h 152055"/>
                <a:gd name="connsiteX0" fmla="*/ 163948 w 310597"/>
                <a:gd name="connsiteY0" fmla="*/ 1411 h 203810"/>
                <a:gd name="connsiteX1" fmla="*/ 58162 w 310597"/>
                <a:gd name="connsiteY1" fmla="*/ 7402 h 203810"/>
                <a:gd name="connsiteX2" fmla="*/ 47 w 310597"/>
                <a:gd name="connsiteY2" fmla="*/ 104927 h 203810"/>
                <a:gd name="connsiteX3" fmla="*/ 66789 w 310597"/>
                <a:gd name="connsiteY3" fmla="*/ 203808 h 203810"/>
                <a:gd name="connsiteX4" fmla="*/ 213438 w 310597"/>
                <a:gd name="connsiteY4" fmla="*/ 136799 h 203810"/>
                <a:gd name="connsiteX5" fmla="*/ 310597 w 310597"/>
                <a:gd name="connsiteY5" fmla="*/ 53169 h 203810"/>
                <a:gd name="connsiteX0" fmla="*/ 163948 w 310597"/>
                <a:gd name="connsiteY0" fmla="*/ 1411 h 203810"/>
                <a:gd name="connsiteX1" fmla="*/ 58162 w 310597"/>
                <a:gd name="connsiteY1" fmla="*/ 7402 h 203810"/>
                <a:gd name="connsiteX2" fmla="*/ 47 w 310597"/>
                <a:gd name="connsiteY2" fmla="*/ 104927 h 203810"/>
                <a:gd name="connsiteX3" fmla="*/ 66789 w 310597"/>
                <a:gd name="connsiteY3" fmla="*/ 203808 h 203810"/>
                <a:gd name="connsiteX4" fmla="*/ 222064 w 310597"/>
                <a:gd name="connsiteY4" fmla="*/ 179931 h 203810"/>
                <a:gd name="connsiteX5" fmla="*/ 310597 w 310597"/>
                <a:gd name="connsiteY5" fmla="*/ 53169 h 203810"/>
                <a:gd name="connsiteX0" fmla="*/ 163948 w 310597"/>
                <a:gd name="connsiteY0" fmla="*/ 1411 h 203810"/>
                <a:gd name="connsiteX1" fmla="*/ 58162 w 310597"/>
                <a:gd name="connsiteY1" fmla="*/ 7402 h 203810"/>
                <a:gd name="connsiteX2" fmla="*/ 47 w 310597"/>
                <a:gd name="connsiteY2" fmla="*/ 104927 h 203810"/>
                <a:gd name="connsiteX3" fmla="*/ 66789 w 310597"/>
                <a:gd name="connsiteY3" fmla="*/ 203808 h 203810"/>
                <a:gd name="connsiteX4" fmla="*/ 222064 w 310597"/>
                <a:gd name="connsiteY4" fmla="*/ 179931 h 203810"/>
                <a:gd name="connsiteX5" fmla="*/ 265197 w 310597"/>
                <a:gd name="connsiteY5" fmla="*/ 126168 h 203810"/>
                <a:gd name="connsiteX6" fmla="*/ 310597 w 310597"/>
                <a:gd name="connsiteY6" fmla="*/ 53169 h 203810"/>
                <a:gd name="connsiteX0" fmla="*/ 163948 w 310597"/>
                <a:gd name="connsiteY0" fmla="*/ 1411 h 203810"/>
                <a:gd name="connsiteX1" fmla="*/ 58162 w 310597"/>
                <a:gd name="connsiteY1" fmla="*/ 7402 h 203810"/>
                <a:gd name="connsiteX2" fmla="*/ 47 w 310597"/>
                <a:gd name="connsiteY2" fmla="*/ 104927 h 203810"/>
                <a:gd name="connsiteX3" fmla="*/ 66789 w 310597"/>
                <a:gd name="connsiteY3" fmla="*/ 203808 h 203810"/>
                <a:gd name="connsiteX4" fmla="*/ 222064 w 310597"/>
                <a:gd name="connsiteY4" fmla="*/ 179931 h 203810"/>
                <a:gd name="connsiteX5" fmla="*/ 291076 w 310597"/>
                <a:gd name="connsiteY5" fmla="*/ 126168 h 203810"/>
                <a:gd name="connsiteX6" fmla="*/ 310597 w 310597"/>
                <a:gd name="connsiteY6" fmla="*/ 53169 h 20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97" h="203810">
                  <a:moveTo>
                    <a:pt x="163948" y="1411"/>
                  </a:moveTo>
                  <a:cubicBezTo>
                    <a:pt x="149192" y="9598"/>
                    <a:pt x="85479" y="-9851"/>
                    <a:pt x="58162" y="7402"/>
                  </a:cubicBezTo>
                  <a:cubicBezTo>
                    <a:pt x="30845" y="24655"/>
                    <a:pt x="-1391" y="72193"/>
                    <a:pt x="47" y="104927"/>
                  </a:cubicBezTo>
                  <a:cubicBezTo>
                    <a:pt x="1485" y="137661"/>
                    <a:pt x="34099" y="204247"/>
                    <a:pt x="66789" y="203808"/>
                  </a:cubicBezTo>
                  <a:cubicBezTo>
                    <a:pt x="99479" y="203369"/>
                    <a:pt x="188996" y="192871"/>
                    <a:pt x="222064" y="179931"/>
                  </a:cubicBezTo>
                  <a:cubicBezTo>
                    <a:pt x="255132" y="166991"/>
                    <a:pt x="276321" y="147295"/>
                    <a:pt x="291076" y="126168"/>
                  </a:cubicBezTo>
                  <a:cubicBezTo>
                    <a:pt x="305832" y="105041"/>
                    <a:pt x="303030" y="65335"/>
                    <a:pt x="310597" y="53169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>
                <a:solidFill>
                  <a:srgbClr val="FF0000"/>
                </a:solidFill>
              </a:endParaRPr>
            </a:p>
          </p:txBody>
        </p:sp>
        <p:sp>
          <p:nvSpPr>
            <p:cNvPr id="30" name="フリーフォーム 135">
              <a:extLst>
                <a:ext uri="{FF2B5EF4-FFF2-40B4-BE49-F238E27FC236}">
                  <a16:creationId xmlns:a16="http://schemas.microsoft.com/office/drawing/2014/main" id="{C9EC96B6-7FBE-4E89-A2FE-C792511C1C4F}"/>
                </a:ext>
              </a:extLst>
            </p:cNvPr>
            <p:cNvSpPr/>
            <p:nvPr/>
          </p:nvSpPr>
          <p:spPr>
            <a:xfrm>
              <a:off x="9337394" y="4474631"/>
              <a:ext cx="173595" cy="99690"/>
            </a:xfrm>
            <a:custGeom>
              <a:avLst/>
              <a:gdLst>
                <a:gd name="connsiteX0" fmla="*/ 0 w 581247"/>
                <a:gd name="connsiteY0" fmla="*/ 274417 h 333793"/>
                <a:gd name="connsiteX1" fmla="*/ 237506 w 581247"/>
                <a:gd name="connsiteY1" fmla="*/ 25035 h 333793"/>
                <a:gd name="connsiteX2" fmla="*/ 546265 w 581247"/>
                <a:gd name="connsiteY2" fmla="*/ 36910 h 333793"/>
                <a:gd name="connsiteX3" fmla="*/ 546265 w 581247"/>
                <a:gd name="connsiteY3" fmla="*/ 274417 h 333793"/>
                <a:gd name="connsiteX4" fmla="*/ 296883 w 581247"/>
                <a:gd name="connsiteY4" fmla="*/ 333793 h 3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247" h="333793">
                  <a:moveTo>
                    <a:pt x="0" y="274417"/>
                  </a:moveTo>
                  <a:cubicBezTo>
                    <a:pt x="73231" y="169518"/>
                    <a:pt x="146462" y="64619"/>
                    <a:pt x="237506" y="25035"/>
                  </a:cubicBezTo>
                  <a:cubicBezTo>
                    <a:pt x="328550" y="-14550"/>
                    <a:pt x="494805" y="-4654"/>
                    <a:pt x="546265" y="36910"/>
                  </a:cubicBezTo>
                  <a:cubicBezTo>
                    <a:pt x="597725" y="78474"/>
                    <a:pt x="587829" y="224937"/>
                    <a:pt x="546265" y="274417"/>
                  </a:cubicBezTo>
                  <a:cubicBezTo>
                    <a:pt x="504701" y="323897"/>
                    <a:pt x="400792" y="328845"/>
                    <a:pt x="296883" y="33379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46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6EBE60A-26C4-46DC-B168-0505088D55C1}"/>
              </a:ext>
            </a:extLst>
          </p:cNvPr>
          <p:cNvSpPr/>
          <p:nvPr/>
        </p:nvSpPr>
        <p:spPr>
          <a:xfrm>
            <a:off x="1813886" y="5186687"/>
            <a:ext cx="727601" cy="692458"/>
          </a:xfrm>
          <a:custGeom>
            <a:avLst/>
            <a:gdLst>
              <a:gd name="connsiteX0" fmla="*/ 727601 w 727601"/>
              <a:gd name="connsiteY0" fmla="*/ 692458 h 692458"/>
              <a:gd name="connsiteX1" fmla="*/ 567803 w 727601"/>
              <a:gd name="connsiteY1" fmla="*/ 346229 h 692458"/>
              <a:gd name="connsiteX2" fmla="*/ 61776 w 727601"/>
              <a:gd name="connsiteY2" fmla="*/ 239697 h 692458"/>
              <a:gd name="connsiteX3" fmla="*/ 8510 w 727601"/>
              <a:gd name="connsiteY3" fmla="*/ 0 h 692458"/>
              <a:gd name="connsiteX4" fmla="*/ 8510 w 727601"/>
              <a:gd name="connsiteY4" fmla="*/ 0 h 69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01" h="692458">
                <a:moveTo>
                  <a:pt x="727601" y="692458"/>
                </a:moveTo>
                <a:cubicBezTo>
                  <a:pt x="703187" y="557073"/>
                  <a:pt x="678774" y="421689"/>
                  <a:pt x="567803" y="346229"/>
                </a:cubicBezTo>
                <a:cubicBezTo>
                  <a:pt x="456832" y="270769"/>
                  <a:pt x="154991" y="297402"/>
                  <a:pt x="61776" y="239697"/>
                </a:cubicBezTo>
                <a:cubicBezTo>
                  <a:pt x="-31440" y="181992"/>
                  <a:pt x="8510" y="0"/>
                  <a:pt x="8510" y="0"/>
                </a:cubicBezTo>
                <a:lnTo>
                  <a:pt x="85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CF86E5-971A-477C-A13F-47CEDB622D43}"/>
              </a:ext>
            </a:extLst>
          </p:cNvPr>
          <p:cNvSpPr txBox="1"/>
          <p:nvPr/>
        </p:nvSpPr>
        <p:spPr>
          <a:xfrm>
            <a:off x="558800" y="270933"/>
            <a:ext cx="9958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Reading the paper of ants, </a:t>
            </a:r>
            <a:r>
              <a:rPr kumimoji="1" lang="en-US" altLang="ja-JP" sz="2400" dirty="0" err="1"/>
              <a:t>Hanada</a:t>
            </a:r>
            <a:r>
              <a:rPr kumimoji="1" lang="en-US" altLang="ja-JP" sz="2400" dirty="0"/>
              <a:t>-san got excited.</a:t>
            </a:r>
          </a:p>
          <a:p>
            <a:r>
              <a:rPr kumimoji="1" lang="en-US" altLang="ja-JP" sz="2400" dirty="0"/>
              <a:t>     “Oh, this is very similar to systems with </a:t>
            </a:r>
            <a:r>
              <a:rPr kumimoji="1" lang="en-US" altLang="ja-JP" sz="2400" dirty="0">
                <a:solidFill>
                  <a:schemeClr val="accent1"/>
                </a:solidFill>
              </a:rPr>
              <a:t>D-branes in string theory</a:t>
            </a:r>
            <a:r>
              <a:rPr kumimoji="1" lang="en-US" altLang="ja-JP" sz="2400" dirty="0"/>
              <a:t>!”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EE3814-3E12-4388-8CD0-1DA1598DCEC2}"/>
              </a:ext>
            </a:extLst>
          </p:cNvPr>
          <p:cNvSpPr txBox="1"/>
          <p:nvPr/>
        </p:nvSpPr>
        <p:spPr>
          <a:xfrm>
            <a:off x="558800" y="4207730"/>
            <a:ext cx="848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D-branes have an interaction with </a:t>
            </a:r>
            <a:r>
              <a:rPr kumimoji="1" lang="en-US" altLang="ja-JP" sz="2400" dirty="0">
                <a:solidFill>
                  <a:schemeClr val="accent1"/>
                </a:solidFill>
              </a:rPr>
              <a:t>a positive feedback 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F6935-D136-4F41-A624-1C438B8D9C16}"/>
              </a:ext>
            </a:extLst>
          </p:cNvPr>
          <p:cNvSpPr txBox="1"/>
          <p:nvPr/>
        </p:nvSpPr>
        <p:spPr>
          <a:xfrm>
            <a:off x="558800" y="3502736"/>
            <a:ext cx="8306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D-branes interact with each other through open strings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1DD28D-3DD1-421B-A6FE-34EEE910184E}"/>
              </a:ext>
            </a:extLst>
          </p:cNvPr>
          <p:cNvSpPr txBox="1"/>
          <p:nvPr/>
        </p:nvSpPr>
        <p:spPr>
          <a:xfrm>
            <a:off x="558800" y="1330183"/>
            <a:ext cx="938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D-branes are fundamental objects in string theory. </a:t>
            </a:r>
            <a:r>
              <a:rPr kumimoji="1" lang="en-US" altLang="ja-JP" dirty="0"/>
              <a:t>[</a:t>
            </a:r>
            <a:r>
              <a:rPr kumimoji="1" lang="en-US" altLang="ja-JP" dirty="0" err="1"/>
              <a:t>Polchinski</a:t>
            </a:r>
            <a:r>
              <a:rPr kumimoji="1" lang="en-US" altLang="ja-JP" dirty="0"/>
              <a:t>]</a:t>
            </a:r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8E55DD-2B29-487B-9FB2-9A9AE9BD3894}"/>
              </a:ext>
            </a:extLst>
          </p:cNvPr>
          <p:cNvSpPr txBox="1"/>
          <p:nvPr/>
        </p:nvSpPr>
        <p:spPr>
          <a:xfrm>
            <a:off x="1333350" y="1871534"/>
            <a:ext cx="285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D0-branes  </a:t>
            </a:r>
            <a:r>
              <a:rPr kumimoji="1" lang="ja-JP" altLang="en-US" dirty="0"/>
              <a:t>⇔  </a:t>
            </a:r>
            <a:r>
              <a:rPr kumimoji="1" lang="en-US" altLang="ja-JP" dirty="0"/>
              <a:t>particles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A1839D-B7E6-4370-81D7-C43C50BDF096}"/>
              </a:ext>
            </a:extLst>
          </p:cNvPr>
          <p:cNvSpPr txBox="1"/>
          <p:nvPr/>
        </p:nvSpPr>
        <p:spPr>
          <a:xfrm>
            <a:off x="1333350" y="2227057"/>
            <a:ext cx="265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D1-branes  </a:t>
            </a:r>
            <a:r>
              <a:rPr kumimoji="1" lang="ja-JP" altLang="en-US" dirty="0"/>
              <a:t>⇔  </a:t>
            </a:r>
            <a:r>
              <a:rPr kumimoji="1" lang="en-US" altLang="ja-JP" dirty="0"/>
              <a:t>strings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B7A3D8-DEE1-452A-96B3-8A6942F4E8A8}"/>
              </a:ext>
            </a:extLst>
          </p:cNvPr>
          <p:cNvSpPr txBox="1"/>
          <p:nvPr/>
        </p:nvSpPr>
        <p:spPr>
          <a:xfrm>
            <a:off x="1333350" y="2582580"/>
            <a:ext cx="319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D2-branes  </a:t>
            </a:r>
            <a:r>
              <a:rPr kumimoji="1" lang="ja-JP" altLang="en-US" dirty="0"/>
              <a:t>⇔  </a:t>
            </a:r>
            <a:r>
              <a:rPr kumimoji="1" lang="en-US" altLang="ja-JP" dirty="0"/>
              <a:t>membranes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70F1BE-840F-4C18-B393-58E910B1171E}"/>
              </a:ext>
            </a:extLst>
          </p:cNvPr>
          <p:cNvSpPr txBox="1"/>
          <p:nvPr/>
        </p:nvSpPr>
        <p:spPr>
          <a:xfrm>
            <a:off x="1333350" y="2938102"/>
            <a:ext cx="476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D3-branes  </a:t>
            </a:r>
            <a:r>
              <a:rPr kumimoji="1" lang="ja-JP" altLang="en-US" dirty="0"/>
              <a:t>⇔  </a:t>
            </a:r>
            <a:r>
              <a:rPr kumimoji="1" lang="en-US" altLang="ja-JP" dirty="0"/>
              <a:t>1+3 dim objects, and so on</a:t>
            </a:r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812D651-8BC1-477A-B2AB-0CBEC525B6E3}"/>
              </a:ext>
            </a:extLst>
          </p:cNvPr>
          <p:cNvSpPr/>
          <p:nvPr/>
        </p:nvSpPr>
        <p:spPr>
          <a:xfrm>
            <a:off x="9458177" y="3273430"/>
            <a:ext cx="254000" cy="255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A6390DB-670D-468A-887C-72E566A1E96F}"/>
              </a:ext>
            </a:extLst>
          </p:cNvPr>
          <p:cNvSpPr/>
          <p:nvPr/>
        </p:nvSpPr>
        <p:spPr>
          <a:xfrm>
            <a:off x="10134962" y="3869427"/>
            <a:ext cx="254000" cy="255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DB613F6-3744-498F-802C-43D6CA8307AB}"/>
              </a:ext>
            </a:extLst>
          </p:cNvPr>
          <p:cNvSpPr txBox="1"/>
          <p:nvPr/>
        </p:nvSpPr>
        <p:spPr>
          <a:xfrm>
            <a:off x="8696177" y="2953847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D-brane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25467F-3276-41EA-8105-428BBD624930}"/>
              </a:ext>
            </a:extLst>
          </p:cNvPr>
          <p:cNvSpPr txBox="1"/>
          <p:nvPr/>
        </p:nvSpPr>
        <p:spPr>
          <a:xfrm>
            <a:off x="10385685" y="3773194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D-brane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6DD2373-7622-44E0-A726-36C261404057}"/>
              </a:ext>
            </a:extLst>
          </p:cNvPr>
          <p:cNvSpPr txBox="1"/>
          <p:nvPr/>
        </p:nvSpPr>
        <p:spPr>
          <a:xfrm>
            <a:off x="9953251" y="3187008"/>
            <a:ext cx="145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Open string</a:t>
            </a:r>
            <a:endParaRPr kumimoji="1" lang="ja-JP" altLang="en-US" dirty="0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363A76A-0422-4664-8189-31667FC33E40}"/>
              </a:ext>
            </a:extLst>
          </p:cNvPr>
          <p:cNvSpPr/>
          <p:nvPr/>
        </p:nvSpPr>
        <p:spPr>
          <a:xfrm>
            <a:off x="9610577" y="3385647"/>
            <a:ext cx="660400" cy="584200"/>
          </a:xfrm>
          <a:custGeom>
            <a:avLst/>
            <a:gdLst>
              <a:gd name="connsiteX0" fmla="*/ 0 w 660400"/>
              <a:gd name="connsiteY0" fmla="*/ 0 h 584200"/>
              <a:gd name="connsiteX1" fmla="*/ 406400 w 660400"/>
              <a:gd name="connsiteY1" fmla="*/ 101600 h 584200"/>
              <a:gd name="connsiteX2" fmla="*/ 660400 w 660400"/>
              <a:gd name="connsiteY2" fmla="*/ 584200 h 584200"/>
              <a:gd name="connsiteX3" fmla="*/ 660400 w 660400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400" h="584200">
                <a:moveTo>
                  <a:pt x="0" y="0"/>
                </a:moveTo>
                <a:cubicBezTo>
                  <a:pt x="148166" y="2116"/>
                  <a:pt x="296333" y="4233"/>
                  <a:pt x="406400" y="101600"/>
                </a:cubicBezTo>
                <a:cubicBezTo>
                  <a:pt x="516467" y="198967"/>
                  <a:pt x="660400" y="584200"/>
                  <a:pt x="660400" y="584200"/>
                </a:cubicBezTo>
                <a:lnTo>
                  <a:pt x="660400" y="5842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BCC8F0-9C47-41F1-82C3-D0D5B9DD73BD}"/>
              </a:ext>
            </a:extLst>
          </p:cNvPr>
          <p:cNvSpPr txBox="1"/>
          <p:nvPr/>
        </p:nvSpPr>
        <p:spPr>
          <a:xfrm>
            <a:off x="1121882" y="6079800"/>
            <a:ext cx="341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 bound state of         D-branes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28188D6-163C-4C6B-AFA7-A559F3CB63C4}"/>
              </a:ext>
            </a:extLst>
          </p:cNvPr>
          <p:cNvSpPr txBox="1"/>
          <p:nvPr/>
        </p:nvSpPr>
        <p:spPr>
          <a:xfrm>
            <a:off x="6553200" y="5257682"/>
            <a:ext cx="5179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larger        is , the more strongly </a:t>
            </a:r>
          </a:p>
          <a:p>
            <a:r>
              <a:rPr kumimoji="1" lang="en-US" altLang="ja-JP" dirty="0"/>
              <a:t>the bound state attracts the other D-brane,</a:t>
            </a:r>
          </a:p>
          <a:p>
            <a:r>
              <a:rPr kumimoji="1" lang="en-US" altLang="ja-JP" dirty="0"/>
              <a:t>because there are        open strings in between.</a:t>
            </a:r>
            <a:endParaRPr kumimoji="1" lang="ja-JP" altLang="en-US" dirty="0"/>
          </a:p>
        </p:txBody>
      </p:sp>
      <p:pic>
        <p:nvPicPr>
          <p:cNvPr id="29" name="図 28" descr="%pptTeX&#10;\begin{document}&#10;\begin{align*}&#10;N_D&#10;\end{align*}&#10;\end{document}">
            <a:extLst>
              <a:ext uri="{FF2B5EF4-FFF2-40B4-BE49-F238E27FC236}">
                <a16:creationId xmlns:a16="http://schemas.microsoft.com/office/drawing/2014/main" id="{902C3AAA-0B17-4D89-8E6E-6C492CAC8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68" y="6178002"/>
            <a:ext cx="358492" cy="22860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95A72F-0EF3-444D-956E-C92DE99B4BC1}"/>
              </a:ext>
            </a:extLst>
          </p:cNvPr>
          <p:cNvSpPr txBox="1"/>
          <p:nvPr/>
        </p:nvSpPr>
        <p:spPr>
          <a:xfrm>
            <a:off x="4132069" y="5302053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Another D-brane</a:t>
            </a:r>
            <a:endParaRPr kumimoji="1" lang="ja-JP" altLang="en-US" dirty="0"/>
          </a:p>
        </p:txBody>
      </p:sp>
      <p:pic>
        <p:nvPicPr>
          <p:cNvPr id="31" name="図 30" descr="%pptTeX&#10;\begin{document}&#10;\begin{align*}&#10;N_D&#10;\end{align*}&#10;\end{document}">
            <a:extLst>
              <a:ext uri="{FF2B5EF4-FFF2-40B4-BE49-F238E27FC236}">
                <a16:creationId xmlns:a16="http://schemas.microsoft.com/office/drawing/2014/main" id="{D47BE0B2-B699-45D6-B69F-55B0B4E6A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75" y="5354032"/>
            <a:ext cx="358492" cy="228600"/>
          </a:xfrm>
          <a:prstGeom prst="rect">
            <a:avLst/>
          </a:prstGeom>
        </p:spPr>
      </p:pic>
      <p:pic>
        <p:nvPicPr>
          <p:cNvPr id="33" name="図 32" descr="%pptTeX&#10;\begin{document}&#10;\begin{align*}&#10;N_D&#10;\end{align*}&#10;\end{document}">
            <a:extLst>
              <a:ext uri="{FF2B5EF4-FFF2-40B4-BE49-F238E27FC236}">
                <a16:creationId xmlns:a16="http://schemas.microsoft.com/office/drawing/2014/main" id="{C133B27C-8B29-4ACE-8B40-B4ABFBB2A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2" y="5900073"/>
            <a:ext cx="358492" cy="228600"/>
          </a:xfrm>
          <a:prstGeom prst="rect">
            <a:avLst/>
          </a:prstGeom>
        </p:spPr>
      </p:pic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DF9731A-AAEC-4E13-9E1C-30189AC0CC90}"/>
              </a:ext>
            </a:extLst>
          </p:cNvPr>
          <p:cNvSpPr/>
          <p:nvPr/>
        </p:nvSpPr>
        <p:spPr>
          <a:xfrm>
            <a:off x="1769130" y="4970907"/>
            <a:ext cx="692458" cy="348945"/>
          </a:xfrm>
          <a:custGeom>
            <a:avLst/>
            <a:gdLst>
              <a:gd name="connsiteX0" fmla="*/ 0 w 692458"/>
              <a:gd name="connsiteY0" fmla="*/ 215780 h 348945"/>
              <a:gd name="connsiteX1" fmla="*/ 372862 w 692458"/>
              <a:gd name="connsiteY1" fmla="*/ 2716 h 348945"/>
              <a:gd name="connsiteX2" fmla="*/ 692458 w 692458"/>
              <a:gd name="connsiteY2" fmla="*/ 348945 h 348945"/>
              <a:gd name="connsiteX3" fmla="*/ 692458 w 692458"/>
              <a:gd name="connsiteY3" fmla="*/ 348945 h 34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458" h="348945">
                <a:moveTo>
                  <a:pt x="0" y="215780"/>
                </a:moveTo>
                <a:cubicBezTo>
                  <a:pt x="128726" y="98151"/>
                  <a:pt x="257452" y="-19478"/>
                  <a:pt x="372862" y="2716"/>
                </a:cubicBezTo>
                <a:cubicBezTo>
                  <a:pt x="488272" y="24910"/>
                  <a:pt x="692458" y="348945"/>
                  <a:pt x="692458" y="348945"/>
                </a:cubicBezTo>
                <a:lnTo>
                  <a:pt x="692458" y="3489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794CC1B-69A5-42E3-86BF-A9CDFE0CEBD4}"/>
              </a:ext>
            </a:extLst>
          </p:cNvPr>
          <p:cNvSpPr/>
          <p:nvPr/>
        </p:nvSpPr>
        <p:spPr>
          <a:xfrm>
            <a:off x="2381689" y="5319852"/>
            <a:ext cx="353132" cy="532660"/>
          </a:xfrm>
          <a:custGeom>
            <a:avLst/>
            <a:gdLst>
              <a:gd name="connsiteX0" fmla="*/ 0 w 353132"/>
              <a:gd name="connsiteY0" fmla="*/ 0 h 532660"/>
              <a:gd name="connsiteX1" fmla="*/ 346229 w 353132"/>
              <a:gd name="connsiteY1" fmla="*/ 106532 h 532660"/>
              <a:gd name="connsiteX2" fmla="*/ 239697 w 353132"/>
              <a:gd name="connsiteY2" fmla="*/ 532660 h 532660"/>
              <a:gd name="connsiteX3" fmla="*/ 239697 w 353132"/>
              <a:gd name="connsiteY3" fmla="*/ 532660 h 53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132" h="532660">
                <a:moveTo>
                  <a:pt x="0" y="0"/>
                </a:moveTo>
                <a:cubicBezTo>
                  <a:pt x="153140" y="8877"/>
                  <a:pt x="306280" y="17755"/>
                  <a:pt x="346229" y="106532"/>
                </a:cubicBezTo>
                <a:cubicBezTo>
                  <a:pt x="386179" y="195309"/>
                  <a:pt x="239697" y="532660"/>
                  <a:pt x="239697" y="532660"/>
                </a:cubicBezTo>
                <a:lnTo>
                  <a:pt x="239697" y="5326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FB91181-7CB1-4357-8B47-DBE6551194D2}"/>
              </a:ext>
            </a:extLst>
          </p:cNvPr>
          <p:cNvSpPr/>
          <p:nvPr/>
        </p:nvSpPr>
        <p:spPr>
          <a:xfrm>
            <a:off x="1603320" y="5293219"/>
            <a:ext cx="272342" cy="426128"/>
          </a:xfrm>
          <a:custGeom>
            <a:avLst/>
            <a:gdLst>
              <a:gd name="connsiteX0" fmla="*/ 112544 w 272342"/>
              <a:gd name="connsiteY0" fmla="*/ 0 h 426128"/>
              <a:gd name="connsiteX1" fmla="*/ 6012 w 272342"/>
              <a:gd name="connsiteY1" fmla="*/ 213064 h 426128"/>
              <a:gd name="connsiteX2" fmla="*/ 272342 w 272342"/>
              <a:gd name="connsiteY2" fmla="*/ 426128 h 426128"/>
              <a:gd name="connsiteX3" fmla="*/ 272342 w 272342"/>
              <a:gd name="connsiteY3" fmla="*/ 426128 h 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42" h="426128">
                <a:moveTo>
                  <a:pt x="112544" y="0"/>
                </a:moveTo>
                <a:cubicBezTo>
                  <a:pt x="45961" y="71021"/>
                  <a:pt x="-20621" y="142043"/>
                  <a:pt x="6012" y="213064"/>
                </a:cubicBezTo>
                <a:cubicBezTo>
                  <a:pt x="32645" y="284085"/>
                  <a:pt x="272342" y="426128"/>
                  <a:pt x="272342" y="426128"/>
                </a:cubicBezTo>
                <a:lnTo>
                  <a:pt x="272342" y="42612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5876AB8-8860-43DC-B961-DFDC56CD739A}"/>
              </a:ext>
            </a:extLst>
          </p:cNvPr>
          <p:cNvSpPr/>
          <p:nvPr/>
        </p:nvSpPr>
        <p:spPr>
          <a:xfrm>
            <a:off x="1928928" y="5692714"/>
            <a:ext cx="639192" cy="294839"/>
          </a:xfrm>
          <a:custGeom>
            <a:avLst/>
            <a:gdLst>
              <a:gd name="connsiteX0" fmla="*/ 0 w 639192"/>
              <a:gd name="connsiteY0" fmla="*/ 0 h 294839"/>
              <a:gd name="connsiteX1" fmla="*/ 186431 w 639192"/>
              <a:gd name="connsiteY1" fmla="*/ 292963 h 294839"/>
              <a:gd name="connsiteX2" fmla="*/ 639192 w 639192"/>
              <a:gd name="connsiteY2" fmla="*/ 133165 h 294839"/>
              <a:gd name="connsiteX3" fmla="*/ 639192 w 639192"/>
              <a:gd name="connsiteY3" fmla="*/ 133165 h 29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92" h="294839">
                <a:moveTo>
                  <a:pt x="0" y="0"/>
                </a:moveTo>
                <a:cubicBezTo>
                  <a:pt x="39949" y="135384"/>
                  <a:pt x="79899" y="270769"/>
                  <a:pt x="186431" y="292963"/>
                </a:cubicBezTo>
                <a:cubicBezTo>
                  <a:pt x="292963" y="315157"/>
                  <a:pt x="639192" y="133165"/>
                  <a:pt x="639192" y="133165"/>
                </a:cubicBezTo>
                <a:lnTo>
                  <a:pt x="639192" y="1331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DBAC229-6374-420D-8D26-5C84213AEAA2}"/>
              </a:ext>
            </a:extLst>
          </p:cNvPr>
          <p:cNvSpPr/>
          <p:nvPr/>
        </p:nvSpPr>
        <p:spPr>
          <a:xfrm>
            <a:off x="1660628" y="510503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E3F73C4-739F-462D-854B-93514E9076C8}"/>
              </a:ext>
            </a:extLst>
          </p:cNvPr>
          <p:cNvSpPr/>
          <p:nvPr/>
        </p:nvSpPr>
        <p:spPr>
          <a:xfrm>
            <a:off x="2270970" y="520323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E0B8328-5346-48C5-BA2C-9D797F52ABE3}"/>
              </a:ext>
            </a:extLst>
          </p:cNvPr>
          <p:cNvSpPr/>
          <p:nvPr/>
        </p:nvSpPr>
        <p:spPr>
          <a:xfrm>
            <a:off x="1774928" y="55817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D14FE28-E4CB-490B-998B-AF70A55429EF}"/>
              </a:ext>
            </a:extLst>
          </p:cNvPr>
          <p:cNvSpPr/>
          <p:nvPr/>
        </p:nvSpPr>
        <p:spPr>
          <a:xfrm>
            <a:off x="2439013" y="568265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2B94944-EFF6-4D3A-89FC-160EFBD0730A}"/>
              </a:ext>
            </a:extLst>
          </p:cNvPr>
          <p:cNvSpPr/>
          <p:nvPr/>
        </p:nvSpPr>
        <p:spPr>
          <a:xfrm>
            <a:off x="1900266" y="5266586"/>
            <a:ext cx="452761" cy="426128"/>
          </a:xfrm>
          <a:custGeom>
            <a:avLst/>
            <a:gdLst>
              <a:gd name="connsiteX0" fmla="*/ 0 w 452761"/>
              <a:gd name="connsiteY0" fmla="*/ 426128 h 426128"/>
              <a:gd name="connsiteX1" fmla="*/ 79899 w 452761"/>
              <a:gd name="connsiteY1" fmla="*/ 79899 h 426128"/>
              <a:gd name="connsiteX2" fmla="*/ 452761 w 452761"/>
              <a:gd name="connsiteY2" fmla="*/ 0 h 426128"/>
              <a:gd name="connsiteX3" fmla="*/ 452761 w 452761"/>
              <a:gd name="connsiteY3" fmla="*/ 0 h 4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761" h="426128">
                <a:moveTo>
                  <a:pt x="0" y="426128"/>
                </a:moveTo>
                <a:cubicBezTo>
                  <a:pt x="2219" y="288524"/>
                  <a:pt x="4439" y="150920"/>
                  <a:pt x="79899" y="79899"/>
                </a:cubicBezTo>
                <a:cubicBezTo>
                  <a:pt x="155359" y="8878"/>
                  <a:pt x="452761" y="0"/>
                  <a:pt x="452761" y="0"/>
                </a:cubicBezTo>
                <a:lnTo>
                  <a:pt x="45276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934B809-758D-4B0E-883B-FE7721CC83B5}"/>
              </a:ext>
            </a:extLst>
          </p:cNvPr>
          <p:cNvSpPr/>
          <p:nvPr/>
        </p:nvSpPr>
        <p:spPr>
          <a:xfrm>
            <a:off x="2405849" y="5291091"/>
            <a:ext cx="1571347" cy="159798"/>
          </a:xfrm>
          <a:custGeom>
            <a:avLst/>
            <a:gdLst>
              <a:gd name="connsiteX0" fmla="*/ 1571347 w 1571347"/>
              <a:gd name="connsiteY0" fmla="*/ 159798 h 159798"/>
              <a:gd name="connsiteX1" fmla="*/ 639192 w 1571347"/>
              <a:gd name="connsiteY1" fmla="*/ 26633 h 159798"/>
              <a:gd name="connsiteX2" fmla="*/ 0 w 1571347"/>
              <a:gd name="connsiteY2" fmla="*/ 0 h 159798"/>
              <a:gd name="connsiteX3" fmla="*/ 0 w 1571347"/>
              <a:gd name="connsiteY3" fmla="*/ 0 h 15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347" h="159798">
                <a:moveTo>
                  <a:pt x="1571347" y="159798"/>
                </a:moveTo>
                <a:cubicBezTo>
                  <a:pt x="1236215" y="106532"/>
                  <a:pt x="901083" y="53266"/>
                  <a:pt x="639192" y="26633"/>
                </a:cubicBezTo>
                <a:cubicBezTo>
                  <a:pt x="377301" y="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C6DE998E-64B5-46A9-AB85-3FD6E1822B8B}"/>
              </a:ext>
            </a:extLst>
          </p:cNvPr>
          <p:cNvSpPr/>
          <p:nvPr/>
        </p:nvSpPr>
        <p:spPr>
          <a:xfrm>
            <a:off x="2539014" y="5530788"/>
            <a:ext cx="1411549" cy="239697"/>
          </a:xfrm>
          <a:custGeom>
            <a:avLst/>
            <a:gdLst>
              <a:gd name="connsiteX0" fmla="*/ 1411549 w 1411549"/>
              <a:gd name="connsiteY0" fmla="*/ 0 h 239697"/>
              <a:gd name="connsiteX1" fmla="*/ 532660 w 1411549"/>
              <a:gd name="connsiteY1" fmla="*/ 159798 h 239697"/>
              <a:gd name="connsiteX2" fmla="*/ 0 w 1411549"/>
              <a:gd name="connsiteY2" fmla="*/ 239697 h 239697"/>
              <a:gd name="connsiteX3" fmla="*/ 0 w 1411549"/>
              <a:gd name="connsiteY3" fmla="*/ 239697 h 2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549" h="239697">
                <a:moveTo>
                  <a:pt x="1411549" y="0"/>
                </a:moveTo>
                <a:lnTo>
                  <a:pt x="532660" y="159798"/>
                </a:lnTo>
                <a:cubicBezTo>
                  <a:pt x="297402" y="199747"/>
                  <a:pt x="0" y="239697"/>
                  <a:pt x="0" y="239697"/>
                </a:cubicBezTo>
                <a:lnTo>
                  <a:pt x="0" y="239697"/>
                </a:lnTo>
              </a:path>
            </a:pathLst>
          </a:cu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926BFF2-3C85-4910-8290-5DECA23E72D6}"/>
              </a:ext>
            </a:extLst>
          </p:cNvPr>
          <p:cNvSpPr/>
          <p:nvPr/>
        </p:nvSpPr>
        <p:spPr>
          <a:xfrm>
            <a:off x="1926454" y="5477522"/>
            <a:ext cx="2077375" cy="186431"/>
          </a:xfrm>
          <a:custGeom>
            <a:avLst/>
            <a:gdLst>
              <a:gd name="connsiteX0" fmla="*/ 2077375 w 2077375"/>
              <a:gd name="connsiteY0" fmla="*/ 0 h 186431"/>
              <a:gd name="connsiteX1" fmla="*/ 0 w 2077375"/>
              <a:gd name="connsiteY1" fmla="*/ 186431 h 186431"/>
              <a:gd name="connsiteX2" fmla="*/ 0 w 2077375"/>
              <a:gd name="connsiteY2" fmla="*/ 186431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7375" h="186431">
                <a:moveTo>
                  <a:pt x="2077375" y="0"/>
                </a:moveTo>
                <a:lnTo>
                  <a:pt x="0" y="186431"/>
                </a:lnTo>
                <a:lnTo>
                  <a:pt x="0" y="186431"/>
                </a:lnTo>
              </a:path>
            </a:pathLst>
          </a:cu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5B10C69-E6AC-47AF-ABDC-CE4D344E8C60}"/>
              </a:ext>
            </a:extLst>
          </p:cNvPr>
          <p:cNvSpPr/>
          <p:nvPr/>
        </p:nvSpPr>
        <p:spPr>
          <a:xfrm>
            <a:off x="1793289" y="5016440"/>
            <a:ext cx="2183907" cy="434449"/>
          </a:xfrm>
          <a:custGeom>
            <a:avLst/>
            <a:gdLst>
              <a:gd name="connsiteX0" fmla="*/ 2183907 w 2183907"/>
              <a:gd name="connsiteY0" fmla="*/ 434449 h 434449"/>
              <a:gd name="connsiteX1" fmla="*/ 878890 w 2183907"/>
              <a:gd name="connsiteY1" fmla="*/ 8321 h 434449"/>
              <a:gd name="connsiteX2" fmla="*/ 0 w 2183907"/>
              <a:gd name="connsiteY2" fmla="*/ 141486 h 434449"/>
              <a:gd name="connsiteX3" fmla="*/ 0 w 2183907"/>
              <a:gd name="connsiteY3" fmla="*/ 141486 h 43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907" h="434449">
                <a:moveTo>
                  <a:pt x="2183907" y="434449"/>
                </a:moveTo>
                <a:cubicBezTo>
                  <a:pt x="1713390" y="245798"/>
                  <a:pt x="1242874" y="57148"/>
                  <a:pt x="878890" y="8321"/>
                </a:cubicBezTo>
                <a:cubicBezTo>
                  <a:pt x="514906" y="-40506"/>
                  <a:pt x="0" y="141486"/>
                  <a:pt x="0" y="141486"/>
                </a:cubicBezTo>
                <a:lnTo>
                  <a:pt x="0" y="141486"/>
                </a:lnTo>
              </a:path>
            </a:pathLst>
          </a:cu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1177E18A-8AC7-4BB1-8982-804B96C17418}"/>
              </a:ext>
            </a:extLst>
          </p:cNvPr>
          <p:cNvSpPr/>
          <p:nvPr/>
        </p:nvSpPr>
        <p:spPr>
          <a:xfrm>
            <a:off x="3891747" y="5372419"/>
            <a:ext cx="228600" cy="228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EF0427C-13BC-4C0B-9E5A-E4518D9BECBB}"/>
              </a:ext>
            </a:extLst>
          </p:cNvPr>
          <p:cNvSpPr txBox="1"/>
          <p:nvPr/>
        </p:nvSpPr>
        <p:spPr>
          <a:xfrm>
            <a:off x="3750902" y="4743930"/>
            <a:ext cx="156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Open strings</a:t>
            </a:r>
            <a:endParaRPr kumimoji="1" lang="ja-JP" altLang="en-US" dirty="0"/>
          </a:p>
        </p:txBody>
      </p:sp>
      <p:pic>
        <p:nvPicPr>
          <p:cNvPr id="49" name="図 48" descr="%pptTeX&#10;\begin{document}&#10;\begin{align*}&#10;N_D&#10;\end{align*}&#10;\end{document}">
            <a:extLst>
              <a:ext uri="{FF2B5EF4-FFF2-40B4-BE49-F238E27FC236}">
                <a16:creationId xmlns:a16="http://schemas.microsoft.com/office/drawing/2014/main" id="{A32F1B73-7E86-46B7-976B-EBE9AF932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8" y="4830108"/>
            <a:ext cx="35849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" grpId="0"/>
      <p:bldP spid="3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7" grpId="0"/>
      <p:bldP spid="18" grpId="0"/>
      <p:bldP spid="19" grpId="0"/>
      <p:bldP spid="20" grpId="0" animBg="1"/>
      <p:bldP spid="26" grpId="0"/>
      <p:bldP spid="27" grpId="0"/>
      <p:bldP spid="30" grpId="0"/>
      <p:bldP spid="35" grpId="0" animBg="1"/>
      <p:bldP spid="36" grpId="0" animBg="1"/>
      <p:bldP spid="37" grpId="0" animBg="1"/>
      <p:bldP spid="38" grpId="0" animBg="1"/>
      <p:bldP spid="21" grpId="0" animBg="1"/>
      <p:bldP spid="22" grpId="0" animBg="1"/>
      <p:bldP spid="23" grpId="0" animBg="1"/>
      <p:bldP spid="24" grpId="0" animBg="1"/>
      <p:bldP spid="40" grpId="0" animBg="1"/>
      <p:bldP spid="43" grpId="0" animBg="1"/>
      <p:bldP spid="44" grpId="0" animBg="1"/>
      <p:bldP spid="46" grpId="0" animBg="1"/>
      <p:bldP spid="47" grpId="0" animBg="1"/>
      <p:bldP spid="25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07475-9725-44F5-8D79-E25CD1AA81C0}"/>
              </a:ext>
            </a:extLst>
          </p:cNvPr>
          <p:cNvSpPr txBox="1"/>
          <p:nvPr/>
        </p:nvSpPr>
        <p:spPr>
          <a:xfrm>
            <a:off x="292963" y="266330"/>
            <a:ext cx="1174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When the energy of D-branes is very high,  they form </a:t>
            </a:r>
            <a:r>
              <a:rPr kumimoji="1" lang="en-US" altLang="ja-JP" dirty="0">
                <a:solidFill>
                  <a:schemeClr val="accent1"/>
                </a:solidFill>
              </a:rPr>
              <a:t>a black hole</a:t>
            </a:r>
            <a:r>
              <a:rPr kumimoji="1" lang="en-US" altLang="ja-JP" dirty="0"/>
              <a:t>, because string theory contains gravity.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E84444-379B-48AF-B14F-B48EBDE3C01D}"/>
              </a:ext>
            </a:extLst>
          </p:cNvPr>
          <p:cNvSpPr txBox="1"/>
          <p:nvPr/>
        </p:nvSpPr>
        <p:spPr>
          <a:xfrm>
            <a:off x="292963" y="809347"/>
            <a:ext cx="110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 </a:t>
            </a:r>
            <a:r>
              <a:rPr kumimoji="1" lang="en-US" altLang="ja-JP" dirty="0"/>
              <a:t>The following diagram is known for the type IIB superstring theory on AdS5xS5 at finite temperature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3B1C309-1281-4760-A5F8-EFA37126957C}"/>
              </a:ext>
            </a:extLst>
          </p:cNvPr>
          <p:cNvCxnSpPr>
            <a:cxnSpLocks/>
          </p:cNvCxnSpPr>
          <p:nvPr/>
        </p:nvCxnSpPr>
        <p:spPr>
          <a:xfrm flipV="1">
            <a:off x="1625600" y="2074333"/>
            <a:ext cx="0" cy="424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326BB73-B1A2-467A-8D47-2EAD557B46B4}"/>
              </a:ext>
            </a:extLst>
          </p:cNvPr>
          <p:cNvCxnSpPr/>
          <p:nvPr/>
        </p:nvCxnSpPr>
        <p:spPr>
          <a:xfrm>
            <a:off x="736600" y="5909733"/>
            <a:ext cx="767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F4F9B6A-AF70-452D-A6C3-6D644D705E79}"/>
              </a:ext>
            </a:extLst>
          </p:cNvPr>
          <p:cNvSpPr/>
          <p:nvPr/>
        </p:nvSpPr>
        <p:spPr>
          <a:xfrm>
            <a:off x="3619501" y="2300469"/>
            <a:ext cx="3479800" cy="1498600"/>
          </a:xfrm>
          <a:custGeom>
            <a:avLst/>
            <a:gdLst>
              <a:gd name="connsiteX0" fmla="*/ 3479800 w 3479800"/>
              <a:gd name="connsiteY0" fmla="*/ 0 h 1498600"/>
              <a:gd name="connsiteX1" fmla="*/ 2565400 w 3479800"/>
              <a:gd name="connsiteY1" fmla="*/ 609600 h 1498600"/>
              <a:gd name="connsiteX2" fmla="*/ 508000 w 3479800"/>
              <a:gd name="connsiteY2" fmla="*/ 990600 h 1498600"/>
              <a:gd name="connsiteX3" fmla="*/ 0 w 3479800"/>
              <a:gd name="connsiteY3" fmla="*/ 1498600 h 1498600"/>
              <a:gd name="connsiteX4" fmla="*/ 0 w 3479800"/>
              <a:gd name="connsiteY4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00" h="1498600">
                <a:moveTo>
                  <a:pt x="3479800" y="0"/>
                </a:moveTo>
                <a:cubicBezTo>
                  <a:pt x="3270250" y="222250"/>
                  <a:pt x="3060700" y="444500"/>
                  <a:pt x="2565400" y="609600"/>
                </a:cubicBezTo>
                <a:cubicBezTo>
                  <a:pt x="2070100" y="774700"/>
                  <a:pt x="935567" y="842433"/>
                  <a:pt x="508000" y="990600"/>
                </a:cubicBezTo>
                <a:cubicBezTo>
                  <a:pt x="80433" y="1138767"/>
                  <a:pt x="0" y="1498600"/>
                  <a:pt x="0" y="1498600"/>
                </a:cubicBezTo>
                <a:lnTo>
                  <a:pt x="0" y="149860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7AEA2D-B462-4A6B-BC5C-07F21A3240C5}"/>
              </a:ext>
            </a:extLst>
          </p:cNvPr>
          <p:cNvSpPr txBox="1"/>
          <p:nvPr/>
        </p:nvSpPr>
        <p:spPr>
          <a:xfrm>
            <a:off x="736600" y="1674673"/>
            <a:ext cx="18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Internal energy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FDBF94-70BB-4410-BB74-0FB2CA7EE395}"/>
              </a:ext>
            </a:extLst>
          </p:cNvPr>
          <p:cNvSpPr txBox="1"/>
          <p:nvPr/>
        </p:nvSpPr>
        <p:spPr>
          <a:xfrm>
            <a:off x="7202728" y="5972201"/>
            <a:ext cx="15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Temperature</a:t>
            </a:r>
            <a:endParaRPr kumimoji="1" lang="ja-JP" altLang="en-US" dirty="0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A5BC928B-82ED-49E0-B407-25F42386EC5F}"/>
              </a:ext>
            </a:extLst>
          </p:cNvPr>
          <p:cNvSpPr/>
          <p:nvPr/>
        </p:nvSpPr>
        <p:spPr>
          <a:xfrm>
            <a:off x="1651000" y="5554133"/>
            <a:ext cx="3733800" cy="355600"/>
          </a:xfrm>
          <a:custGeom>
            <a:avLst/>
            <a:gdLst>
              <a:gd name="connsiteX0" fmla="*/ 0 w 3733800"/>
              <a:gd name="connsiteY0" fmla="*/ 355600 h 355600"/>
              <a:gd name="connsiteX1" fmla="*/ 2692400 w 3733800"/>
              <a:gd name="connsiteY1" fmla="*/ 254000 h 355600"/>
              <a:gd name="connsiteX2" fmla="*/ 3733800 w 3733800"/>
              <a:gd name="connsiteY2" fmla="*/ 0 h 355600"/>
              <a:gd name="connsiteX3" fmla="*/ 3733800 w 37338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355600">
                <a:moveTo>
                  <a:pt x="0" y="355600"/>
                </a:moveTo>
                <a:cubicBezTo>
                  <a:pt x="1035050" y="334433"/>
                  <a:pt x="2070100" y="313267"/>
                  <a:pt x="2692400" y="254000"/>
                </a:cubicBezTo>
                <a:cubicBezTo>
                  <a:pt x="3314700" y="194733"/>
                  <a:pt x="3733800" y="0"/>
                  <a:pt x="3733800" y="0"/>
                </a:cubicBezTo>
                <a:lnTo>
                  <a:pt x="3733800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FAF97EC-2FE5-4CE5-ABFC-680774FF068A}"/>
              </a:ext>
            </a:extLst>
          </p:cNvPr>
          <p:cNvCxnSpPr>
            <a:cxnSpLocks/>
            <a:stCxn id="14" idx="2"/>
          </p:cNvCxnSpPr>
          <p:nvPr/>
        </p:nvCxnSpPr>
        <p:spPr>
          <a:xfrm flipV="1">
            <a:off x="5384800" y="4958590"/>
            <a:ext cx="0" cy="59554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CC32E3C-DF75-41A5-984E-B4B5CE25C7F8}"/>
              </a:ext>
            </a:extLst>
          </p:cNvPr>
          <p:cNvSpPr/>
          <p:nvPr/>
        </p:nvSpPr>
        <p:spPr>
          <a:xfrm>
            <a:off x="3632201" y="3840990"/>
            <a:ext cx="1727200" cy="1117600"/>
          </a:xfrm>
          <a:custGeom>
            <a:avLst/>
            <a:gdLst>
              <a:gd name="connsiteX0" fmla="*/ 0 w 1727200"/>
              <a:gd name="connsiteY0" fmla="*/ 0 h 1117600"/>
              <a:gd name="connsiteX1" fmla="*/ 304800 w 1727200"/>
              <a:gd name="connsiteY1" fmla="*/ 660400 h 1117600"/>
              <a:gd name="connsiteX2" fmla="*/ 1727200 w 1727200"/>
              <a:gd name="connsiteY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200" h="1117600">
                <a:moveTo>
                  <a:pt x="0" y="0"/>
                </a:moveTo>
                <a:cubicBezTo>
                  <a:pt x="8466" y="237066"/>
                  <a:pt x="16933" y="474133"/>
                  <a:pt x="304800" y="660400"/>
                </a:cubicBezTo>
                <a:cubicBezTo>
                  <a:pt x="592667" y="846667"/>
                  <a:pt x="1159933" y="982133"/>
                  <a:pt x="1727200" y="111760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49042F5-9FD6-4876-B5A4-4BE6F9242EBB}"/>
              </a:ext>
            </a:extLst>
          </p:cNvPr>
          <p:cNvSpPr txBox="1"/>
          <p:nvPr/>
        </p:nvSpPr>
        <p:spPr>
          <a:xfrm>
            <a:off x="4464556" y="1980904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Large </a:t>
            </a:r>
            <a:r>
              <a:rPr kumimoji="1" lang="en-US" altLang="ja-JP" dirty="0" err="1"/>
              <a:t>AdS</a:t>
            </a:r>
            <a:r>
              <a:rPr kumimoji="1" lang="en-US" altLang="ja-JP" dirty="0"/>
              <a:t> black hole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253F91B-2A72-49AC-A9DB-12B51377EB2A}"/>
              </a:ext>
            </a:extLst>
          </p:cNvPr>
          <p:cNvSpPr txBox="1"/>
          <p:nvPr/>
        </p:nvSpPr>
        <p:spPr>
          <a:xfrm>
            <a:off x="1933247" y="5466301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 black hole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C52D11-ECE2-4E42-9E1F-502F57201932}"/>
              </a:ext>
            </a:extLst>
          </p:cNvPr>
          <p:cNvSpPr txBox="1"/>
          <p:nvPr/>
        </p:nvSpPr>
        <p:spPr>
          <a:xfrm>
            <a:off x="4050434" y="3898490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Small black hole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BC1A9D-27C4-474D-80CA-FAD4F59AFA53}"/>
              </a:ext>
            </a:extLst>
          </p:cNvPr>
          <p:cNvSpPr txBox="1"/>
          <p:nvPr/>
        </p:nvSpPr>
        <p:spPr>
          <a:xfrm>
            <a:off x="5427759" y="5096969"/>
            <a:ext cx="191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Hagedron</a:t>
            </a:r>
            <a:r>
              <a:rPr kumimoji="1" lang="en-US" altLang="ja-JP" dirty="0"/>
              <a:t> string</a:t>
            </a:r>
            <a:endParaRPr kumimoji="1" lang="ja-JP" altLang="en-US" dirty="0"/>
          </a:p>
        </p:txBody>
      </p:sp>
      <p:pic>
        <p:nvPicPr>
          <p:cNvPr id="26" name="図 25" descr="%pptTeX&#10;\begin{document}&#10;\begin{align*}&#10;E \sim T^4&#10;\end{align*}&#10;\end{document}">
            <a:extLst>
              <a:ext uri="{FF2B5EF4-FFF2-40B4-BE49-F238E27FC236}">
                <a16:creationId xmlns:a16="http://schemas.microsoft.com/office/drawing/2014/main" id="{08689EB0-4302-4D8B-9EA3-6B1147956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55" y="2350236"/>
            <a:ext cx="1110821" cy="307844"/>
          </a:xfrm>
          <a:prstGeom prst="rect">
            <a:avLst/>
          </a:prstGeom>
        </p:spPr>
      </p:pic>
      <p:pic>
        <p:nvPicPr>
          <p:cNvPr id="29" name="図 28" descr="%pptTeX&#10;\begin{document}&#10;\begin{align*}&#10;E \sim T^{-7}&#10;\end{align*}&#10;\end{document}">
            <a:extLst>
              <a:ext uri="{FF2B5EF4-FFF2-40B4-BE49-F238E27FC236}">
                <a16:creationId xmlns:a16="http://schemas.microsoft.com/office/drawing/2014/main" id="{A64CB438-1236-4741-B906-B02A1A989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8" y="4254090"/>
            <a:ext cx="1310629" cy="307844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7967FC7-41A5-4B30-9E67-C38A9C4A69FA}"/>
              </a:ext>
            </a:extLst>
          </p:cNvPr>
          <p:cNvSpPr txBox="1"/>
          <p:nvPr/>
        </p:nvSpPr>
        <p:spPr>
          <a:xfrm>
            <a:off x="7645400" y="2426374"/>
            <a:ext cx="4136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This is </a:t>
            </a:r>
            <a:r>
              <a:rPr kumimoji="1" lang="en-US" altLang="ja-JP" dirty="0">
                <a:solidFill>
                  <a:schemeClr val="accent1"/>
                </a:solidFill>
              </a:rPr>
              <a:t>the Hawking-Page transition</a:t>
            </a:r>
          </a:p>
          <a:p>
            <a:r>
              <a:rPr kumimoji="1" lang="en-US" altLang="ja-JP" dirty="0"/>
              <a:t>     (first order)</a:t>
            </a:r>
          </a:p>
          <a:p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E9FEB8F-972E-4B4F-942A-DA8832822345}"/>
              </a:ext>
            </a:extLst>
          </p:cNvPr>
          <p:cNvSpPr txBox="1"/>
          <p:nvPr/>
        </p:nvSpPr>
        <p:spPr>
          <a:xfrm>
            <a:off x="7645400" y="3501368"/>
            <a:ext cx="3956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 small black hole is </a:t>
            </a:r>
            <a:r>
              <a:rPr kumimoji="1" lang="en-US" altLang="ja-JP" dirty="0">
                <a:solidFill>
                  <a:schemeClr val="accent1"/>
                </a:solidFill>
              </a:rPr>
              <a:t>unstable </a:t>
            </a:r>
          </a:p>
          <a:p>
            <a:r>
              <a:rPr kumimoji="1" lang="en-US" altLang="ja-JP" dirty="0"/>
              <a:t>     having a negative specific heat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4D95876-BDA9-41DE-88BC-997364131E6E}"/>
              </a:ext>
            </a:extLst>
          </p:cNvPr>
          <p:cNvSpPr txBox="1"/>
          <p:nvPr/>
        </p:nvSpPr>
        <p:spPr>
          <a:xfrm>
            <a:off x="8899036" y="4709404"/>
            <a:ext cx="302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Very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similar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to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ants!</a:t>
            </a:r>
          </a:p>
          <a:p>
            <a:r>
              <a:rPr kumimoji="1" lang="en-US" altLang="ja-JP" dirty="0">
                <a:solidFill>
                  <a:schemeClr val="accent1"/>
                </a:solidFill>
              </a:rPr>
              <a:t>   </a:t>
            </a:r>
            <a:r>
              <a:rPr kumimoji="1" lang="ja-JP" altLang="en-US" dirty="0">
                <a:solidFill>
                  <a:schemeClr val="accent1"/>
                </a:solidFill>
              </a:rPr>
              <a:t>・ </a:t>
            </a:r>
            <a:r>
              <a:rPr kumimoji="1" lang="en-US" altLang="ja-JP" dirty="0">
                <a:solidFill>
                  <a:schemeClr val="accent1"/>
                </a:solidFill>
              </a:rPr>
              <a:t>Positive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feedback</a:t>
            </a:r>
          </a:p>
          <a:p>
            <a:r>
              <a:rPr kumimoji="1" lang="ja-JP" altLang="en-US" dirty="0">
                <a:solidFill>
                  <a:schemeClr val="accent1"/>
                </a:solidFill>
              </a:rPr>
              <a:t>   ・ </a:t>
            </a:r>
            <a:r>
              <a:rPr kumimoji="1" lang="en-US" altLang="ja-JP" dirty="0">
                <a:solidFill>
                  <a:schemeClr val="accent1"/>
                </a:solidFill>
              </a:rPr>
              <a:t>First order transition</a:t>
            </a:r>
          </a:p>
          <a:p>
            <a:r>
              <a:rPr kumimoji="1" lang="en-US" altLang="ja-JP" dirty="0">
                <a:solidFill>
                  <a:schemeClr val="accent1"/>
                </a:solidFill>
              </a:rPr>
              <a:t>   </a:t>
            </a:r>
            <a:r>
              <a:rPr kumimoji="1" lang="ja-JP" altLang="en-US" dirty="0">
                <a:solidFill>
                  <a:schemeClr val="accent1"/>
                </a:solidFill>
              </a:rPr>
              <a:t>・ </a:t>
            </a:r>
            <a:r>
              <a:rPr kumimoji="1" lang="en-US" altLang="ja-JP" dirty="0">
                <a:solidFill>
                  <a:schemeClr val="accent1"/>
                </a:solidFill>
              </a:rPr>
              <a:t>Unstable saddle</a:t>
            </a:r>
            <a:r>
              <a:rPr kumimoji="1" lang="ja-JP" altLang="en-US" dirty="0">
                <a:solidFill>
                  <a:schemeClr val="accent1"/>
                </a:solidFill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3" grpId="0"/>
      <p:bldP spid="14" grpId="0" animBg="1"/>
      <p:bldP spid="18" grpId="0" animBg="1"/>
      <p:bldP spid="20" grpId="0"/>
      <p:bldP spid="22" grpId="0"/>
      <p:bldP spid="23" grpId="0"/>
      <p:bldP spid="24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C66391-900C-4F31-921F-BA1D7B234371}"/>
              </a:ext>
            </a:extLst>
          </p:cNvPr>
          <p:cNvSpPr txBox="1"/>
          <p:nvPr/>
        </p:nvSpPr>
        <p:spPr>
          <a:xfrm>
            <a:off x="279400" y="220133"/>
            <a:ext cx="563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 gauge/gravity correspondence </a:t>
            </a:r>
            <a:r>
              <a:rPr kumimoji="1" lang="en-US" altLang="ja-JP" sz="1600" dirty="0"/>
              <a:t>[Maldacena]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587653-F61D-4D62-97D7-E54A83C2FD6E}"/>
              </a:ext>
            </a:extLst>
          </p:cNvPr>
          <p:cNvSpPr txBox="1"/>
          <p:nvPr/>
        </p:nvSpPr>
        <p:spPr>
          <a:xfrm>
            <a:off x="279400" y="2196431"/>
            <a:ext cx="910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Then, the similarity between string theory and ants will extend to gauge theories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2482E7-2F10-4A0D-AE94-8193FE70FDC1}"/>
              </a:ext>
            </a:extLst>
          </p:cNvPr>
          <p:cNvSpPr/>
          <p:nvPr/>
        </p:nvSpPr>
        <p:spPr>
          <a:xfrm>
            <a:off x="1830470" y="2827702"/>
            <a:ext cx="2260600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Ants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E407AA5-FE8A-48FA-A79C-C35EAF64BCBD}"/>
              </a:ext>
            </a:extLst>
          </p:cNvPr>
          <p:cNvSpPr/>
          <p:nvPr/>
        </p:nvSpPr>
        <p:spPr>
          <a:xfrm>
            <a:off x="4947151" y="2827702"/>
            <a:ext cx="2260600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String theory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210DF7F-85D0-477E-BE16-52E1E369F2E2}"/>
              </a:ext>
            </a:extLst>
          </p:cNvPr>
          <p:cNvSpPr/>
          <p:nvPr/>
        </p:nvSpPr>
        <p:spPr>
          <a:xfrm>
            <a:off x="8063832" y="2827702"/>
            <a:ext cx="2260600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Gauge theory</a:t>
            </a:r>
            <a:endParaRPr kumimoji="1" lang="ja-JP" altLang="en-US" dirty="0"/>
          </a:p>
        </p:txBody>
      </p:sp>
      <p:sp>
        <p:nvSpPr>
          <p:cNvPr id="10" name="矢印: 左右 9">
            <a:extLst>
              <a:ext uri="{FF2B5EF4-FFF2-40B4-BE49-F238E27FC236}">
                <a16:creationId xmlns:a16="http://schemas.microsoft.com/office/drawing/2014/main" id="{05090E62-1935-42E7-B45F-7E72757DF844}"/>
              </a:ext>
            </a:extLst>
          </p:cNvPr>
          <p:cNvSpPr/>
          <p:nvPr/>
        </p:nvSpPr>
        <p:spPr>
          <a:xfrm>
            <a:off x="7207751" y="3157902"/>
            <a:ext cx="856081" cy="369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26030DF5-AC86-4FE8-BB69-68BD40D1D1F8}"/>
              </a:ext>
            </a:extLst>
          </p:cNvPr>
          <p:cNvSpPr/>
          <p:nvPr/>
        </p:nvSpPr>
        <p:spPr>
          <a:xfrm>
            <a:off x="4091070" y="3157902"/>
            <a:ext cx="856081" cy="369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409445-CD2B-4A44-8420-E7C00A49E31C}"/>
              </a:ext>
            </a:extLst>
          </p:cNvPr>
          <p:cNvSpPr txBox="1"/>
          <p:nvPr/>
        </p:nvSpPr>
        <p:spPr>
          <a:xfrm>
            <a:off x="4055681" y="4072613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Similar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0CEAB9-21B7-4C03-B7FA-E7D04388A48F}"/>
              </a:ext>
            </a:extLst>
          </p:cNvPr>
          <p:cNvSpPr txBox="1"/>
          <p:nvPr/>
        </p:nvSpPr>
        <p:spPr>
          <a:xfrm>
            <a:off x="7070762" y="4043637"/>
            <a:ext cx="130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Equivalent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C8A855-F4D9-4AE7-A948-C5AADC5D1AB7}"/>
              </a:ext>
            </a:extLst>
          </p:cNvPr>
          <p:cNvSpPr txBox="1"/>
          <p:nvPr/>
        </p:nvSpPr>
        <p:spPr>
          <a:xfrm>
            <a:off x="2371452" y="4612904"/>
            <a:ext cx="7172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</a:rPr>
              <a:t>“Gauge theories should behave like ants!”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02D3C4E-D580-4EE8-9DFF-A4851BC08B92}"/>
              </a:ext>
            </a:extLst>
          </p:cNvPr>
          <p:cNvSpPr/>
          <p:nvPr/>
        </p:nvSpPr>
        <p:spPr>
          <a:xfrm>
            <a:off x="1574800" y="807132"/>
            <a:ext cx="3375440" cy="116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C54178C-3A7E-4821-86FF-7D27D6EFB46A}"/>
              </a:ext>
            </a:extLst>
          </p:cNvPr>
          <p:cNvSpPr txBox="1"/>
          <p:nvPr/>
        </p:nvSpPr>
        <p:spPr>
          <a:xfrm>
            <a:off x="2371452" y="996464"/>
            <a:ext cx="157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String theory</a:t>
            </a:r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1575D65-BEF0-463A-9C7D-C7EE470BB20F}"/>
              </a:ext>
            </a:extLst>
          </p:cNvPr>
          <p:cNvSpPr/>
          <p:nvPr/>
        </p:nvSpPr>
        <p:spPr>
          <a:xfrm>
            <a:off x="6809538" y="807132"/>
            <a:ext cx="3220305" cy="116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1CFC6BF-DEAF-43F4-B602-EA86551703BC}"/>
              </a:ext>
            </a:extLst>
          </p:cNvPr>
          <p:cNvSpPr txBox="1"/>
          <p:nvPr/>
        </p:nvSpPr>
        <p:spPr>
          <a:xfrm>
            <a:off x="7509215" y="961099"/>
            <a:ext cx="164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Gauge theory</a:t>
            </a:r>
            <a:endParaRPr kumimoji="1" lang="ja-JP" altLang="en-US" dirty="0"/>
          </a:p>
        </p:txBody>
      </p:sp>
      <p:sp>
        <p:nvSpPr>
          <p:cNvPr id="22" name="矢印: 左右 21">
            <a:extLst>
              <a:ext uri="{FF2B5EF4-FFF2-40B4-BE49-F238E27FC236}">
                <a16:creationId xmlns:a16="http://schemas.microsoft.com/office/drawing/2014/main" id="{9900B004-7BE2-4DFF-A7C7-B27FE6252604}"/>
              </a:ext>
            </a:extLst>
          </p:cNvPr>
          <p:cNvSpPr/>
          <p:nvPr/>
        </p:nvSpPr>
        <p:spPr>
          <a:xfrm>
            <a:off x="5304011" y="1240264"/>
            <a:ext cx="1092200" cy="369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DA53306-0517-49B9-8419-643315073F03}"/>
              </a:ext>
            </a:extLst>
          </p:cNvPr>
          <p:cNvSpPr txBox="1"/>
          <p:nvPr/>
        </p:nvSpPr>
        <p:spPr>
          <a:xfrm>
            <a:off x="5063129" y="695300"/>
            <a:ext cx="1571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Strong/Weak</a:t>
            </a:r>
          </a:p>
          <a:p>
            <a:pPr algn="ctr"/>
            <a:r>
              <a:rPr kumimoji="1" lang="en-US" altLang="ja-JP" dirty="0"/>
              <a:t>duality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C47947-C9B9-40DC-AF3C-46E8E6C4CCDB}"/>
              </a:ext>
            </a:extLst>
          </p:cNvPr>
          <p:cNvSpPr txBox="1"/>
          <p:nvPr/>
        </p:nvSpPr>
        <p:spPr>
          <a:xfrm>
            <a:off x="1665978" y="1449199"/>
            <a:ext cx="32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(e.g. type IIB string on AdS</a:t>
            </a:r>
            <a:r>
              <a:rPr kumimoji="1" lang="en-US" altLang="ja-JP" baseline="-25000" dirty="0"/>
              <a:t>5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1922FBE-B3A5-4BAB-A157-3F4C377D1419}"/>
              </a:ext>
            </a:extLst>
          </p:cNvPr>
          <p:cNvSpPr txBox="1"/>
          <p:nvPr/>
        </p:nvSpPr>
        <p:spPr>
          <a:xfrm>
            <a:off x="7086761" y="1475965"/>
            <a:ext cx="272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(e.g. N=4 SYM on R×S</a:t>
            </a:r>
            <a:r>
              <a:rPr kumimoji="1" lang="en-US" altLang="ja-JP" baseline="30000" dirty="0"/>
              <a:t>3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050D61-24A5-4175-A08F-31CB0D5DAF16}"/>
              </a:ext>
            </a:extLst>
          </p:cNvPr>
          <p:cNvSpPr txBox="1"/>
          <p:nvPr/>
        </p:nvSpPr>
        <p:spPr>
          <a:xfrm>
            <a:off x="279400" y="5448697"/>
            <a:ext cx="11122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In SU(N) gauge theories with adjoint matters, fields can be represented as N×N matrices. </a:t>
            </a:r>
          </a:p>
          <a:p>
            <a:r>
              <a:rPr kumimoji="1" lang="en-US" altLang="ja-JP" dirty="0"/>
              <a:t>     Each matrix element couples to all the other elements, and this structure is the same as the D-branes. </a:t>
            </a:r>
          </a:p>
          <a:p>
            <a:r>
              <a:rPr kumimoji="1" lang="en-US" altLang="ja-JP" dirty="0"/>
              <a:t>     Thus, </a:t>
            </a:r>
            <a:r>
              <a:rPr kumimoji="1" lang="en-US" altLang="ja-JP" dirty="0">
                <a:solidFill>
                  <a:schemeClr val="accent1"/>
                </a:solidFill>
              </a:rPr>
              <a:t>the gauge theories will also have the positive feedback structure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53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0E8D676-52F9-4E32-891D-81207AD84189}"/>
              </a:ext>
            </a:extLst>
          </p:cNvPr>
          <p:cNvSpPr/>
          <p:nvPr/>
        </p:nvSpPr>
        <p:spPr>
          <a:xfrm>
            <a:off x="8088125" y="1788032"/>
            <a:ext cx="3447607" cy="3634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AE48BA-50C1-4400-91B4-663591F74F84}"/>
              </a:ext>
            </a:extLst>
          </p:cNvPr>
          <p:cNvSpPr txBox="1"/>
          <p:nvPr/>
        </p:nvSpPr>
        <p:spPr>
          <a:xfrm>
            <a:off x="180521" y="233073"/>
            <a:ext cx="907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000" dirty="0"/>
              <a:t> </a:t>
            </a:r>
            <a:r>
              <a:rPr kumimoji="1" lang="en-US" altLang="ja-JP" sz="2000" dirty="0">
                <a:solidFill>
                  <a:schemeClr val="accent1"/>
                </a:solidFill>
              </a:rPr>
              <a:t>The Hawking-Page transition </a:t>
            </a:r>
            <a:r>
              <a:rPr kumimoji="1" lang="ja-JP" altLang="en-US" sz="2000" dirty="0"/>
              <a:t>⇔</a:t>
            </a:r>
            <a:r>
              <a:rPr kumimoji="1" lang="ja-JP" altLang="en-US" sz="2000" dirty="0">
                <a:solidFill>
                  <a:schemeClr val="accent1"/>
                </a:solidFill>
              </a:rPr>
              <a:t> </a:t>
            </a:r>
            <a:r>
              <a:rPr kumimoji="1" lang="en-US" altLang="ja-JP" sz="2000" dirty="0">
                <a:solidFill>
                  <a:schemeClr val="accent1"/>
                </a:solidFill>
              </a:rPr>
              <a:t>the</a:t>
            </a:r>
            <a:r>
              <a:rPr kumimoji="1" lang="ja-JP" altLang="en-US" sz="2000" dirty="0">
                <a:solidFill>
                  <a:schemeClr val="accent1"/>
                </a:solidFill>
              </a:rPr>
              <a:t> </a:t>
            </a:r>
            <a:r>
              <a:rPr kumimoji="1" lang="en-US" altLang="ja-JP" sz="2000" dirty="0">
                <a:solidFill>
                  <a:schemeClr val="accent1"/>
                </a:solidFill>
              </a:rPr>
              <a:t>confine/deconfine transition</a:t>
            </a:r>
            <a:r>
              <a:rPr kumimoji="1" lang="ja-JP" altLang="en-US" sz="2000" dirty="0">
                <a:solidFill>
                  <a:schemeClr val="accent1"/>
                </a:solidFill>
              </a:rPr>
              <a:t> </a:t>
            </a:r>
            <a:r>
              <a:rPr kumimoji="1" lang="en-US" altLang="ja-JP" sz="2000" dirty="0"/>
              <a:t>[Witten]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F0AD1EB-7900-475A-81DF-28CEB68E8FE0}"/>
              </a:ext>
            </a:extLst>
          </p:cNvPr>
          <p:cNvCxnSpPr>
            <a:cxnSpLocks/>
          </p:cNvCxnSpPr>
          <p:nvPr/>
        </p:nvCxnSpPr>
        <p:spPr>
          <a:xfrm flipV="1">
            <a:off x="2295199" y="1285022"/>
            <a:ext cx="0" cy="4241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BA95FAF-98A2-4913-997E-B819BFBDB112}"/>
              </a:ext>
            </a:extLst>
          </p:cNvPr>
          <p:cNvCxnSpPr>
            <a:cxnSpLocks/>
          </p:cNvCxnSpPr>
          <p:nvPr/>
        </p:nvCxnSpPr>
        <p:spPr>
          <a:xfrm>
            <a:off x="1406199" y="5120422"/>
            <a:ext cx="65304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F200A8C-474A-4A32-8141-6D972204143B}"/>
              </a:ext>
            </a:extLst>
          </p:cNvPr>
          <p:cNvSpPr/>
          <p:nvPr/>
        </p:nvSpPr>
        <p:spPr>
          <a:xfrm>
            <a:off x="4289100" y="1511158"/>
            <a:ext cx="3479800" cy="1498600"/>
          </a:xfrm>
          <a:custGeom>
            <a:avLst/>
            <a:gdLst>
              <a:gd name="connsiteX0" fmla="*/ 3479800 w 3479800"/>
              <a:gd name="connsiteY0" fmla="*/ 0 h 1498600"/>
              <a:gd name="connsiteX1" fmla="*/ 2565400 w 3479800"/>
              <a:gd name="connsiteY1" fmla="*/ 609600 h 1498600"/>
              <a:gd name="connsiteX2" fmla="*/ 508000 w 3479800"/>
              <a:gd name="connsiteY2" fmla="*/ 990600 h 1498600"/>
              <a:gd name="connsiteX3" fmla="*/ 0 w 3479800"/>
              <a:gd name="connsiteY3" fmla="*/ 1498600 h 1498600"/>
              <a:gd name="connsiteX4" fmla="*/ 0 w 3479800"/>
              <a:gd name="connsiteY4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00" h="1498600">
                <a:moveTo>
                  <a:pt x="3479800" y="0"/>
                </a:moveTo>
                <a:cubicBezTo>
                  <a:pt x="3270250" y="222250"/>
                  <a:pt x="3060700" y="444500"/>
                  <a:pt x="2565400" y="609600"/>
                </a:cubicBezTo>
                <a:cubicBezTo>
                  <a:pt x="2070100" y="774700"/>
                  <a:pt x="935567" y="842433"/>
                  <a:pt x="508000" y="990600"/>
                </a:cubicBezTo>
                <a:cubicBezTo>
                  <a:pt x="80433" y="1138767"/>
                  <a:pt x="0" y="1498600"/>
                  <a:pt x="0" y="1498600"/>
                </a:cubicBezTo>
                <a:lnTo>
                  <a:pt x="0" y="149860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0EF8C5-DB79-424A-A35A-8DDC90A41C6D}"/>
              </a:ext>
            </a:extLst>
          </p:cNvPr>
          <p:cNvSpPr txBox="1"/>
          <p:nvPr/>
        </p:nvSpPr>
        <p:spPr>
          <a:xfrm>
            <a:off x="2130731" y="85743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3C1E89-76F9-444C-9C3D-62F70016D49A}"/>
              </a:ext>
            </a:extLst>
          </p:cNvPr>
          <p:cNvSpPr txBox="1"/>
          <p:nvPr/>
        </p:nvSpPr>
        <p:spPr>
          <a:xfrm>
            <a:off x="7856397" y="50529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</a:t>
            </a:r>
            <a:endParaRPr kumimoji="1" lang="ja-JP" altLang="en-US" dirty="0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6EFDB7D-4192-49F3-B033-6C2092B64619}"/>
              </a:ext>
            </a:extLst>
          </p:cNvPr>
          <p:cNvSpPr/>
          <p:nvPr/>
        </p:nvSpPr>
        <p:spPr>
          <a:xfrm>
            <a:off x="2320599" y="4764822"/>
            <a:ext cx="3733800" cy="355600"/>
          </a:xfrm>
          <a:custGeom>
            <a:avLst/>
            <a:gdLst>
              <a:gd name="connsiteX0" fmla="*/ 0 w 3733800"/>
              <a:gd name="connsiteY0" fmla="*/ 355600 h 355600"/>
              <a:gd name="connsiteX1" fmla="*/ 2692400 w 3733800"/>
              <a:gd name="connsiteY1" fmla="*/ 254000 h 355600"/>
              <a:gd name="connsiteX2" fmla="*/ 3733800 w 3733800"/>
              <a:gd name="connsiteY2" fmla="*/ 0 h 355600"/>
              <a:gd name="connsiteX3" fmla="*/ 3733800 w 37338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355600">
                <a:moveTo>
                  <a:pt x="0" y="355600"/>
                </a:moveTo>
                <a:cubicBezTo>
                  <a:pt x="1035050" y="334433"/>
                  <a:pt x="2070100" y="313267"/>
                  <a:pt x="2692400" y="254000"/>
                </a:cubicBezTo>
                <a:cubicBezTo>
                  <a:pt x="3314700" y="194733"/>
                  <a:pt x="3733800" y="0"/>
                  <a:pt x="3733800" y="0"/>
                </a:cubicBezTo>
                <a:lnTo>
                  <a:pt x="3733800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FC85B72-2E6E-4A64-AF67-76179D9D2F11}"/>
              </a:ext>
            </a:extLst>
          </p:cNvPr>
          <p:cNvCxnSpPr>
            <a:cxnSpLocks/>
            <a:stCxn id="12" idx="2"/>
          </p:cNvCxnSpPr>
          <p:nvPr/>
        </p:nvCxnSpPr>
        <p:spPr>
          <a:xfrm flipV="1">
            <a:off x="6054399" y="4169279"/>
            <a:ext cx="0" cy="59554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E265DE9-6092-46A4-BCE7-C5436017EC8F}"/>
              </a:ext>
            </a:extLst>
          </p:cNvPr>
          <p:cNvSpPr/>
          <p:nvPr/>
        </p:nvSpPr>
        <p:spPr>
          <a:xfrm>
            <a:off x="4301800" y="3051679"/>
            <a:ext cx="1727200" cy="1117600"/>
          </a:xfrm>
          <a:custGeom>
            <a:avLst/>
            <a:gdLst>
              <a:gd name="connsiteX0" fmla="*/ 0 w 1727200"/>
              <a:gd name="connsiteY0" fmla="*/ 0 h 1117600"/>
              <a:gd name="connsiteX1" fmla="*/ 304800 w 1727200"/>
              <a:gd name="connsiteY1" fmla="*/ 660400 h 1117600"/>
              <a:gd name="connsiteX2" fmla="*/ 1727200 w 1727200"/>
              <a:gd name="connsiteY2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200" h="1117600">
                <a:moveTo>
                  <a:pt x="0" y="0"/>
                </a:moveTo>
                <a:cubicBezTo>
                  <a:pt x="8466" y="237066"/>
                  <a:pt x="16933" y="474133"/>
                  <a:pt x="304800" y="660400"/>
                </a:cubicBezTo>
                <a:cubicBezTo>
                  <a:pt x="592667" y="846667"/>
                  <a:pt x="1159933" y="982133"/>
                  <a:pt x="1727200" y="111760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E8ADED-8DB8-46F9-A74A-E86318240765}"/>
              </a:ext>
            </a:extLst>
          </p:cNvPr>
          <p:cNvSpPr txBox="1"/>
          <p:nvPr/>
        </p:nvSpPr>
        <p:spPr>
          <a:xfrm>
            <a:off x="5134155" y="1191593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Large </a:t>
            </a:r>
            <a:r>
              <a:rPr kumimoji="1" lang="en-US" altLang="ja-JP" dirty="0" err="1"/>
              <a:t>AdS</a:t>
            </a:r>
            <a:r>
              <a:rPr kumimoji="1" lang="en-US" altLang="ja-JP" dirty="0"/>
              <a:t> black hole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AD2A18-7598-4238-A9A0-BC69C822FDB7}"/>
              </a:ext>
            </a:extLst>
          </p:cNvPr>
          <p:cNvSpPr txBox="1"/>
          <p:nvPr/>
        </p:nvSpPr>
        <p:spPr>
          <a:xfrm>
            <a:off x="2602846" y="4676990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 black hole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49C618E-2683-48FB-96EB-046D88D5973E}"/>
              </a:ext>
            </a:extLst>
          </p:cNvPr>
          <p:cNvSpPr txBox="1"/>
          <p:nvPr/>
        </p:nvSpPr>
        <p:spPr>
          <a:xfrm>
            <a:off x="4720033" y="3109179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Small black hole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6B12B44-53CE-464B-A5B6-E493828D8F52}"/>
              </a:ext>
            </a:extLst>
          </p:cNvPr>
          <p:cNvSpPr txBox="1"/>
          <p:nvPr/>
        </p:nvSpPr>
        <p:spPr>
          <a:xfrm>
            <a:off x="4150312" y="4173774"/>
            <a:ext cx="191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Hagedron</a:t>
            </a:r>
            <a:r>
              <a:rPr kumimoji="1" lang="en-US" altLang="ja-JP" dirty="0"/>
              <a:t> string</a:t>
            </a:r>
            <a:endParaRPr kumimoji="1" lang="ja-JP" altLang="en-US" dirty="0"/>
          </a:p>
        </p:txBody>
      </p:sp>
      <p:pic>
        <p:nvPicPr>
          <p:cNvPr id="19" name="図 18" descr="%pptTeX&#10;\begin{document}&#10;\begin{align*}&#10;E \sim T^4&#10;\end{align*}&#10;\end{document}">
            <a:extLst>
              <a:ext uri="{FF2B5EF4-FFF2-40B4-BE49-F238E27FC236}">
                <a16:creationId xmlns:a16="http://schemas.microsoft.com/office/drawing/2014/main" id="{C7C4855B-5E5E-424E-99C4-C22F2CF90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54" y="1560925"/>
            <a:ext cx="1110821" cy="307844"/>
          </a:xfrm>
          <a:prstGeom prst="rect">
            <a:avLst/>
          </a:prstGeom>
        </p:spPr>
      </p:pic>
      <p:pic>
        <p:nvPicPr>
          <p:cNvPr id="20" name="図 19" descr="%pptTeX&#10;\begin{document}&#10;\begin{align*}&#10;E \sim T^{-7}&#10;\end{align*}&#10;\end{document}">
            <a:extLst>
              <a:ext uri="{FF2B5EF4-FFF2-40B4-BE49-F238E27FC236}">
                <a16:creationId xmlns:a16="http://schemas.microsoft.com/office/drawing/2014/main" id="{2434AC9F-49C8-4999-859B-E69B70AEE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47" y="3464779"/>
            <a:ext cx="1310629" cy="307844"/>
          </a:xfrm>
          <a:prstGeom prst="rect">
            <a:avLst/>
          </a:prstGeom>
        </p:spPr>
      </p:pic>
      <p:sp>
        <p:nvSpPr>
          <p:cNvPr id="22" name="矢印: 右 21">
            <a:extLst>
              <a:ext uri="{FF2B5EF4-FFF2-40B4-BE49-F238E27FC236}">
                <a16:creationId xmlns:a16="http://schemas.microsoft.com/office/drawing/2014/main" id="{57EC902F-F0F2-4902-89ED-55099E21E0EF}"/>
              </a:ext>
            </a:extLst>
          </p:cNvPr>
          <p:cNvSpPr/>
          <p:nvPr/>
        </p:nvSpPr>
        <p:spPr>
          <a:xfrm>
            <a:off x="7489890" y="2115967"/>
            <a:ext cx="993951" cy="271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6DB61A-9022-4A54-BA3A-F77FE3803B83}"/>
              </a:ext>
            </a:extLst>
          </p:cNvPr>
          <p:cNvSpPr txBox="1"/>
          <p:nvPr/>
        </p:nvSpPr>
        <p:spPr>
          <a:xfrm>
            <a:off x="8534268" y="2037347"/>
            <a:ext cx="211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Deconfined phase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AE7AD16-9961-43C1-B22F-8E309FE84CAE}"/>
              </a:ext>
            </a:extLst>
          </p:cNvPr>
          <p:cNvSpPr txBox="1"/>
          <p:nvPr/>
        </p:nvSpPr>
        <p:spPr>
          <a:xfrm>
            <a:off x="8539862" y="4756624"/>
            <a:ext cx="18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Confined phase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1602A7-F7E8-4CBA-AE43-9A90B52093A5}"/>
              </a:ext>
            </a:extLst>
          </p:cNvPr>
          <p:cNvSpPr txBox="1"/>
          <p:nvPr/>
        </p:nvSpPr>
        <p:spPr>
          <a:xfrm>
            <a:off x="8534268" y="3487863"/>
            <a:ext cx="283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What is the counter part?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AC66C7DB-AB60-452E-9C51-73535CE75970}"/>
              </a:ext>
            </a:extLst>
          </p:cNvPr>
          <p:cNvSpPr/>
          <p:nvPr/>
        </p:nvSpPr>
        <p:spPr>
          <a:xfrm>
            <a:off x="6104506" y="4794623"/>
            <a:ext cx="2379335" cy="307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E36B148-33C5-48C6-80C0-D4F7729C84DD}"/>
              </a:ext>
            </a:extLst>
          </p:cNvPr>
          <p:cNvSpPr txBox="1"/>
          <p:nvPr/>
        </p:nvSpPr>
        <p:spPr>
          <a:xfrm>
            <a:off x="8597546" y="1253182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 the dual SYM</a:t>
            </a:r>
            <a:endParaRPr kumimoji="1" lang="ja-JP" altLang="en-US" sz="2400" dirty="0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FEA476F8-5491-4325-8FD5-56163137B3CD}"/>
              </a:ext>
            </a:extLst>
          </p:cNvPr>
          <p:cNvSpPr/>
          <p:nvPr/>
        </p:nvSpPr>
        <p:spPr>
          <a:xfrm>
            <a:off x="6880887" y="3518607"/>
            <a:ext cx="1604393" cy="307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中かっこ 30">
            <a:extLst>
              <a:ext uri="{FF2B5EF4-FFF2-40B4-BE49-F238E27FC236}">
                <a16:creationId xmlns:a16="http://schemas.microsoft.com/office/drawing/2014/main" id="{F48D90EC-5C11-45CD-8222-E4EC3559C855}"/>
              </a:ext>
            </a:extLst>
          </p:cNvPr>
          <p:cNvSpPr/>
          <p:nvPr/>
        </p:nvSpPr>
        <p:spPr>
          <a:xfrm>
            <a:off x="6607895" y="2822309"/>
            <a:ext cx="180251" cy="174079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B2558F-493B-4E2D-B89E-8E54C7B3FD33}"/>
              </a:ext>
            </a:extLst>
          </p:cNvPr>
          <p:cNvSpPr txBox="1"/>
          <p:nvPr/>
        </p:nvSpPr>
        <p:spPr>
          <a:xfrm>
            <a:off x="281680" y="5691812"/>
            <a:ext cx="9764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The unstable saddle is in between the confined and deconfined phases.</a:t>
            </a:r>
          </a:p>
          <a:p>
            <a:r>
              <a:rPr kumimoji="1" lang="en-US" altLang="ja-JP" sz="2000" dirty="0"/>
              <a:t>     Then, it is natural to conjecture that this saddle is</a:t>
            </a:r>
            <a:r>
              <a:rPr kumimoji="1" lang="en-US" altLang="ja-JP" sz="2000" dirty="0">
                <a:solidFill>
                  <a:schemeClr val="accent1"/>
                </a:solidFill>
              </a:rPr>
              <a:t> “a partially deconfined state” </a:t>
            </a:r>
          </a:p>
          <a:p>
            <a:r>
              <a:rPr kumimoji="1" lang="en-US" altLang="ja-JP" sz="2000" dirty="0">
                <a:solidFill>
                  <a:schemeClr val="accent1"/>
                </a:solidFill>
              </a:rPr>
              <a:t>     </a:t>
            </a:r>
            <a:r>
              <a:rPr kumimoji="1" lang="en-US" altLang="ja-JP" sz="2000" dirty="0"/>
              <a:t>in the gauge theory. </a:t>
            </a:r>
            <a:r>
              <a:rPr kumimoji="1" lang="en-US" altLang="ja-JP" sz="1600" dirty="0"/>
              <a:t>[</a:t>
            </a:r>
            <a:r>
              <a:rPr kumimoji="1" lang="en-US" altLang="ja-JP" sz="1600" dirty="0" err="1"/>
              <a:t>Hanada-Maltz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Berenstein</a:t>
            </a:r>
            <a:r>
              <a:rPr kumimoji="1" lang="en-US" altLang="ja-JP" sz="1600" dirty="0"/>
              <a:t>]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951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10" grpId="0"/>
      <p:bldP spid="11" grpId="0"/>
      <p:bldP spid="12" grpId="0" animBg="1"/>
      <p:bldP spid="14" grpId="0" animBg="1"/>
      <p:bldP spid="15" grpId="0"/>
      <p:bldP spid="16" grpId="0"/>
      <p:bldP spid="17" grpId="0"/>
      <p:bldP spid="18" grpId="0"/>
      <p:bldP spid="22" grpId="0" animBg="1"/>
      <p:bldP spid="23" grpId="0"/>
      <p:bldP spid="24" grpId="0"/>
      <p:bldP spid="25" grpId="0"/>
      <p:bldP spid="26" grpId="0" animBg="1"/>
      <p:bldP spid="27" grpId="0"/>
      <p:bldP spid="30" grpId="0" animBg="1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53AA85-B97B-46BE-8EA6-1F907F76E858}"/>
              </a:ext>
            </a:extLst>
          </p:cNvPr>
          <p:cNvSpPr txBox="1"/>
          <p:nvPr/>
        </p:nvSpPr>
        <p:spPr>
          <a:xfrm>
            <a:off x="251460" y="274320"/>
            <a:ext cx="7543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◆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Partial deconfinement in large-N gauge theories?</a:t>
            </a:r>
            <a:endParaRPr kumimoji="1" lang="ja-JP" altLang="en-US" sz="2400" dirty="0"/>
          </a:p>
        </p:txBody>
      </p:sp>
      <p:pic>
        <p:nvPicPr>
          <p:cNvPr id="7" name="図 6" descr="%pptTeX&#10;\begin{document}&#10;\begin{align*}&#10;E \sim &#10;\end{align*}&#10;\end{document}">
            <a:extLst>
              <a:ext uri="{FF2B5EF4-FFF2-40B4-BE49-F238E27FC236}">
                <a16:creationId xmlns:a16="http://schemas.microsoft.com/office/drawing/2014/main" id="{108F0534-F899-46C1-BF1E-CB954D590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75" y="1639035"/>
            <a:ext cx="1082250" cy="42525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830D63-E3CE-4000-8076-64FCD8070681}"/>
              </a:ext>
            </a:extLst>
          </p:cNvPr>
          <p:cNvSpPr txBox="1"/>
          <p:nvPr/>
        </p:nvSpPr>
        <p:spPr>
          <a:xfrm>
            <a:off x="2137410" y="1497717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＃</a:t>
            </a:r>
            <a:r>
              <a:rPr kumimoji="1" lang="en-US" altLang="ja-JP" sz="4000" dirty="0"/>
              <a:t>(DOF)</a:t>
            </a:r>
            <a:endParaRPr kumimoji="1" lang="ja-JP" altLang="en-US" sz="4000" dirty="0"/>
          </a:p>
        </p:txBody>
      </p:sp>
      <p:pic>
        <p:nvPicPr>
          <p:cNvPr id="12" name="図 11" descr="%pptTeX&#10;\begin{document}&#10;\begin{align*}&#10;\sim &#10;\left\{&#10;\begin{array}{c}&#10;N^2 \\&#10;N^0 \\&#10;\end{array}&#10;\right.&#10;\end{align*}&#10;\end{document}">
            <a:extLst>
              <a:ext uri="{FF2B5EF4-FFF2-40B4-BE49-F238E27FC236}">
                <a16:creationId xmlns:a16="http://schemas.microsoft.com/office/drawing/2014/main" id="{81D9DC1F-1D49-4D74-A70D-D19E65DBE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46" y="1163956"/>
            <a:ext cx="2106000" cy="148959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76724E-816F-4764-A423-53415D3DB856}"/>
              </a:ext>
            </a:extLst>
          </p:cNvPr>
          <p:cNvSpPr txBox="1"/>
          <p:nvPr/>
        </p:nvSpPr>
        <p:spPr>
          <a:xfrm>
            <a:off x="6784148" y="1186815"/>
            <a:ext cx="319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for deconfined phase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D8E0FC-7182-4532-A826-CF6BE32744F5}"/>
              </a:ext>
            </a:extLst>
          </p:cNvPr>
          <p:cNvSpPr txBox="1"/>
          <p:nvPr/>
        </p:nvSpPr>
        <p:spPr>
          <a:xfrm>
            <a:off x="6784148" y="1974770"/>
            <a:ext cx="282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for confined phase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4DC0A7-C2CF-4921-8CF9-EAC9B016233D}"/>
              </a:ext>
            </a:extLst>
          </p:cNvPr>
          <p:cNvSpPr txBox="1"/>
          <p:nvPr/>
        </p:nvSpPr>
        <p:spPr>
          <a:xfrm>
            <a:off x="651364" y="3051558"/>
            <a:ext cx="1041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What about the intermediate energy region such as                                     ?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8A7A440-A33B-4B91-A576-676E55C26ECF}"/>
              </a:ext>
            </a:extLst>
          </p:cNvPr>
          <p:cNvSpPr txBox="1"/>
          <p:nvPr/>
        </p:nvSpPr>
        <p:spPr>
          <a:xfrm>
            <a:off x="651364" y="3598892"/>
            <a:ext cx="5769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This case will correspond to states with 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A6F24B-853A-45E4-BEE0-BDEF2F7F04EB}"/>
              </a:ext>
            </a:extLst>
          </p:cNvPr>
          <p:cNvSpPr txBox="1"/>
          <p:nvPr/>
        </p:nvSpPr>
        <p:spPr>
          <a:xfrm>
            <a:off x="6291220" y="3516634"/>
            <a:ext cx="215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＃</a:t>
            </a:r>
            <a:r>
              <a:rPr kumimoji="1" lang="en-US" altLang="ja-JP" sz="3200" dirty="0"/>
              <a:t>(DOF)</a:t>
            </a:r>
            <a:endParaRPr kumimoji="1" lang="ja-JP" altLang="en-US" sz="3200" dirty="0"/>
          </a:p>
        </p:txBody>
      </p:sp>
      <p:pic>
        <p:nvPicPr>
          <p:cNvPr id="23" name="図 22" descr="%pptTeX&#10;\begin{document}&#10;\begin{align*}&#10;\sim N^2/ 100&#10;\end{align*}&#10;\end{document}">
            <a:extLst>
              <a:ext uri="{FF2B5EF4-FFF2-40B4-BE49-F238E27FC236}">
                <a16:creationId xmlns:a16="http://schemas.microsoft.com/office/drawing/2014/main" id="{45D32D8A-198E-49C0-BCE7-5FCD23864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01" y="3598892"/>
            <a:ext cx="1775827" cy="466927"/>
          </a:xfrm>
          <a:prstGeom prst="rect">
            <a:avLst/>
          </a:prstGeom>
        </p:spPr>
      </p:pic>
      <p:pic>
        <p:nvPicPr>
          <p:cNvPr id="26" name="図 25" descr="%pptTeX&#10;\begin{document}&#10;\begin{align*}&#10;E\sim N^2/ 100&#10;\end{align*}&#10;\end{document}">
            <a:extLst>
              <a:ext uri="{FF2B5EF4-FFF2-40B4-BE49-F238E27FC236}">
                <a16:creationId xmlns:a16="http://schemas.microsoft.com/office/drawing/2014/main" id="{43CFAC16-7244-42A7-A5B6-1A5CCFBBD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27" y="3031410"/>
            <a:ext cx="2486386" cy="521548"/>
          </a:xfrm>
          <a:prstGeom prst="rect">
            <a:avLst/>
          </a:prstGeom>
        </p:spPr>
      </p:pic>
      <p:sp>
        <p:nvSpPr>
          <p:cNvPr id="27" name="大かっこ 26">
            <a:extLst>
              <a:ext uri="{FF2B5EF4-FFF2-40B4-BE49-F238E27FC236}">
                <a16:creationId xmlns:a16="http://schemas.microsoft.com/office/drawing/2014/main" id="{9EAE7D2E-A4A2-41EF-BBE7-DB612AFBAC05}"/>
              </a:ext>
            </a:extLst>
          </p:cNvPr>
          <p:cNvSpPr/>
          <p:nvPr/>
        </p:nvSpPr>
        <p:spPr>
          <a:xfrm>
            <a:off x="2137410" y="4592893"/>
            <a:ext cx="2468880" cy="1988820"/>
          </a:xfrm>
          <a:prstGeom prst="bracketPair">
            <a:avLst>
              <a:gd name="adj" fmla="val 1291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9E51294-08C9-4E02-9241-DCC8239FC683}"/>
              </a:ext>
            </a:extLst>
          </p:cNvPr>
          <p:cNvSpPr/>
          <p:nvPr/>
        </p:nvSpPr>
        <p:spPr>
          <a:xfrm>
            <a:off x="2424515" y="4592893"/>
            <a:ext cx="514350" cy="48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 descr="%pptTeX&#10;\begin{document}&#10;\begin{align*}&#10;N/10&#10;\end{align*}&#10;\end{document}">
            <a:extLst>
              <a:ext uri="{FF2B5EF4-FFF2-40B4-BE49-F238E27FC236}">
                <a16:creationId xmlns:a16="http://schemas.microsoft.com/office/drawing/2014/main" id="{68ED91D5-2988-43CF-B99C-68F0F8E46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77" y="4699797"/>
            <a:ext cx="565592" cy="258222"/>
          </a:xfrm>
          <a:prstGeom prst="rect">
            <a:avLst/>
          </a:prstGeom>
        </p:spPr>
      </p:pic>
      <p:pic>
        <p:nvPicPr>
          <p:cNvPr id="32" name="図 31" descr="%pptTeX&#10;\begin{document}&#10;\begin{align*}&#10;N/10&#10;\end{align*}&#10;\end{document}">
            <a:extLst>
              <a:ext uri="{FF2B5EF4-FFF2-40B4-BE49-F238E27FC236}">
                <a16:creationId xmlns:a16="http://schemas.microsoft.com/office/drawing/2014/main" id="{2EAA735B-1ED8-40CA-9EEF-4F3E73CE8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4" y="4308913"/>
            <a:ext cx="565592" cy="2582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37DAB79-5A80-4CD1-8987-6342AFCB6089}"/>
              </a:ext>
            </a:extLst>
          </p:cNvPr>
          <p:cNvSpPr txBox="1"/>
          <p:nvPr/>
        </p:nvSpPr>
        <p:spPr>
          <a:xfrm>
            <a:off x="5329646" y="5203463"/>
            <a:ext cx="5859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There will be the partial deconfinement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in the intermediate energy region.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FF35316-BF4A-4D83-8CB8-3A9CFAB1468B}"/>
              </a:ext>
            </a:extLst>
          </p:cNvPr>
          <p:cNvSpPr txBox="1"/>
          <p:nvPr/>
        </p:nvSpPr>
        <p:spPr>
          <a:xfrm>
            <a:off x="2964486" y="6002801"/>
            <a:ext cx="14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Deconfined</a:t>
            </a:r>
            <a:endParaRPr kumimoji="1"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C76FBFF-6FD0-4D4C-8F76-8097E5D80FF0}"/>
              </a:ext>
            </a:extLst>
          </p:cNvPr>
          <p:cNvCxnSpPr>
            <a:cxnSpLocks/>
          </p:cNvCxnSpPr>
          <p:nvPr/>
        </p:nvCxnSpPr>
        <p:spPr>
          <a:xfrm flipH="1" flipV="1">
            <a:off x="2922630" y="5112006"/>
            <a:ext cx="637638" cy="80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7" grpId="0" animBg="1"/>
      <p:bldP spid="29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C2B67C-59B0-4D35-8C9A-06D8E514F03D}"/>
              </a:ext>
            </a:extLst>
          </p:cNvPr>
          <p:cNvSpPr txBox="1"/>
          <p:nvPr/>
        </p:nvSpPr>
        <p:spPr>
          <a:xfrm>
            <a:off x="431800" y="412202"/>
            <a:ext cx="1069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In the next (last) section,  I will introduce the partially deconfined phase (PDP) in gauge theories.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8767D3-8B0A-4098-B403-3C817D1DD932}"/>
              </a:ext>
            </a:extLst>
          </p:cNvPr>
          <p:cNvSpPr txBox="1"/>
          <p:nvPr/>
        </p:nvSpPr>
        <p:spPr>
          <a:xfrm>
            <a:off x="431800" y="1166537"/>
            <a:ext cx="10493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I will show that (1) PDP indeed exists for some gauge theories</a:t>
            </a:r>
          </a:p>
          <a:p>
            <a:r>
              <a:rPr kumimoji="1" lang="en-US" altLang="ja-JP" dirty="0"/>
              <a:t>                                 (2) PDP can be either stable or unstable depending on a theory (or a parameter)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05B8A3B-0616-4F9B-81A7-B7CC1414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05" y="5165560"/>
            <a:ext cx="2009140" cy="15080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BE6C79-F29B-4C54-83CE-56EA49E20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44" y="5130335"/>
            <a:ext cx="2016101" cy="15028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EC0981-C6DD-42F9-947C-7213A19E4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231" y="5168346"/>
            <a:ext cx="2016101" cy="1502827"/>
          </a:xfrm>
          <a:prstGeom prst="rect">
            <a:avLst/>
          </a:prstGeom>
        </p:spPr>
      </p:pic>
      <p:pic>
        <p:nvPicPr>
          <p:cNvPr id="9" name="図 8" descr="%pptTeX&#10;\begin{document}&#10;\begin{align*}&#10;\tilde{s}=5&#10;\end{align*}&#10;\end{document}">
            <a:extLst>
              <a:ext uri="{FF2B5EF4-FFF2-40B4-BE49-F238E27FC236}">
                <a16:creationId xmlns:a16="http://schemas.microsoft.com/office/drawing/2014/main" id="{4E39BEFC-1E83-4A64-9A2E-73568908E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01" y="4933486"/>
            <a:ext cx="737179" cy="232147"/>
          </a:xfrm>
          <a:prstGeom prst="rect">
            <a:avLst/>
          </a:prstGeom>
        </p:spPr>
      </p:pic>
      <p:pic>
        <p:nvPicPr>
          <p:cNvPr id="10" name="図 9" descr="%pptTeX&#10;\begin{document}&#10;\begin{align*}&#10;\tilde{s}=0.1&#10;\end{align*}&#10;\end{document}">
            <a:extLst>
              <a:ext uri="{FF2B5EF4-FFF2-40B4-BE49-F238E27FC236}">
                <a16:creationId xmlns:a16="http://schemas.microsoft.com/office/drawing/2014/main" id="{FDFB7DBC-FDAD-474E-A362-6B7F3212C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27" y="4932159"/>
            <a:ext cx="984682" cy="233474"/>
          </a:xfrm>
          <a:prstGeom prst="rect">
            <a:avLst/>
          </a:prstGeom>
        </p:spPr>
      </p:pic>
      <p:pic>
        <p:nvPicPr>
          <p:cNvPr id="11" name="図 10" descr="%pptTeX&#10;\begin{document}&#10;\begin{align*}&#10;\tilde{s}=1&#10;\end{align*}&#10;\end{document}">
            <a:extLst>
              <a:ext uri="{FF2B5EF4-FFF2-40B4-BE49-F238E27FC236}">
                <a16:creationId xmlns:a16="http://schemas.microsoft.com/office/drawing/2014/main" id="{6D4D5A70-2B51-42F7-AD6D-D7AE7B97A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25" y="4905790"/>
            <a:ext cx="726534" cy="22949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472CDC-99B9-414A-A70A-A603FA52E006}"/>
              </a:ext>
            </a:extLst>
          </p:cNvPr>
          <p:cNvSpPr txBox="1"/>
          <p:nvPr/>
        </p:nvSpPr>
        <p:spPr>
          <a:xfrm>
            <a:off x="431800" y="4263451"/>
            <a:ext cx="507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This is in a nice analogy with the ant model:</a:t>
            </a:r>
            <a:endParaRPr kumimoji="1" lang="ja-JP" altLang="en-US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D5698F0-84C3-4C7F-983B-8C4F7E89CCB9}"/>
              </a:ext>
            </a:extLst>
          </p:cNvPr>
          <p:cNvGrpSpPr/>
          <p:nvPr/>
        </p:nvGrpSpPr>
        <p:grpSpPr>
          <a:xfrm>
            <a:off x="2444954" y="2415466"/>
            <a:ext cx="1893191" cy="1133750"/>
            <a:chOff x="6710228" y="2498450"/>
            <a:chExt cx="3253140" cy="1948165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7DBBC4D7-9EA3-4ED0-A2A7-45BE6D31A7FA}"/>
                </a:ext>
              </a:extLst>
            </p:cNvPr>
            <p:cNvCxnSpPr/>
            <p:nvPr/>
          </p:nvCxnSpPr>
          <p:spPr>
            <a:xfrm>
              <a:off x="6710228" y="4446615"/>
              <a:ext cx="31585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4CCCDC40-B233-4D41-A146-0A7A7C176AAA}"/>
                </a:ext>
              </a:extLst>
            </p:cNvPr>
            <p:cNvCxnSpPr/>
            <p:nvPr/>
          </p:nvCxnSpPr>
          <p:spPr>
            <a:xfrm flipV="1">
              <a:off x="6710228" y="2535804"/>
              <a:ext cx="0" cy="19108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82D97C43-A699-43FC-9E53-607807DCD284}"/>
                </a:ext>
              </a:extLst>
            </p:cNvPr>
            <p:cNvSpPr/>
            <p:nvPr/>
          </p:nvSpPr>
          <p:spPr>
            <a:xfrm>
              <a:off x="8419964" y="2736509"/>
              <a:ext cx="1384916" cy="665825"/>
            </a:xfrm>
            <a:custGeom>
              <a:avLst/>
              <a:gdLst>
                <a:gd name="connsiteX0" fmla="*/ 1384916 w 1384916"/>
                <a:gd name="connsiteY0" fmla="*/ 0 h 665825"/>
                <a:gd name="connsiteX1" fmla="*/ 319596 w 1384916"/>
                <a:gd name="connsiteY1" fmla="*/ 372862 h 665825"/>
                <a:gd name="connsiteX2" fmla="*/ 0 w 1384916"/>
                <a:gd name="connsiteY2" fmla="*/ 665825 h 665825"/>
                <a:gd name="connsiteX3" fmla="*/ 0 w 1384916"/>
                <a:gd name="connsiteY3" fmla="*/ 665825 h 6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916" h="665825">
                  <a:moveTo>
                    <a:pt x="1384916" y="0"/>
                  </a:moveTo>
                  <a:cubicBezTo>
                    <a:pt x="967665" y="130945"/>
                    <a:pt x="550415" y="261891"/>
                    <a:pt x="319596" y="372862"/>
                  </a:cubicBezTo>
                  <a:cubicBezTo>
                    <a:pt x="88777" y="483833"/>
                    <a:pt x="0" y="665825"/>
                    <a:pt x="0" y="665825"/>
                  </a:cubicBezTo>
                  <a:lnTo>
                    <a:pt x="0" y="665825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D39FAB7-7867-4970-AEDC-9E5AB220B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2235" y="4401431"/>
              <a:ext cx="1272751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図 20" descr="%pptTeX&#10;\begin{document}&#10;\begin{align*}&#10;|P|&#10;\end{align*}&#10;\end{document}">
              <a:extLst>
                <a:ext uri="{FF2B5EF4-FFF2-40B4-BE49-F238E27FC236}">
                  <a16:creationId xmlns:a16="http://schemas.microsoft.com/office/drawing/2014/main" id="{5657AF68-19CA-4E8A-90AA-F88C9BFB5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175" y="2498450"/>
              <a:ext cx="502885" cy="461663"/>
            </a:xfrm>
            <a:prstGeom prst="rect">
              <a:avLst/>
            </a:prstGeom>
          </p:spPr>
        </p:pic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6F11DDB7-23C6-4644-9D07-F01F54302346}"/>
                </a:ext>
              </a:extLst>
            </p:cNvPr>
            <p:cNvSpPr/>
            <p:nvPr/>
          </p:nvSpPr>
          <p:spPr>
            <a:xfrm>
              <a:off x="8006904" y="3416009"/>
              <a:ext cx="418445" cy="985422"/>
            </a:xfrm>
            <a:custGeom>
              <a:avLst/>
              <a:gdLst>
                <a:gd name="connsiteX0" fmla="*/ 399495 w 399495"/>
                <a:gd name="connsiteY0" fmla="*/ 0 h 985422"/>
                <a:gd name="connsiteX1" fmla="*/ 186431 w 399495"/>
                <a:gd name="connsiteY1" fmla="*/ 559293 h 985422"/>
                <a:gd name="connsiteX2" fmla="*/ 0 w 399495"/>
                <a:gd name="connsiteY2" fmla="*/ 985422 h 985422"/>
                <a:gd name="connsiteX3" fmla="*/ 0 w 399495"/>
                <a:gd name="connsiteY3" fmla="*/ 985422 h 9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95" h="985422">
                  <a:moveTo>
                    <a:pt x="399495" y="0"/>
                  </a:moveTo>
                  <a:cubicBezTo>
                    <a:pt x="326254" y="197528"/>
                    <a:pt x="253013" y="395056"/>
                    <a:pt x="186431" y="559293"/>
                  </a:cubicBezTo>
                  <a:cubicBezTo>
                    <a:pt x="119849" y="723530"/>
                    <a:pt x="0" y="985422"/>
                    <a:pt x="0" y="985422"/>
                  </a:cubicBezTo>
                  <a:lnTo>
                    <a:pt x="0" y="985422"/>
                  </a:lnTo>
                </a:path>
              </a:pathLst>
            </a:cu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E6643DB-6013-4DE5-AE1B-81B1491434DF}"/>
                </a:ext>
              </a:extLst>
            </p:cNvPr>
            <p:cNvSpPr txBox="1"/>
            <p:nvPr/>
          </p:nvSpPr>
          <p:spPr>
            <a:xfrm>
              <a:off x="7077949" y="3542256"/>
              <a:ext cx="61908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PDP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8" name="図 27" descr="%pptTeX&#10;\begin{document}&#10;\begin{align*}&#10;T&#10;\end{align*}&#10;\end{document}">
              <a:extLst>
                <a:ext uri="{FF2B5EF4-FFF2-40B4-BE49-F238E27FC236}">
                  <a16:creationId xmlns:a16="http://schemas.microsoft.com/office/drawing/2014/main" id="{ED904743-5D3E-4C81-9910-5BB653515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6391" y="3961072"/>
              <a:ext cx="316977" cy="321545"/>
            </a:xfrm>
            <a:prstGeom prst="rect">
              <a:avLst/>
            </a:prstGeom>
          </p:spPr>
        </p:pic>
      </p:grp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CE572CD-6A61-4C44-909D-9491E149C8A1}"/>
              </a:ext>
            </a:extLst>
          </p:cNvPr>
          <p:cNvCxnSpPr/>
          <p:nvPr/>
        </p:nvCxnSpPr>
        <p:spPr>
          <a:xfrm>
            <a:off x="5138380" y="3549216"/>
            <a:ext cx="1838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B9A616A-21EB-437E-9B19-7009D408A1F9}"/>
              </a:ext>
            </a:extLst>
          </p:cNvPr>
          <p:cNvCxnSpPr/>
          <p:nvPr/>
        </p:nvCxnSpPr>
        <p:spPr>
          <a:xfrm flipV="1">
            <a:off x="5138380" y="2437204"/>
            <a:ext cx="0" cy="1112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47CC9E9-5934-4BF5-B1FE-00F08C544AF1}"/>
              </a:ext>
            </a:extLst>
          </p:cNvPr>
          <p:cNvSpPr/>
          <p:nvPr/>
        </p:nvSpPr>
        <p:spPr>
          <a:xfrm>
            <a:off x="6055609" y="2554006"/>
            <a:ext cx="883730" cy="387482"/>
          </a:xfrm>
          <a:custGeom>
            <a:avLst/>
            <a:gdLst>
              <a:gd name="connsiteX0" fmla="*/ 1384916 w 1384916"/>
              <a:gd name="connsiteY0" fmla="*/ 0 h 665825"/>
              <a:gd name="connsiteX1" fmla="*/ 319596 w 1384916"/>
              <a:gd name="connsiteY1" fmla="*/ 372862 h 665825"/>
              <a:gd name="connsiteX2" fmla="*/ 0 w 1384916"/>
              <a:gd name="connsiteY2" fmla="*/ 665825 h 665825"/>
              <a:gd name="connsiteX3" fmla="*/ 0 w 1384916"/>
              <a:gd name="connsiteY3" fmla="*/ 665825 h 6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916" h="665825">
                <a:moveTo>
                  <a:pt x="1384916" y="0"/>
                </a:moveTo>
                <a:cubicBezTo>
                  <a:pt x="967665" y="130945"/>
                  <a:pt x="550415" y="261891"/>
                  <a:pt x="319596" y="372862"/>
                </a:cubicBezTo>
                <a:cubicBezTo>
                  <a:pt x="88777" y="483833"/>
                  <a:pt x="0" y="665825"/>
                  <a:pt x="0" y="665825"/>
                </a:cubicBezTo>
                <a:lnTo>
                  <a:pt x="0" y="665825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B70365B-C3CA-4948-9930-37EC2824CB5A}"/>
              </a:ext>
            </a:extLst>
          </p:cNvPr>
          <p:cNvCxnSpPr>
            <a:cxnSpLocks/>
          </p:cNvCxnSpPr>
          <p:nvPr/>
        </p:nvCxnSpPr>
        <p:spPr>
          <a:xfrm flipV="1">
            <a:off x="5145368" y="3505683"/>
            <a:ext cx="910241" cy="172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 descr="%pptTeX&#10;\begin{document}&#10;\begin{align*}&#10;|P|&#10;\end{align*}&#10;\end{document}">
            <a:extLst>
              <a:ext uri="{FF2B5EF4-FFF2-40B4-BE49-F238E27FC236}">
                <a16:creationId xmlns:a16="http://schemas.microsoft.com/office/drawing/2014/main" id="{9373FE7E-7E87-4936-AF0A-5A67215898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29" y="2415466"/>
            <a:ext cx="292658" cy="268668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C3CD22B-D519-4D4D-8A14-8E760B509EDB}"/>
              </a:ext>
            </a:extLst>
          </p:cNvPr>
          <p:cNvSpPr txBox="1"/>
          <p:nvPr/>
        </p:nvSpPr>
        <p:spPr>
          <a:xfrm>
            <a:off x="5352378" y="3022917"/>
            <a:ext cx="360279" cy="214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PDP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9" name="図 38" descr="%pptTeX&#10;\begin{document}&#10;\begin{align*}&#10;T&#10;\end{align*}&#10;\end{document}">
            <a:extLst>
              <a:ext uri="{FF2B5EF4-FFF2-40B4-BE49-F238E27FC236}">
                <a16:creationId xmlns:a16="http://schemas.microsoft.com/office/drawing/2014/main" id="{6BB09694-A87A-4794-ADB7-D4B23FD19B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04" y="3266650"/>
            <a:ext cx="184467" cy="187126"/>
          </a:xfrm>
          <a:prstGeom prst="rect">
            <a:avLst/>
          </a:prstGeom>
        </p:spPr>
      </p:pic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0C5BA66-DD65-48A4-8201-AF2D2AF24F3F}"/>
              </a:ext>
            </a:extLst>
          </p:cNvPr>
          <p:cNvCxnSpPr/>
          <p:nvPr/>
        </p:nvCxnSpPr>
        <p:spPr>
          <a:xfrm>
            <a:off x="6055609" y="2949447"/>
            <a:ext cx="0" cy="6096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DB43361-EF24-4EAE-B792-AB153A9F6058}"/>
              </a:ext>
            </a:extLst>
          </p:cNvPr>
          <p:cNvCxnSpPr/>
          <p:nvPr/>
        </p:nvCxnSpPr>
        <p:spPr>
          <a:xfrm>
            <a:off x="7857141" y="3575508"/>
            <a:ext cx="1838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2F386192-185B-42EC-9F2C-776D9EC9636D}"/>
              </a:ext>
            </a:extLst>
          </p:cNvPr>
          <p:cNvCxnSpPr/>
          <p:nvPr/>
        </p:nvCxnSpPr>
        <p:spPr>
          <a:xfrm flipV="1">
            <a:off x="7857141" y="2463496"/>
            <a:ext cx="0" cy="1112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35876C7-0704-4C23-B7D9-7339A66CEACF}"/>
              </a:ext>
            </a:extLst>
          </p:cNvPr>
          <p:cNvSpPr/>
          <p:nvPr/>
        </p:nvSpPr>
        <p:spPr>
          <a:xfrm>
            <a:off x="8498647" y="2571831"/>
            <a:ext cx="1176387" cy="387482"/>
          </a:xfrm>
          <a:custGeom>
            <a:avLst/>
            <a:gdLst>
              <a:gd name="connsiteX0" fmla="*/ 1384916 w 1384916"/>
              <a:gd name="connsiteY0" fmla="*/ 0 h 665825"/>
              <a:gd name="connsiteX1" fmla="*/ 319596 w 1384916"/>
              <a:gd name="connsiteY1" fmla="*/ 372862 h 665825"/>
              <a:gd name="connsiteX2" fmla="*/ 0 w 1384916"/>
              <a:gd name="connsiteY2" fmla="*/ 665825 h 665825"/>
              <a:gd name="connsiteX3" fmla="*/ 0 w 1384916"/>
              <a:gd name="connsiteY3" fmla="*/ 665825 h 6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916" h="665825">
                <a:moveTo>
                  <a:pt x="1384916" y="0"/>
                </a:moveTo>
                <a:cubicBezTo>
                  <a:pt x="967665" y="130945"/>
                  <a:pt x="550415" y="261891"/>
                  <a:pt x="319596" y="372862"/>
                </a:cubicBezTo>
                <a:cubicBezTo>
                  <a:pt x="88777" y="483833"/>
                  <a:pt x="0" y="665825"/>
                  <a:pt x="0" y="665825"/>
                </a:cubicBezTo>
                <a:lnTo>
                  <a:pt x="0" y="665825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99C2475-8BD0-408D-9DD9-D33E4CB208EF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7864129" y="3530845"/>
            <a:ext cx="1075790" cy="183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図 47" descr="%pptTeX&#10;\begin{document}&#10;\begin{align*}&#10;|P|&#10;\end{align*}&#10;\end{document}">
            <a:extLst>
              <a:ext uri="{FF2B5EF4-FFF2-40B4-BE49-F238E27FC236}">
                <a16:creationId xmlns:a16="http://schemas.microsoft.com/office/drawing/2014/main" id="{333CA8A4-1450-4373-99A0-8268656041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90" y="2441758"/>
            <a:ext cx="292658" cy="268668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AF922E-2212-4178-8B04-FBCBAA2C99A0}"/>
              </a:ext>
            </a:extLst>
          </p:cNvPr>
          <p:cNvSpPr txBox="1"/>
          <p:nvPr/>
        </p:nvSpPr>
        <p:spPr>
          <a:xfrm>
            <a:off x="8763287" y="294840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PDP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0" name="図 49" descr="%pptTeX&#10;\begin{document}&#10;\begin{align*}&#10;T&#10;\end{align*}&#10;\end{document}">
            <a:extLst>
              <a:ext uri="{FF2B5EF4-FFF2-40B4-BE49-F238E27FC236}">
                <a16:creationId xmlns:a16="http://schemas.microsoft.com/office/drawing/2014/main" id="{E6EDF403-E569-409B-A9AD-36F57E4B3B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65" y="3292942"/>
            <a:ext cx="184467" cy="187126"/>
          </a:xfrm>
          <a:prstGeom prst="rect">
            <a:avLst/>
          </a:prstGeom>
        </p:spPr>
      </p:pic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A8421676-A88D-4AE8-A371-78A12B7A0447}"/>
              </a:ext>
            </a:extLst>
          </p:cNvPr>
          <p:cNvSpPr/>
          <p:nvPr/>
        </p:nvSpPr>
        <p:spPr>
          <a:xfrm>
            <a:off x="8502475" y="2997445"/>
            <a:ext cx="448779" cy="533400"/>
          </a:xfrm>
          <a:custGeom>
            <a:avLst/>
            <a:gdLst>
              <a:gd name="connsiteX0" fmla="*/ 5644 w 448779"/>
              <a:gd name="connsiteY0" fmla="*/ 0 h 533400"/>
              <a:gd name="connsiteX1" fmla="*/ 56444 w 448779"/>
              <a:gd name="connsiteY1" fmla="*/ 177800 h 533400"/>
              <a:gd name="connsiteX2" fmla="*/ 412044 w 448779"/>
              <a:gd name="connsiteY2" fmla="*/ 355600 h 533400"/>
              <a:gd name="connsiteX3" fmla="*/ 437444 w 448779"/>
              <a:gd name="connsiteY3" fmla="*/ 533400 h 533400"/>
              <a:gd name="connsiteX4" fmla="*/ 437444 w 448779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79" h="533400">
                <a:moveTo>
                  <a:pt x="5644" y="0"/>
                </a:moveTo>
                <a:cubicBezTo>
                  <a:pt x="-2823" y="59266"/>
                  <a:pt x="-11289" y="118533"/>
                  <a:pt x="56444" y="177800"/>
                </a:cubicBezTo>
                <a:cubicBezTo>
                  <a:pt x="124177" y="237067"/>
                  <a:pt x="348544" y="296333"/>
                  <a:pt x="412044" y="355600"/>
                </a:cubicBezTo>
                <a:cubicBezTo>
                  <a:pt x="475544" y="414867"/>
                  <a:pt x="437444" y="533400"/>
                  <a:pt x="437444" y="533400"/>
                </a:cubicBezTo>
                <a:lnTo>
                  <a:pt x="437444" y="533400"/>
                </a:lnTo>
              </a:path>
            </a:pathLst>
          </a:custGeom>
          <a:ln w="571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1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4" grpId="0" animBg="1"/>
      <p:bldP spid="38" grpId="0"/>
      <p:bldP spid="46" grpId="0" animBg="1"/>
      <p:bldP spid="49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4E5F9FD-B4CF-40C7-A29F-E950FBCB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434" y="1452947"/>
            <a:ext cx="4656981" cy="4589717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800" dirty="0">
                <a:solidFill>
                  <a:schemeClr val="bg1"/>
                </a:solidFill>
              </a:rPr>
              <a:t>3. Partial </a:t>
            </a:r>
            <a:br>
              <a:rPr kumimoji="1" lang="en-US" altLang="ja-JP" sz="4800" dirty="0">
                <a:solidFill>
                  <a:schemeClr val="bg1"/>
                </a:solidFill>
              </a:rPr>
            </a:br>
            <a:r>
              <a:rPr kumimoji="1" lang="en-US" altLang="ja-JP" sz="4800" dirty="0">
                <a:solidFill>
                  <a:schemeClr val="bg1"/>
                </a:solidFill>
              </a:rPr>
              <a:t>     deconfinement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1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A3A1C4-260A-4B57-9BEE-3C4DE6C4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439" y="-742069"/>
            <a:ext cx="12418439" cy="2456485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onfine/deconfine transition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E9B6DB-0FB5-4531-8A27-88B0DEDA9959}"/>
              </a:ext>
            </a:extLst>
          </p:cNvPr>
          <p:cNvSpPr txBox="1"/>
          <p:nvPr/>
        </p:nvSpPr>
        <p:spPr>
          <a:xfrm>
            <a:off x="479777" y="1265797"/>
            <a:ext cx="195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Polyakov loop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5F8A05-A070-44B2-8172-B3E2B4FD39F0}"/>
              </a:ext>
            </a:extLst>
          </p:cNvPr>
          <p:cNvSpPr txBox="1"/>
          <p:nvPr/>
        </p:nvSpPr>
        <p:spPr>
          <a:xfrm>
            <a:off x="10269029" y="1835238"/>
            <a:ext cx="1418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phase </a:t>
            </a:r>
          </a:p>
          <a:p>
            <a:r>
              <a:rPr kumimoji="1" lang="en-US" altLang="ja-JP" dirty="0"/>
              <a:t>distribution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4A9D32-8A6C-4D1F-A98C-73517CEF603F}"/>
              </a:ext>
            </a:extLst>
          </p:cNvPr>
          <p:cNvSpPr txBox="1"/>
          <p:nvPr/>
        </p:nvSpPr>
        <p:spPr>
          <a:xfrm>
            <a:off x="479777" y="2840998"/>
            <a:ext cx="854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Polyakov loop is </a:t>
            </a:r>
            <a:r>
              <a:rPr kumimoji="1" lang="en-US" altLang="ja-JP" dirty="0">
                <a:solidFill>
                  <a:schemeClr val="accent1"/>
                </a:solidFill>
              </a:rPr>
              <a:t>a good order parameter </a:t>
            </a:r>
            <a:r>
              <a:rPr kumimoji="1" lang="en-US" altLang="ja-JP" dirty="0"/>
              <a:t>for the confine/deconfine transition</a:t>
            </a:r>
            <a:endParaRPr kumimoji="1" lang="ja-JP" altLang="en-US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D5F3092-E67A-483C-8893-8D3EC9DC9B46}"/>
              </a:ext>
            </a:extLst>
          </p:cNvPr>
          <p:cNvCxnSpPr>
            <a:cxnSpLocks/>
          </p:cNvCxnSpPr>
          <p:nvPr/>
        </p:nvCxnSpPr>
        <p:spPr>
          <a:xfrm>
            <a:off x="987075" y="5571158"/>
            <a:ext cx="2032750" cy="312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8741121-8475-43CA-A096-B7AB1F3C6BFF}"/>
              </a:ext>
            </a:extLst>
          </p:cNvPr>
          <p:cNvCxnSpPr/>
          <p:nvPr/>
        </p:nvCxnSpPr>
        <p:spPr>
          <a:xfrm flipV="1">
            <a:off x="2003450" y="4123358"/>
            <a:ext cx="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693B7FC-791B-47AE-B77B-2B3E81F928B0}"/>
              </a:ext>
            </a:extLst>
          </p:cNvPr>
          <p:cNvCxnSpPr/>
          <p:nvPr/>
        </p:nvCxnSpPr>
        <p:spPr>
          <a:xfrm>
            <a:off x="1216050" y="5113958"/>
            <a:ext cx="1574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図 27" descr="%pptTeX&#10;\begin{document}&#10;\begin{align*}&#10;\theta&#10;\end{align*}&#10;\end{document}">
            <a:extLst>
              <a:ext uri="{FF2B5EF4-FFF2-40B4-BE49-F238E27FC236}">
                <a16:creationId xmlns:a16="http://schemas.microsoft.com/office/drawing/2014/main" id="{CD159FD9-6ED6-4CF3-A5F8-F73555A87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06" y="5425013"/>
            <a:ext cx="170188" cy="298545"/>
          </a:xfrm>
          <a:prstGeom prst="rect">
            <a:avLst/>
          </a:prstGeom>
        </p:spPr>
      </p:pic>
      <p:pic>
        <p:nvPicPr>
          <p:cNvPr id="31" name="図 30" descr="%pptTeX&#10;\begin{document}&#10;\begin{align*}&#10;\rho (\theta )&#10;\end{align*}&#10;\end{document}">
            <a:extLst>
              <a:ext uri="{FF2B5EF4-FFF2-40B4-BE49-F238E27FC236}">
                <a16:creationId xmlns:a16="http://schemas.microsoft.com/office/drawing/2014/main" id="{B9C7E5F9-8B95-42A0-BCC1-06E0B7568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92" y="3666299"/>
            <a:ext cx="679116" cy="417637"/>
          </a:xfrm>
          <a:prstGeom prst="rect">
            <a:avLst/>
          </a:prstGeom>
        </p:spPr>
      </p:pic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596BF6F-CB3A-45C4-BE78-CC45DFD65DAF}"/>
              </a:ext>
            </a:extLst>
          </p:cNvPr>
          <p:cNvCxnSpPr>
            <a:cxnSpLocks/>
          </p:cNvCxnSpPr>
          <p:nvPr/>
        </p:nvCxnSpPr>
        <p:spPr>
          <a:xfrm flipV="1">
            <a:off x="1216050" y="4305181"/>
            <a:ext cx="0" cy="141837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9B9665F-4CDD-4BC0-BAAB-D456AD768FD7}"/>
              </a:ext>
            </a:extLst>
          </p:cNvPr>
          <p:cNvCxnSpPr>
            <a:cxnSpLocks/>
          </p:cNvCxnSpPr>
          <p:nvPr/>
        </p:nvCxnSpPr>
        <p:spPr>
          <a:xfrm flipV="1">
            <a:off x="2790850" y="4265600"/>
            <a:ext cx="0" cy="145796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 descr="%pptTeX&#10;\begin{document}&#10;\begin{align*}&#10;\pi&#10;\end{align*}&#10;\end{document}">
            <a:extLst>
              <a:ext uri="{FF2B5EF4-FFF2-40B4-BE49-F238E27FC236}">
                <a16:creationId xmlns:a16="http://schemas.microsoft.com/office/drawing/2014/main" id="{E79CA441-200F-4A1B-A34E-827C343A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52" y="5812308"/>
            <a:ext cx="233996" cy="195260"/>
          </a:xfrm>
          <a:prstGeom prst="rect">
            <a:avLst/>
          </a:prstGeom>
        </p:spPr>
      </p:pic>
      <p:pic>
        <p:nvPicPr>
          <p:cNvPr id="46" name="図 45" descr="%pptTeX&#10;\begin{document}&#10;\begin{align*}&#10;-\pi&#10;\end{align*}&#10;\end{document}">
            <a:extLst>
              <a:ext uri="{FF2B5EF4-FFF2-40B4-BE49-F238E27FC236}">
                <a16:creationId xmlns:a16="http://schemas.microsoft.com/office/drawing/2014/main" id="{C9BAFEE1-5D2C-41A6-825F-AE4014C49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8" y="5800097"/>
            <a:ext cx="552924" cy="195260"/>
          </a:xfrm>
          <a:prstGeom prst="rect">
            <a:avLst/>
          </a:prstGeom>
        </p:spPr>
      </p:pic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104305E-ED9B-4253-A26E-3A57AEE2DD75}"/>
              </a:ext>
            </a:extLst>
          </p:cNvPr>
          <p:cNvCxnSpPr>
            <a:cxnSpLocks/>
          </p:cNvCxnSpPr>
          <p:nvPr/>
        </p:nvCxnSpPr>
        <p:spPr>
          <a:xfrm>
            <a:off x="9081886" y="5637539"/>
            <a:ext cx="2032750" cy="312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7B4568A-83FF-44B6-A8F9-4990C298B903}"/>
              </a:ext>
            </a:extLst>
          </p:cNvPr>
          <p:cNvCxnSpPr/>
          <p:nvPr/>
        </p:nvCxnSpPr>
        <p:spPr>
          <a:xfrm flipV="1">
            <a:off x="10098261" y="4189739"/>
            <a:ext cx="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図 49" descr="%pptTeX&#10;\begin{document}&#10;\begin{align*}&#10;\theta&#10;\end{align*}&#10;\end{document}">
            <a:extLst>
              <a:ext uri="{FF2B5EF4-FFF2-40B4-BE49-F238E27FC236}">
                <a16:creationId xmlns:a16="http://schemas.microsoft.com/office/drawing/2014/main" id="{68A834F2-3FAD-4CA4-B307-ED8675376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17" y="5491394"/>
            <a:ext cx="170188" cy="298545"/>
          </a:xfrm>
          <a:prstGeom prst="rect">
            <a:avLst/>
          </a:prstGeom>
        </p:spPr>
      </p:pic>
      <p:pic>
        <p:nvPicPr>
          <p:cNvPr id="51" name="図 50" descr="%pptTeX&#10;\begin{document}&#10;\begin{align*}&#10;\rho (\theta )&#10;\end{align*}&#10;\end{document}">
            <a:extLst>
              <a:ext uri="{FF2B5EF4-FFF2-40B4-BE49-F238E27FC236}">
                <a16:creationId xmlns:a16="http://schemas.microsoft.com/office/drawing/2014/main" id="{496A7493-BC98-4B18-BA43-7309C2667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03" y="3732680"/>
            <a:ext cx="679116" cy="417637"/>
          </a:xfrm>
          <a:prstGeom prst="rect">
            <a:avLst/>
          </a:prstGeom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FB32634-A7E3-4558-9E52-4FD3622FF9F0}"/>
              </a:ext>
            </a:extLst>
          </p:cNvPr>
          <p:cNvCxnSpPr>
            <a:cxnSpLocks/>
          </p:cNvCxnSpPr>
          <p:nvPr/>
        </p:nvCxnSpPr>
        <p:spPr>
          <a:xfrm flipV="1">
            <a:off x="9310861" y="4370451"/>
            <a:ext cx="0" cy="141949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4E8B358D-2EE6-46A0-8494-62160819A063}"/>
              </a:ext>
            </a:extLst>
          </p:cNvPr>
          <p:cNvCxnSpPr>
            <a:cxnSpLocks/>
          </p:cNvCxnSpPr>
          <p:nvPr/>
        </p:nvCxnSpPr>
        <p:spPr>
          <a:xfrm flipV="1">
            <a:off x="10885661" y="4370451"/>
            <a:ext cx="0" cy="1419489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 descr="%pptTeX&#10;\begin{document}&#10;\begin{align*}&#10;\pi&#10;\end{align*}&#10;\end{document}">
            <a:extLst>
              <a:ext uri="{FF2B5EF4-FFF2-40B4-BE49-F238E27FC236}">
                <a16:creationId xmlns:a16="http://schemas.microsoft.com/office/drawing/2014/main" id="{7E6073FB-18B4-4ABD-8AFE-692BC3B78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663" y="5878689"/>
            <a:ext cx="233996" cy="195260"/>
          </a:xfrm>
          <a:prstGeom prst="rect">
            <a:avLst/>
          </a:prstGeom>
        </p:spPr>
      </p:pic>
      <p:pic>
        <p:nvPicPr>
          <p:cNvPr id="55" name="図 54" descr="%pptTeX&#10;\begin{document}&#10;\begin{align*}&#10;-\pi&#10;\end{align*}&#10;\end{document}">
            <a:extLst>
              <a:ext uri="{FF2B5EF4-FFF2-40B4-BE49-F238E27FC236}">
                <a16:creationId xmlns:a16="http://schemas.microsoft.com/office/drawing/2014/main" id="{567AB0C2-6B5B-480E-A35D-350631115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99" y="5866478"/>
            <a:ext cx="552924" cy="195260"/>
          </a:xfrm>
          <a:prstGeom prst="rect">
            <a:avLst/>
          </a:prstGeom>
        </p:spPr>
      </p:pic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A370658-A515-42A0-A333-96CC0492757A}"/>
              </a:ext>
            </a:extLst>
          </p:cNvPr>
          <p:cNvSpPr/>
          <p:nvPr/>
        </p:nvSpPr>
        <p:spPr>
          <a:xfrm>
            <a:off x="9586377" y="4494539"/>
            <a:ext cx="1066800" cy="1143000"/>
          </a:xfrm>
          <a:custGeom>
            <a:avLst/>
            <a:gdLst>
              <a:gd name="connsiteX0" fmla="*/ 0 w 1066800"/>
              <a:gd name="connsiteY0" fmla="*/ 1143000 h 1143000"/>
              <a:gd name="connsiteX1" fmla="*/ 508000 w 1066800"/>
              <a:gd name="connsiteY1" fmla="*/ 0 h 1143000"/>
              <a:gd name="connsiteX2" fmla="*/ 1066800 w 10668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1143000">
                <a:moveTo>
                  <a:pt x="0" y="1143000"/>
                </a:moveTo>
                <a:cubicBezTo>
                  <a:pt x="165100" y="571500"/>
                  <a:pt x="330200" y="0"/>
                  <a:pt x="508000" y="0"/>
                </a:cubicBezTo>
                <a:cubicBezTo>
                  <a:pt x="685800" y="0"/>
                  <a:pt x="876300" y="571500"/>
                  <a:pt x="1066800" y="114300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861954B-AF11-49D7-B908-6F59A168D2B2}"/>
              </a:ext>
            </a:extLst>
          </p:cNvPr>
          <p:cNvCxnSpPr/>
          <p:nvPr/>
        </p:nvCxnSpPr>
        <p:spPr>
          <a:xfrm>
            <a:off x="4530181" y="5857492"/>
            <a:ext cx="3158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B01C97BE-725F-484F-8C58-E63D7FD72462}"/>
              </a:ext>
            </a:extLst>
          </p:cNvPr>
          <p:cNvCxnSpPr/>
          <p:nvPr/>
        </p:nvCxnSpPr>
        <p:spPr>
          <a:xfrm flipV="1">
            <a:off x="4530181" y="3946681"/>
            <a:ext cx="0" cy="19108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20741DB-5AAE-4CC1-845C-2ECBE921C25A}"/>
              </a:ext>
            </a:extLst>
          </p:cNvPr>
          <p:cNvSpPr/>
          <p:nvPr/>
        </p:nvSpPr>
        <p:spPr>
          <a:xfrm>
            <a:off x="6239917" y="4147386"/>
            <a:ext cx="1384916" cy="665825"/>
          </a:xfrm>
          <a:custGeom>
            <a:avLst/>
            <a:gdLst>
              <a:gd name="connsiteX0" fmla="*/ 1384916 w 1384916"/>
              <a:gd name="connsiteY0" fmla="*/ 0 h 665825"/>
              <a:gd name="connsiteX1" fmla="*/ 319596 w 1384916"/>
              <a:gd name="connsiteY1" fmla="*/ 372862 h 665825"/>
              <a:gd name="connsiteX2" fmla="*/ 0 w 1384916"/>
              <a:gd name="connsiteY2" fmla="*/ 665825 h 665825"/>
              <a:gd name="connsiteX3" fmla="*/ 0 w 1384916"/>
              <a:gd name="connsiteY3" fmla="*/ 665825 h 6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916" h="665825">
                <a:moveTo>
                  <a:pt x="1384916" y="0"/>
                </a:moveTo>
                <a:cubicBezTo>
                  <a:pt x="967665" y="130945"/>
                  <a:pt x="550415" y="261891"/>
                  <a:pt x="319596" y="372862"/>
                </a:cubicBezTo>
                <a:cubicBezTo>
                  <a:pt x="88777" y="483833"/>
                  <a:pt x="0" y="665825"/>
                  <a:pt x="0" y="665825"/>
                </a:cubicBezTo>
                <a:lnTo>
                  <a:pt x="0" y="665825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51EDF01-E21E-44CE-8EFF-9AC032761738}"/>
              </a:ext>
            </a:extLst>
          </p:cNvPr>
          <p:cNvCxnSpPr>
            <a:cxnSpLocks/>
          </p:cNvCxnSpPr>
          <p:nvPr/>
        </p:nvCxnSpPr>
        <p:spPr>
          <a:xfrm flipV="1">
            <a:off x="4542188" y="5812308"/>
            <a:ext cx="1272751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図 61" descr="%pptTeX&#10;\begin{document}&#10;\begin{align*}&#10;|P|&#10;\end{align*}&#10;\end{document}">
            <a:extLst>
              <a:ext uri="{FF2B5EF4-FFF2-40B4-BE49-F238E27FC236}">
                <a16:creationId xmlns:a16="http://schemas.microsoft.com/office/drawing/2014/main" id="{F1FFB712-07F4-4916-9424-816A1D96F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75" y="3416216"/>
            <a:ext cx="502885" cy="461663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305B89F-433A-4AB2-806A-E8CD290B441E}"/>
              </a:ext>
            </a:extLst>
          </p:cNvPr>
          <p:cNvSpPr txBox="1"/>
          <p:nvPr/>
        </p:nvSpPr>
        <p:spPr>
          <a:xfrm>
            <a:off x="6652648" y="3569759"/>
            <a:ext cx="147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Deconfined </a:t>
            </a:r>
          </a:p>
          <a:p>
            <a:r>
              <a:rPr kumimoji="1" lang="en-US" altLang="ja-JP" dirty="0"/>
              <a:t>phase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761A431-E80E-4CC1-93C0-F598830260AE}"/>
              </a:ext>
            </a:extLst>
          </p:cNvPr>
          <p:cNvSpPr txBox="1"/>
          <p:nvPr/>
        </p:nvSpPr>
        <p:spPr>
          <a:xfrm>
            <a:off x="4638897" y="5120794"/>
            <a:ext cx="123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Confined </a:t>
            </a:r>
          </a:p>
          <a:p>
            <a:r>
              <a:rPr kumimoji="1" lang="en-US" altLang="ja-JP" dirty="0"/>
              <a:t>phase</a:t>
            </a:r>
            <a:endParaRPr kumimoji="1" lang="ja-JP" altLang="en-US" dirty="0"/>
          </a:p>
        </p:txBody>
      </p:sp>
      <p:pic>
        <p:nvPicPr>
          <p:cNvPr id="69" name="図 68" descr="%pptTeX&#10;\begin{document}&#10;\begin{align*}&#10;T&#10;\end{align*}&#10;\end{document}">
            <a:extLst>
              <a:ext uri="{FF2B5EF4-FFF2-40B4-BE49-F238E27FC236}">
                <a16:creationId xmlns:a16="http://schemas.microsoft.com/office/drawing/2014/main" id="{B1113392-5282-4C3D-B29D-CB849DF0D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70" y="5668570"/>
            <a:ext cx="316977" cy="321545"/>
          </a:xfrm>
          <a:prstGeom prst="rect">
            <a:avLst/>
          </a:prstGeom>
        </p:spPr>
      </p:pic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6A603BB4-EC15-4012-B6AB-01691802B674}"/>
              </a:ext>
            </a:extLst>
          </p:cNvPr>
          <p:cNvSpPr/>
          <p:nvPr/>
        </p:nvSpPr>
        <p:spPr>
          <a:xfrm>
            <a:off x="5788017" y="4813211"/>
            <a:ext cx="433956" cy="1021690"/>
          </a:xfrm>
          <a:custGeom>
            <a:avLst/>
            <a:gdLst>
              <a:gd name="connsiteX0" fmla="*/ 399495 w 399495"/>
              <a:gd name="connsiteY0" fmla="*/ 0 h 985422"/>
              <a:gd name="connsiteX1" fmla="*/ 186431 w 399495"/>
              <a:gd name="connsiteY1" fmla="*/ 559293 h 985422"/>
              <a:gd name="connsiteX2" fmla="*/ 0 w 399495"/>
              <a:gd name="connsiteY2" fmla="*/ 985422 h 985422"/>
              <a:gd name="connsiteX3" fmla="*/ 0 w 399495"/>
              <a:gd name="connsiteY3" fmla="*/ 985422 h 9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495" h="985422">
                <a:moveTo>
                  <a:pt x="399495" y="0"/>
                </a:moveTo>
                <a:cubicBezTo>
                  <a:pt x="326254" y="197528"/>
                  <a:pt x="253013" y="395056"/>
                  <a:pt x="186431" y="559293"/>
                </a:cubicBezTo>
                <a:cubicBezTo>
                  <a:pt x="119849" y="723530"/>
                  <a:pt x="0" y="985422"/>
                  <a:pt x="0" y="985422"/>
                </a:cubicBezTo>
                <a:lnTo>
                  <a:pt x="0" y="985422"/>
                </a:ln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E766F419-4591-48A0-8A73-0EC727092105}"/>
              </a:ext>
            </a:extLst>
          </p:cNvPr>
          <p:cNvSpPr/>
          <p:nvPr/>
        </p:nvSpPr>
        <p:spPr>
          <a:xfrm rot="17622712">
            <a:off x="8374920" y="3753740"/>
            <a:ext cx="315121" cy="1244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76BA76AB-0D70-4842-9491-7C2BC9E449F2}"/>
              </a:ext>
            </a:extLst>
          </p:cNvPr>
          <p:cNvSpPr/>
          <p:nvPr/>
        </p:nvSpPr>
        <p:spPr>
          <a:xfrm rot="6261861">
            <a:off x="3609512" y="4610908"/>
            <a:ext cx="340882" cy="1274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7160B6-C3EE-4DB1-85E3-628F0EB78334}"/>
              </a:ext>
            </a:extLst>
          </p:cNvPr>
          <p:cNvSpPr txBox="1"/>
          <p:nvPr/>
        </p:nvSpPr>
        <p:spPr>
          <a:xfrm>
            <a:off x="725862" y="6180869"/>
            <a:ext cx="251447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Flat in confined phase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9777430-A29C-4EC1-9859-9B2F273DC234}"/>
              </a:ext>
            </a:extLst>
          </p:cNvPr>
          <p:cNvSpPr txBox="1"/>
          <p:nvPr/>
        </p:nvSpPr>
        <p:spPr>
          <a:xfrm>
            <a:off x="8325483" y="6198049"/>
            <a:ext cx="370178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Nonuniform in deconfined phase</a:t>
            </a:r>
            <a:endParaRPr kumimoji="1"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ED8B89A-65E9-4A6C-8DFF-3460699AF188}"/>
              </a:ext>
            </a:extLst>
          </p:cNvPr>
          <p:cNvSpPr txBox="1"/>
          <p:nvPr/>
        </p:nvSpPr>
        <p:spPr>
          <a:xfrm>
            <a:off x="479777" y="811295"/>
            <a:ext cx="116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We mainly consider </a:t>
            </a:r>
            <a:r>
              <a:rPr kumimoji="1" lang="en-US" altLang="ja-JP" dirty="0">
                <a:solidFill>
                  <a:schemeClr val="accent1"/>
                </a:solidFill>
              </a:rPr>
              <a:t>large-N</a:t>
            </a:r>
            <a:r>
              <a:rPr kumimoji="1" lang="en-US" altLang="ja-JP" dirty="0"/>
              <a:t> SU(N) gauge theories </a:t>
            </a:r>
            <a:r>
              <a:rPr kumimoji="1" lang="en-US" altLang="ja-JP" dirty="0">
                <a:solidFill>
                  <a:schemeClr val="accent1"/>
                </a:solidFill>
              </a:rPr>
              <a:t>with adjoint matters</a:t>
            </a:r>
            <a:r>
              <a:rPr kumimoji="1" lang="en-US" altLang="ja-JP" dirty="0"/>
              <a:t> at finite temperature. (center </a:t>
            </a:r>
            <a:r>
              <a:rPr kumimoji="1" lang="en-US" altLang="ja-JP" dirty="0" err="1"/>
              <a:t>sym</a:t>
            </a:r>
            <a:r>
              <a:rPr kumimoji="1" lang="en-US" altLang="ja-JP" dirty="0"/>
              <a:t>) </a:t>
            </a:r>
            <a:endParaRPr kumimoji="1" lang="ja-JP" altLang="en-US" dirty="0"/>
          </a:p>
        </p:txBody>
      </p:sp>
      <p:pic>
        <p:nvPicPr>
          <p:cNvPr id="44" name="図 43" descr="%pptTeX&#10;\begin{document}&#10;\begin{align*}&#10;P =\frac{1}{N} {\rm Tr} {\cal P} e^{i\int  A_0}&#10;= \frac{1}{N} \sum_{i=1}^N e^{i\theta_i}&#10;= \int_0^{2\pi} d\theta e^{i\theta} \rho (\theta)&#10;\end{align*}&#10;\end{document}">
            <a:extLst>
              <a:ext uri="{FF2B5EF4-FFF2-40B4-BE49-F238E27FC236}">
                <a16:creationId xmlns:a16="http://schemas.microsoft.com/office/drawing/2014/main" id="{61BA5C6A-A021-4673-951C-AF21864D0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98" y="1760684"/>
            <a:ext cx="5762466" cy="833032"/>
          </a:xfrm>
          <a:prstGeom prst="rect">
            <a:avLst/>
          </a:prstGeom>
        </p:spPr>
      </p:pic>
      <p:pic>
        <p:nvPicPr>
          <p:cNvPr id="7" name="図 6" descr="%pptTeX&#10;\begin{document}&#10;\begin{align*}&#10;\rho (\theta) = \frac{1}{N}\sum_{i=1}^N \delta(\theta - \theta_i)&#10;\end{align*}&#10;\end{document}">
            <a:extLst>
              <a:ext uri="{FF2B5EF4-FFF2-40B4-BE49-F238E27FC236}">
                <a16:creationId xmlns:a16="http://schemas.microsoft.com/office/drawing/2014/main" id="{F7B21286-E2D5-4357-A36A-526315963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81" y="1777987"/>
            <a:ext cx="2641392" cy="796508"/>
          </a:xfrm>
          <a:prstGeom prst="rect">
            <a:avLst/>
          </a:prstGeom>
        </p:spPr>
      </p:pic>
      <p:sp>
        <p:nvSpPr>
          <p:cNvPr id="8" name="大かっこ 7">
            <a:extLst>
              <a:ext uri="{FF2B5EF4-FFF2-40B4-BE49-F238E27FC236}">
                <a16:creationId xmlns:a16="http://schemas.microsoft.com/office/drawing/2014/main" id="{EA7F2DE1-1745-41F0-A36F-BFE0E63E3E17}"/>
              </a:ext>
            </a:extLst>
          </p:cNvPr>
          <p:cNvSpPr/>
          <p:nvPr/>
        </p:nvSpPr>
        <p:spPr>
          <a:xfrm>
            <a:off x="7391400" y="1834858"/>
            <a:ext cx="4394200" cy="646331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1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57" grpId="0" animBg="1"/>
      <p:bldP spid="60" grpId="0" animBg="1"/>
      <p:bldP spid="64" grpId="0"/>
      <p:bldP spid="65" grpId="0"/>
      <p:bldP spid="35" grpId="0" animBg="1"/>
      <p:bldP spid="3" grpId="0" animBg="1"/>
      <p:bldP spid="37" grpId="0" animBg="1"/>
      <p:bldP spid="4" grpId="0" animBg="1"/>
      <p:bldP spid="3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1FE744-C244-4522-8BB3-4C94FF83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43" y="-171450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400" u="sng" dirty="0">
                <a:solidFill>
                  <a:srgbClr val="FF0000"/>
                </a:solidFill>
              </a:rPr>
              <a:t>Partial Deconfinement</a:t>
            </a:r>
            <a:endParaRPr kumimoji="1" lang="ja-JP" altLang="en-US" sz="5400" u="sng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7FAFFE-A9AC-43AF-B483-3CAF883078DB}"/>
              </a:ext>
            </a:extLst>
          </p:cNvPr>
          <p:cNvSpPr txBox="1"/>
          <p:nvPr/>
        </p:nvSpPr>
        <p:spPr>
          <a:xfrm>
            <a:off x="472181" y="987117"/>
            <a:ext cx="10310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 </a:t>
            </a:r>
            <a:r>
              <a:rPr kumimoji="1" lang="en-US" altLang="ja-JP" sz="2400" dirty="0"/>
              <a:t>We mainly consider </a:t>
            </a:r>
            <a:r>
              <a:rPr kumimoji="1" lang="en-US" altLang="ja-JP" sz="2400" dirty="0">
                <a:solidFill>
                  <a:schemeClr val="accent1"/>
                </a:solidFill>
              </a:rPr>
              <a:t>large-N</a:t>
            </a:r>
            <a:r>
              <a:rPr kumimoji="1" lang="en-US" altLang="ja-JP" sz="2400" dirty="0"/>
              <a:t> SU(N) gauge theories </a:t>
            </a:r>
            <a:r>
              <a:rPr kumimoji="1" lang="en-US" altLang="ja-JP" sz="2400" dirty="0">
                <a:solidFill>
                  <a:schemeClr val="accent1"/>
                </a:solidFill>
              </a:rPr>
              <a:t>with adjoint matters</a:t>
            </a:r>
          </a:p>
          <a:p>
            <a:r>
              <a:rPr kumimoji="1" lang="en-US" altLang="ja-JP" sz="2400" dirty="0"/>
              <a:t>   at finite temperature. (with the center symmetry)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3F63FB-CB8C-4ADE-B16E-8F8999553372}"/>
              </a:ext>
            </a:extLst>
          </p:cNvPr>
          <p:cNvSpPr txBox="1"/>
          <p:nvPr/>
        </p:nvSpPr>
        <p:spPr>
          <a:xfrm>
            <a:off x="484188" y="1855843"/>
            <a:ext cx="1131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 </a:t>
            </a:r>
            <a:r>
              <a:rPr kumimoji="1" lang="en-US" altLang="ja-JP" sz="2400" dirty="0"/>
              <a:t>The Polyakov loop is a good order parameter for confine/deconfine transition.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78DE8E-8827-49D8-A45D-3992567023BE}"/>
              </a:ext>
            </a:extLst>
          </p:cNvPr>
          <p:cNvSpPr txBox="1"/>
          <p:nvPr/>
        </p:nvSpPr>
        <p:spPr>
          <a:xfrm>
            <a:off x="472181" y="2338387"/>
            <a:ext cx="1063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 </a:t>
            </a:r>
            <a:r>
              <a:rPr kumimoji="1" lang="en-US" altLang="ja-JP" sz="2400" dirty="0"/>
              <a:t>In some gauge theories, there exists “</a:t>
            </a:r>
            <a:r>
              <a:rPr kumimoji="1" lang="en-US" altLang="ja-JP" sz="2400" dirty="0">
                <a:solidFill>
                  <a:schemeClr val="accent1"/>
                </a:solidFill>
              </a:rPr>
              <a:t>Partially deconfined phase. (PDP)</a:t>
            </a:r>
            <a:r>
              <a:rPr kumimoji="1" lang="en-US" altLang="ja-JP" sz="2400" dirty="0"/>
              <a:t>” </a:t>
            </a:r>
            <a:endParaRPr kumimoji="1" lang="ja-JP" altLang="en-US" sz="2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9E283D-2916-446E-8DB2-323639E01D23}"/>
              </a:ext>
            </a:extLst>
          </p:cNvPr>
          <p:cNvSpPr txBox="1"/>
          <p:nvPr/>
        </p:nvSpPr>
        <p:spPr>
          <a:xfrm>
            <a:off x="527051" y="5785792"/>
            <a:ext cx="820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 </a:t>
            </a:r>
            <a:r>
              <a:rPr kumimoji="1" lang="en-US" altLang="ja-JP" sz="2400" dirty="0"/>
              <a:t>PDP can be characterized by the Polyakov loop phases.</a:t>
            </a:r>
            <a:endParaRPr kumimoji="1" lang="ja-JP" altLang="en-US" sz="2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35747EC-442A-4CA5-8848-3C636840BA03}"/>
              </a:ext>
            </a:extLst>
          </p:cNvPr>
          <p:cNvSpPr txBox="1"/>
          <p:nvPr/>
        </p:nvSpPr>
        <p:spPr>
          <a:xfrm>
            <a:off x="527050" y="6244693"/>
            <a:ext cx="1049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 </a:t>
            </a:r>
            <a:r>
              <a:rPr kumimoji="1" lang="en-US" altLang="ja-JP" sz="2400" dirty="0"/>
              <a:t>PDP shears a common structure with the Gross-Witten-Wadia transition.</a:t>
            </a:r>
            <a:endParaRPr kumimoji="1" lang="ja-JP" altLang="en-US" sz="24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EFADC44-D2C7-430A-8B26-27551D6AEC58}"/>
              </a:ext>
            </a:extLst>
          </p:cNvPr>
          <p:cNvCxnSpPr/>
          <p:nvPr/>
        </p:nvCxnSpPr>
        <p:spPr>
          <a:xfrm>
            <a:off x="2262053" y="5464284"/>
            <a:ext cx="3158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BF07DDD6-8955-4D6E-8F15-ECEA2E8EB80A}"/>
              </a:ext>
            </a:extLst>
          </p:cNvPr>
          <p:cNvCxnSpPr/>
          <p:nvPr/>
        </p:nvCxnSpPr>
        <p:spPr>
          <a:xfrm flipV="1">
            <a:off x="2262053" y="3553473"/>
            <a:ext cx="0" cy="19108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DE83BF5-1D56-4197-9CE0-2C59101414CD}"/>
              </a:ext>
            </a:extLst>
          </p:cNvPr>
          <p:cNvSpPr/>
          <p:nvPr/>
        </p:nvSpPr>
        <p:spPr>
          <a:xfrm>
            <a:off x="3971789" y="3754178"/>
            <a:ext cx="1384916" cy="665825"/>
          </a:xfrm>
          <a:custGeom>
            <a:avLst/>
            <a:gdLst>
              <a:gd name="connsiteX0" fmla="*/ 1384916 w 1384916"/>
              <a:gd name="connsiteY0" fmla="*/ 0 h 665825"/>
              <a:gd name="connsiteX1" fmla="*/ 319596 w 1384916"/>
              <a:gd name="connsiteY1" fmla="*/ 372862 h 665825"/>
              <a:gd name="connsiteX2" fmla="*/ 0 w 1384916"/>
              <a:gd name="connsiteY2" fmla="*/ 665825 h 665825"/>
              <a:gd name="connsiteX3" fmla="*/ 0 w 1384916"/>
              <a:gd name="connsiteY3" fmla="*/ 665825 h 6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916" h="665825">
                <a:moveTo>
                  <a:pt x="1384916" y="0"/>
                </a:moveTo>
                <a:cubicBezTo>
                  <a:pt x="967665" y="130945"/>
                  <a:pt x="550415" y="261891"/>
                  <a:pt x="319596" y="372862"/>
                </a:cubicBezTo>
                <a:cubicBezTo>
                  <a:pt x="88777" y="483833"/>
                  <a:pt x="0" y="665825"/>
                  <a:pt x="0" y="665825"/>
                </a:cubicBezTo>
                <a:lnTo>
                  <a:pt x="0" y="665825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4FDE9BE-D13C-4596-86FB-F9092758992C}"/>
              </a:ext>
            </a:extLst>
          </p:cNvPr>
          <p:cNvCxnSpPr>
            <a:cxnSpLocks/>
          </p:cNvCxnSpPr>
          <p:nvPr/>
        </p:nvCxnSpPr>
        <p:spPr>
          <a:xfrm flipV="1">
            <a:off x="2274060" y="5419100"/>
            <a:ext cx="1272751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%pptTeX&#10;\begin{document}&#10;\begin{align*}&#10;|P|&#10;\end{align*}&#10;\end{document}">
            <a:extLst>
              <a:ext uri="{FF2B5EF4-FFF2-40B4-BE49-F238E27FC236}">
                <a16:creationId xmlns:a16="http://schemas.microsoft.com/office/drawing/2014/main" id="{97A213DA-D984-4281-8A7D-7BBEC8AC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47" y="3023008"/>
            <a:ext cx="502885" cy="461663"/>
          </a:xfrm>
          <a:prstGeom prst="rect">
            <a:avLst/>
          </a:prstGeom>
        </p:spPr>
      </p:pic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B4F5937-FDEC-4902-8D89-88B623AB0931}"/>
              </a:ext>
            </a:extLst>
          </p:cNvPr>
          <p:cNvSpPr/>
          <p:nvPr/>
        </p:nvSpPr>
        <p:spPr>
          <a:xfrm>
            <a:off x="3558729" y="4433678"/>
            <a:ext cx="418445" cy="985422"/>
          </a:xfrm>
          <a:custGeom>
            <a:avLst/>
            <a:gdLst>
              <a:gd name="connsiteX0" fmla="*/ 399495 w 399495"/>
              <a:gd name="connsiteY0" fmla="*/ 0 h 985422"/>
              <a:gd name="connsiteX1" fmla="*/ 186431 w 399495"/>
              <a:gd name="connsiteY1" fmla="*/ 559293 h 985422"/>
              <a:gd name="connsiteX2" fmla="*/ 0 w 399495"/>
              <a:gd name="connsiteY2" fmla="*/ 985422 h 985422"/>
              <a:gd name="connsiteX3" fmla="*/ 0 w 399495"/>
              <a:gd name="connsiteY3" fmla="*/ 985422 h 9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495" h="985422">
                <a:moveTo>
                  <a:pt x="399495" y="0"/>
                </a:moveTo>
                <a:cubicBezTo>
                  <a:pt x="326254" y="197528"/>
                  <a:pt x="253013" y="395056"/>
                  <a:pt x="186431" y="559293"/>
                </a:cubicBezTo>
                <a:cubicBezTo>
                  <a:pt x="119849" y="723530"/>
                  <a:pt x="0" y="985422"/>
                  <a:pt x="0" y="985422"/>
                </a:cubicBezTo>
                <a:lnTo>
                  <a:pt x="0" y="985422"/>
                </a:ln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80ED898-54FD-49F8-BCED-FB575F55F5C2}"/>
              </a:ext>
            </a:extLst>
          </p:cNvPr>
          <p:cNvSpPr txBox="1"/>
          <p:nvPr/>
        </p:nvSpPr>
        <p:spPr>
          <a:xfrm>
            <a:off x="5499485" y="3377401"/>
            <a:ext cx="147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Deconfined </a:t>
            </a:r>
          </a:p>
          <a:p>
            <a:r>
              <a:rPr kumimoji="1" lang="en-US" altLang="ja-JP" dirty="0"/>
              <a:t>phase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23A7D62-175F-4050-8288-2F15C1ED6C47}"/>
              </a:ext>
            </a:extLst>
          </p:cNvPr>
          <p:cNvSpPr txBox="1"/>
          <p:nvPr/>
        </p:nvSpPr>
        <p:spPr>
          <a:xfrm>
            <a:off x="1048200" y="4981293"/>
            <a:ext cx="123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Confined </a:t>
            </a:r>
          </a:p>
          <a:p>
            <a:r>
              <a:rPr kumimoji="1" lang="en-US" altLang="ja-JP" dirty="0"/>
              <a:t>phase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8654735-31CF-4850-AF06-950A2679F682}"/>
              </a:ext>
            </a:extLst>
          </p:cNvPr>
          <p:cNvSpPr txBox="1"/>
          <p:nvPr/>
        </p:nvSpPr>
        <p:spPr>
          <a:xfrm>
            <a:off x="3905251" y="4749247"/>
            <a:ext cx="301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Partially deconfined phase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AB7F146-F04B-433F-8F9C-3B63E5B998CD}"/>
              </a:ext>
            </a:extLst>
          </p:cNvPr>
          <p:cNvSpPr txBox="1"/>
          <p:nvPr/>
        </p:nvSpPr>
        <p:spPr>
          <a:xfrm>
            <a:off x="2508293" y="3513859"/>
            <a:ext cx="201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Gross-Witten-Wadia</a:t>
            </a:r>
          </a:p>
          <a:p>
            <a:r>
              <a:rPr kumimoji="1" lang="en-US" altLang="ja-JP" sz="1400" dirty="0"/>
              <a:t>Transition (3rd order) </a:t>
            </a:r>
            <a:endParaRPr kumimoji="1" lang="ja-JP" altLang="en-US" sz="1400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BB275E3-A7EB-43BA-A0F3-D6F4CAB8FFD5}"/>
              </a:ext>
            </a:extLst>
          </p:cNvPr>
          <p:cNvCxnSpPr/>
          <p:nvPr/>
        </p:nvCxnSpPr>
        <p:spPr>
          <a:xfrm>
            <a:off x="3397250" y="4037079"/>
            <a:ext cx="444072" cy="31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図 50" descr="%pptTeX&#10;\begin{document}&#10;\begin{align*}&#10;T&#10;\end{align*}&#10;\end{document}">
            <a:extLst>
              <a:ext uri="{FF2B5EF4-FFF2-40B4-BE49-F238E27FC236}">
                <a16:creationId xmlns:a16="http://schemas.microsoft.com/office/drawing/2014/main" id="{6593F92B-4504-4FA0-870A-E89437C7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42" y="5275362"/>
            <a:ext cx="316977" cy="3215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675316-94C0-4883-B4F1-4DA508EB780D}"/>
              </a:ext>
            </a:extLst>
          </p:cNvPr>
          <p:cNvSpPr txBox="1"/>
          <p:nvPr/>
        </p:nvSpPr>
        <p:spPr>
          <a:xfrm>
            <a:off x="7484486" y="3682486"/>
            <a:ext cx="44455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</a:rPr>
              <a:t>D. O. F for SU(M) (M&lt;N)</a:t>
            </a:r>
          </a:p>
          <a:p>
            <a:r>
              <a:rPr kumimoji="1" lang="en-US" altLang="ja-JP" sz="2800" dirty="0">
                <a:solidFill>
                  <a:schemeClr val="accent1"/>
                </a:solidFill>
              </a:rPr>
              <a:t>subgroup are deconfined </a:t>
            </a:r>
          </a:p>
          <a:p>
            <a:r>
              <a:rPr kumimoji="1" lang="en-US" altLang="ja-JP" sz="2800" dirty="0">
                <a:solidFill>
                  <a:schemeClr val="accent1"/>
                </a:solidFill>
              </a:rPr>
              <a:t>and the rest are confined</a:t>
            </a:r>
          </a:p>
        </p:txBody>
      </p:sp>
    </p:spTree>
    <p:extLst>
      <p:ext uri="{BB962C8B-B14F-4D97-AF65-F5344CB8AC3E}">
        <p14:creationId xmlns:p14="http://schemas.microsoft.com/office/powerpoint/2010/main" val="23285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2" grpId="0"/>
      <p:bldP spid="33" grpId="0"/>
      <p:bldP spid="36" grpId="0" animBg="1"/>
      <p:bldP spid="43" grpId="0" animBg="1"/>
      <p:bldP spid="44" grpId="0"/>
      <p:bldP spid="45" grpId="0"/>
      <p:bldP spid="46" grpId="0"/>
      <p:bldP spid="4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A900A4-BD6C-4F10-9E60-AB3C11F1C848}"/>
              </a:ext>
            </a:extLst>
          </p:cNvPr>
          <p:cNvSpPr txBox="1"/>
          <p:nvPr/>
        </p:nvSpPr>
        <p:spPr>
          <a:xfrm>
            <a:off x="270768" y="157573"/>
            <a:ext cx="605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Partially deconfined phase (PDP)</a:t>
            </a:r>
            <a:endParaRPr kumimoji="1" lang="ja-JP" altLang="en-US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DBC83-7D15-412C-98C2-8916C548AC93}"/>
              </a:ext>
            </a:extLst>
          </p:cNvPr>
          <p:cNvSpPr txBox="1"/>
          <p:nvPr/>
        </p:nvSpPr>
        <p:spPr>
          <a:xfrm>
            <a:off x="828577" y="4725052"/>
            <a:ext cx="104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It is natural to call it PDP, if the phase distribution takes the following form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E461F6-1B1F-4F88-ACCC-B3B06F22BC38}"/>
              </a:ext>
            </a:extLst>
          </p:cNvPr>
          <p:cNvSpPr txBox="1"/>
          <p:nvPr/>
        </p:nvSpPr>
        <p:spPr>
          <a:xfrm>
            <a:off x="828577" y="743882"/>
            <a:ext cx="10696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Suppose that there exists </a:t>
            </a:r>
            <a:r>
              <a:rPr kumimoji="1" lang="en-US" altLang="ja-JP" sz="2000" dirty="0">
                <a:solidFill>
                  <a:schemeClr val="accent1"/>
                </a:solidFill>
              </a:rPr>
              <a:t>another phase </a:t>
            </a:r>
            <a:r>
              <a:rPr kumimoji="1" lang="en-US" altLang="ja-JP" sz="2000" dirty="0"/>
              <a:t>in between the confined and deconfined phases. </a:t>
            </a:r>
            <a:endParaRPr kumimoji="1" lang="ja-JP" altLang="en-US" sz="2000" dirty="0"/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BFA4B4D4-8D12-4AB2-939E-CC03668E6CB1}"/>
              </a:ext>
            </a:extLst>
          </p:cNvPr>
          <p:cNvGrpSpPr/>
          <p:nvPr/>
        </p:nvGrpSpPr>
        <p:grpSpPr>
          <a:xfrm>
            <a:off x="1683396" y="1308920"/>
            <a:ext cx="8015705" cy="3255614"/>
            <a:chOff x="2304673" y="2031321"/>
            <a:chExt cx="6623610" cy="2690208"/>
          </a:xfrm>
        </p:grpSpPr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669BD5DC-3574-4630-BBD4-A4C0ECD4A2D3}"/>
                </a:ext>
              </a:extLst>
            </p:cNvPr>
            <p:cNvCxnSpPr/>
            <p:nvPr/>
          </p:nvCxnSpPr>
          <p:spPr>
            <a:xfrm>
              <a:off x="4195628" y="4297889"/>
              <a:ext cx="31585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50BFC4F7-3612-432B-9007-02748EEEC048}"/>
                </a:ext>
              </a:extLst>
            </p:cNvPr>
            <p:cNvCxnSpPr/>
            <p:nvPr/>
          </p:nvCxnSpPr>
          <p:spPr>
            <a:xfrm flipV="1">
              <a:off x="4195628" y="2387078"/>
              <a:ext cx="0" cy="19108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6AB1794E-0418-4A9F-A4B3-14F87972E155}"/>
                </a:ext>
              </a:extLst>
            </p:cNvPr>
            <p:cNvSpPr/>
            <p:nvPr/>
          </p:nvSpPr>
          <p:spPr>
            <a:xfrm>
              <a:off x="5921975" y="2536998"/>
              <a:ext cx="1384916" cy="665825"/>
            </a:xfrm>
            <a:custGeom>
              <a:avLst/>
              <a:gdLst>
                <a:gd name="connsiteX0" fmla="*/ 1384916 w 1384916"/>
                <a:gd name="connsiteY0" fmla="*/ 0 h 665825"/>
                <a:gd name="connsiteX1" fmla="*/ 319596 w 1384916"/>
                <a:gd name="connsiteY1" fmla="*/ 372862 h 665825"/>
                <a:gd name="connsiteX2" fmla="*/ 0 w 1384916"/>
                <a:gd name="connsiteY2" fmla="*/ 665825 h 665825"/>
                <a:gd name="connsiteX3" fmla="*/ 0 w 1384916"/>
                <a:gd name="connsiteY3" fmla="*/ 665825 h 6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916" h="665825">
                  <a:moveTo>
                    <a:pt x="1384916" y="0"/>
                  </a:moveTo>
                  <a:cubicBezTo>
                    <a:pt x="967665" y="130945"/>
                    <a:pt x="550415" y="261891"/>
                    <a:pt x="319596" y="372862"/>
                  </a:cubicBezTo>
                  <a:cubicBezTo>
                    <a:pt x="88777" y="483833"/>
                    <a:pt x="0" y="665825"/>
                    <a:pt x="0" y="665825"/>
                  </a:cubicBezTo>
                  <a:lnTo>
                    <a:pt x="0" y="665825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DE25AB7-CC29-4C5E-8CAB-AA9E45639D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7635" y="4252706"/>
              <a:ext cx="970334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図 17" descr="%pptTeX&#10;\begin{document}&#10;\begin{align*}&#10;|P|&#10;\end{align*}&#10;\end{document}">
              <a:extLst>
                <a:ext uri="{FF2B5EF4-FFF2-40B4-BE49-F238E27FC236}">
                  <a16:creationId xmlns:a16="http://schemas.microsoft.com/office/drawing/2014/main" id="{7283D05E-92A3-462A-898E-C4CCFE73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600" y="2274121"/>
              <a:ext cx="502885" cy="461663"/>
            </a:xfrm>
            <a:prstGeom prst="rect">
              <a:avLst/>
            </a:prstGeom>
          </p:spPr>
        </p:pic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52817D37-564F-45F5-8D38-64E3F172855B}"/>
                </a:ext>
              </a:extLst>
            </p:cNvPr>
            <p:cNvSpPr/>
            <p:nvPr/>
          </p:nvSpPr>
          <p:spPr>
            <a:xfrm>
              <a:off x="5177970" y="3212709"/>
              <a:ext cx="744006" cy="1025680"/>
            </a:xfrm>
            <a:custGeom>
              <a:avLst/>
              <a:gdLst>
                <a:gd name="connsiteX0" fmla="*/ 399495 w 399495"/>
                <a:gd name="connsiteY0" fmla="*/ 0 h 985422"/>
                <a:gd name="connsiteX1" fmla="*/ 186431 w 399495"/>
                <a:gd name="connsiteY1" fmla="*/ 559293 h 985422"/>
                <a:gd name="connsiteX2" fmla="*/ 0 w 399495"/>
                <a:gd name="connsiteY2" fmla="*/ 985422 h 985422"/>
                <a:gd name="connsiteX3" fmla="*/ 0 w 399495"/>
                <a:gd name="connsiteY3" fmla="*/ 985422 h 9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95" h="985422">
                  <a:moveTo>
                    <a:pt x="399495" y="0"/>
                  </a:moveTo>
                  <a:cubicBezTo>
                    <a:pt x="326254" y="197528"/>
                    <a:pt x="253013" y="395056"/>
                    <a:pt x="186431" y="559293"/>
                  </a:cubicBezTo>
                  <a:cubicBezTo>
                    <a:pt x="119849" y="723530"/>
                    <a:pt x="0" y="985422"/>
                    <a:pt x="0" y="985422"/>
                  </a:cubicBezTo>
                  <a:lnTo>
                    <a:pt x="0" y="985422"/>
                  </a:lnTo>
                </a:path>
              </a:pathLst>
            </a:cu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793A3E8-8F02-47E0-A3E4-0B817C4E66DA}"/>
                </a:ext>
              </a:extLst>
            </p:cNvPr>
            <p:cNvSpPr txBox="1"/>
            <p:nvPr/>
          </p:nvSpPr>
          <p:spPr>
            <a:xfrm>
              <a:off x="7354166" y="2371561"/>
              <a:ext cx="1220759" cy="305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Deconfined 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E6034CB-F77F-4F48-8538-BC6236B002EE}"/>
                </a:ext>
              </a:extLst>
            </p:cNvPr>
            <p:cNvSpPr txBox="1"/>
            <p:nvPr/>
          </p:nvSpPr>
          <p:spPr>
            <a:xfrm>
              <a:off x="3462337" y="4323206"/>
              <a:ext cx="1016769" cy="305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Confined 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70E3E71-62AC-40F6-B0E4-11A43D64750A}"/>
                </a:ext>
              </a:extLst>
            </p:cNvPr>
            <p:cNvSpPr txBox="1"/>
            <p:nvPr/>
          </p:nvSpPr>
          <p:spPr>
            <a:xfrm>
              <a:off x="4818345" y="3276050"/>
              <a:ext cx="1101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Another </a:t>
              </a:r>
            </a:p>
            <a:p>
              <a:r>
                <a:rPr kumimoji="1" lang="en-US" altLang="ja-JP" dirty="0">
                  <a:solidFill>
                    <a:srgbClr val="FF0000"/>
                  </a:solidFill>
                </a:rPr>
                <a:t>phase</a:t>
              </a:r>
            </a:p>
          </p:txBody>
        </p:sp>
        <p:pic>
          <p:nvPicPr>
            <p:cNvPr id="25" name="図 24" descr="%pptTeX&#10;\begin{document}&#10;\begin{align*}&#10;T&#10;\end{align*}&#10;\end{document}">
              <a:extLst>
                <a:ext uri="{FF2B5EF4-FFF2-40B4-BE49-F238E27FC236}">
                  <a16:creationId xmlns:a16="http://schemas.microsoft.com/office/drawing/2014/main" id="{FE18F177-D010-41D3-9D60-0531AFA7F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617" y="4108967"/>
              <a:ext cx="316977" cy="321545"/>
            </a:xfrm>
            <a:prstGeom prst="rect">
              <a:avLst/>
            </a:prstGeom>
          </p:spPr>
        </p:pic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F3E776F4-9B6F-4499-A08C-599F79CBA0C3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5986767" y="3279010"/>
              <a:ext cx="976876" cy="3346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B37B236B-A5A2-4F45-B331-052D31FF9FBB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5311645" y="3613666"/>
              <a:ext cx="1651998" cy="6390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E6FC970-B536-40BE-BAB7-C46DF9CFFE15}"/>
                </a:ext>
              </a:extLst>
            </p:cNvPr>
            <p:cNvSpPr txBox="1"/>
            <p:nvPr/>
          </p:nvSpPr>
          <p:spPr>
            <a:xfrm>
              <a:off x="6963643" y="3429000"/>
              <a:ext cx="1964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Phase transitions</a:t>
              </a:r>
              <a:endParaRPr kumimoji="1" lang="ja-JP" altLang="en-US" dirty="0"/>
            </a:p>
          </p:txBody>
        </p:sp>
        <p:pic>
          <p:nvPicPr>
            <p:cNvPr id="29" name="図 28" descr="%pptTeX&#10;\begin{document}&#10;\begin{align*}&#10;T_1&#10;\end{align*}&#10;\end{document}">
              <a:extLst>
                <a:ext uri="{FF2B5EF4-FFF2-40B4-BE49-F238E27FC236}">
                  <a16:creationId xmlns:a16="http://schemas.microsoft.com/office/drawing/2014/main" id="{5BBC1008-96F2-4D23-95DF-06D2047B4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826" y="4411259"/>
              <a:ext cx="310286" cy="302204"/>
            </a:xfrm>
            <a:prstGeom prst="rect">
              <a:avLst/>
            </a:prstGeom>
          </p:spPr>
        </p:pic>
        <p:pic>
          <p:nvPicPr>
            <p:cNvPr id="33" name="図 32" descr="%pptTeX&#10;\begin{document}&#10;\begin{align*}&#10;T_2&#10;\end{align*}&#10;\end{document}">
              <a:extLst>
                <a:ext uri="{FF2B5EF4-FFF2-40B4-BE49-F238E27FC236}">
                  <a16:creationId xmlns:a16="http://schemas.microsoft.com/office/drawing/2014/main" id="{8DAB1060-7694-45B5-84FA-A9704BF52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497" y="4419325"/>
              <a:ext cx="317435" cy="302204"/>
            </a:xfrm>
            <a:prstGeom prst="rect">
              <a:avLst/>
            </a:prstGeom>
          </p:spPr>
        </p:pic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E94D6972-C70F-4887-81C6-960BAE447C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9929" y="3212709"/>
              <a:ext cx="1" cy="105703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図 39" descr="%pptTeX&#10;\begin{document}&#10;\begin{align*}&#10;\rho_{\rm confine}(\theta) =\frac{1}{2\pi}&#10;\end{align*}&#10;\end{document}">
              <a:extLst>
                <a:ext uri="{FF2B5EF4-FFF2-40B4-BE49-F238E27FC236}">
                  <a16:creationId xmlns:a16="http://schemas.microsoft.com/office/drawing/2014/main" id="{E8668F32-2421-4741-A6BB-EDBF41C4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673" y="3386342"/>
              <a:ext cx="1623572" cy="513207"/>
            </a:xfrm>
            <a:prstGeom prst="rect">
              <a:avLst/>
            </a:prstGeom>
          </p:spPr>
        </p:pic>
        <p:pic>
          <p:nvPicPr>
            <p:cNvPr id="43" name="図 42" descr="%pptTeX&#10;\begin{document}&#10;\begin{align*}&#10;\rho_{\rm deconfine}(\theta, T) &#10;\end{align*}&#10;\end{document}">
              <a:extLst>
                <a:ext uri="{FF2B5EF4-FFF2-40B4-BE49-F238E27FC236}">
                  <a16:creationId xmlns:a16="http://schemas.microsoft.com/office/drawing/2014/main" id="{651DC1A9-4397-4665-937F-3882CEB95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754" y="2031321"/>
              <a:ext cx="1436465" cy="252656"/>
            </a:xfrm>
            <a:prstGeom prst="rect">
              <a:avLst/>
            </a:prstGeom>
          </p:spPr>
        </p:pic>
      </p:grp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E9382147-F15A-4C59-A4EF-53D274B1B3C5}"/>
              </a:ext>
            </a:extLst>
          </p:cNvPr>
          <p:cNvCxnSpPr/>
          <p:nvPr/>
        </p:nvCxnSpPr>
        <p:spPr>
          <a:xfrm>
            <a:off x="3779498" y="3419518"/>
            <a:ext cx="741702" cy="461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C67E7CED-F06B-49FD-91F2-79FACEE7CFC6}"/>
              </a:ext>
            </a:extLst>
          </p:cNvPr>
          <p:cNvCxnSpPr>
            <a:cxnSpLocks/>
          </p:cNvCxnSpPr>
          <p:nvPr/>
        </p:nvCxnSpPr>
        <p:spPr>
          <a:xfrm>
            <a:off x="6661735" y="1645527"/>
            <a:ext cx="297238" cy="43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0454C7B-1748-4D8D-B980-ECBDAC4A995E}"/>
              </a:ext>
            </a:extLst>
          </p:cNvPr>
          <p:cNvSpPr txBox="1"/>
          <p:nvPr/>
        </p:nvSpPr>
        <p:spPr>
          <a:xfrm>
            <a:off x="422910" y="6312847"/>
            <a:ext cx="1207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i.e.</a:t>
            </a:r>
            <a:r>
              <a:rPr kumimoji="1" lang="ja-JP" altLang="en-US" sz="2400" dirty="0"/>
              <a:t> </a:t>
            </a:r>
            <a:r>
              <a:rPr kumimoji="1" lang="en-US" altLang="ja-JP" sz="2400" dirty="0">
                <a:solidFill>
                  <a:schemeClr val="accent1"/>
                </a:solidFill>
              </a:rPr>
              <a:t>D. O. F for SU(M) subgroup are already deconfined but the rest is still confined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27E895B-6641-44AD-94ED-741237938F10}"/>
              </a:ext>
            </a:extLst>
          </p:cNvPr>
          <p:cNvSpPr/>
          <p:nvPr/>
        </p:nvSpPr>
        <p:spPr>
          <a:xfrm>
            <a:off x="1996421" y="5297510"/>
            <a:ext cx="8163019" cy="852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 descr="%pptTeX&#10;\begin{document}&#10;\begin{align*}&#10;\rho(\theta, T) = \frac{N-M}{N}\rho_{\rm confine}(\theta)&#10;+\frac{M}{N}\rho_{\rm deconfine}(\theta, T_2)&#10;\end{align*}&#10;\end{document}">
            <a:extLst>
              <a:ext uri="{FF2B5EF4-FFF2-40B4-BE49-F238E27FC236}">
                <a16:creationId xmlns:a16="http://schemas.microsoft.com/office/drawing/2014/main" id="{90E1862A-4060-4E2D-BCA4-8C348B837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82" y="5438065"/>
            <a:ext cx="5305813" cy="543925"/>
          </a:xfrm>
          <a:prstGeom prst="rect">
            <a:avLst/>
          </a:prstGeom>
        </p:spPr>
      </p:pic>
      <p:pic>
        <p:nvPicPr>
          <p:cNvPr id="7" name="図 6" descr="%pptTeX&#10;\begin{document}&#10;\begin{align*}&#10;(0&lt;M&lt; N)&#10;\end{align*}&#10;\end{document}">
            <a:extLst>
              <a:ext uri="{FF2B5EF4-FFF2-40B4-BE49-F238E27FC236}">
                <a16:creationId xmlns:a16="http://schemas.microsoft.com/office/drawing/2014/main" id="{3A9EEC74-4645-4A85-83BD-8C2641DE33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83" y="5605808"/>
            <a:ext cx="1621313" cy="2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A6F031-DB21-48C0-89C0-820315512179}"/>
              </a:ext>
            </a:extLst>
          </p:cNvPr>
          <p:cNvSpPr txBox="1"/>
          <p:nvPr/>
        </p:nvSpPr>
        <p:spPr>
          <a:xfrm>
            <a:off x="558800" y="1063248"/>
            <a:ext cx="6723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Phase distributions in various phases</a:t>
            </a: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AF1690-5591-4CF3-B06F-735B8E67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54" y="2991198"/>
            <a:ext cx="2502024" cy="1612415"/>
          </a:xfrm>
          <a:prstGeom prst="rect">
            <a:avLst/>
          </a:prstGeom>
        </p:spPr>
      </p:pic>
      <p:pic>
        <p:nvPicPr>
          <p:cNvPr id="6" name="図 5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1ADC38B0-C6AB-4275-B6FD-24F87D265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68" y="2856399"/>
            <a:ext cx="2722931" cy="17472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4B7A804-A763-42D8-B049-08EE1631E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43" y="3079613"/>
            <a:ext cx="2406316" cy="1524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49B1A2-8D92-430E-B74D-05C8625DC855}"/>
              </a:ext>
            </a:extLst>
          </p:cNvPr>
          <p:cNvSpPr txBox="1"/>
          <p:nvPr/>
        </p:nvSpPr>
        <p:spPr>
          <a:xfrm>
            <a:off x="1625600" y="4902200"/>
            <a:ext cx="104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Uniform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1E1FD7-3004-4290-A725-A67EB4CABF9D}"/>
              </a:ext>
            </a:extLst>
          </p:cNvPr>
          <p:cNvSpPr txBox="1"/>
          <p:nvPr/>
        </p:nvSpPr>
        <p:spPr>
          <a:xfrm>
            <a:off x="5163967" y="4902200"/>
            <a:ext cx="153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Non-uniform</a:t>
            </a:r>
          </a:p>
          <a:p>
            <a:pPr algn="ctr"/>
            <a:r>
              <a:rPr kumimoji="1" lang="en-US" altLang="ja-JP" dirty="0"/>
              <a:t>Gapless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E0B320-5C71-4274-A0BC-80DEEB7A580B}"/>
              </a:ext>
            </a:extLst>
          </p:cNvPr>
          <p:cNvSpPr txBox="1"/>
          <p:nvPr/>
        </p:nvSpPr>
        <p:spPr>
          <a:xfrm>
            <a:off x="8695234" y="4902199"/>
            <a:ext cx="153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Non-uniform</a:t>
            </a:r>
          </a:p>
          <a:p>
            <a:pPr algn="ctr"/>
            <a:r>
              <a:rPr kumimoji="1" lang="en-US" altLang="ja-JP" dirty="0"/>
              <a:t>Gapped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2CD3FB-32E6-4C2F-99C5-35225C2A354D}"/>
              </a:ext>
            </a:extLst>
          </p:cNvPr>
          <p:cNvSpPr txBox="1"/>
          <p:nvPr/>
        </p:nvSpPr>
        <p:spPr>
          <a:xfrm>
            <a:off x="1219200" y="2349657"/>
            <a:ext cx="242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Confined phase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BBDDFC-631A-40CD-80BA-FA59F4210F1F}"/>
              </a:ext>
            </a:extLst>
          </p:cNvPr>
          <p:cNvSpPr txBox="1"/>
          <p:nvPr/>
        </p:nvSpPr>
        <p:spPr>
          <a:xfrm>
            <a:off x="5487108" y="234965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PDP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55EB5B-37EA-436C-8F3F-7D41B5C28D1E}"/>
              </a:ext>
            </a:extLst>
          </p:cNvPr>
          <p:cNvSpPr txBox="1"/>
          <p:nvPr/>
        </p:nvSpPr>
        <p:spPr>
          <a:xfrm>
            <a:off x="8069714" y="2335856"/>
            <a:ext cx="275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Deconfined phase</a:t>
            </a:r>
            <a:endParaRPr kumimoji="1" lang="ja-JP" altLang="en-US" sz="2400" dirty="0"/>
          </a:p>
        </p:txBody>
      </p:sp>
      <p:pic>
        <p:nvPicPr>
          <p:cNvPr id="15" name="図 14" descr="%pptTeX&#10;\begin{document}&#10;\begin{align*}&#10;\rho(\theta, T) = \frac{N-M}{N}\rho_{\rm confine}(\theta)&#10;+\frac{M}{N}\rho_{\rm deconfine}(\theta, T_2)&#10;\end{align*}&#10;\end{document}">
            <a:extLst>
              <a:ext uri="{FF2B5EF4-FFF2-40B4-BE49-F238E27FC236}">
                <a16:creationId xmlns:a16="http://schemas.microsoft.com/office/drawing/2014/main" id="{04E92F75-2908-4CBA-B00E-4DFCEF74D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93" y="5794752"/>
            <a:ext cx="5305813" cy="5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DDF835-A4A5-4847-950D-5BA6CC43A1B1}"/>
              </a:ext>
            </a:extLst>
          </p:cNvPr>
          <p:cNvSpPr txBox="1"/>
          <p:nvPr/>
        </p:nvSpPr>
        <p:spPr>
          <a:xfrm>
            <a:off x="330200" y="220133"/>
            <a:ext cx="8097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Relation to the Gross-Witten-Wadia (GWW) transition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70CC03-1339-4507-853D-A7F6AA630499}"/>
              </a:ext>
            </a:extLst>
          </p:cNvPr>
          <p:cNvSpPr txBox="1"/>
          <p:nvPr/>
        </p:nvSpPr>
        <p:spPr>
          <a:xfrm>
            <a:off x="745424" y="1365372"/>
            <a:ext cx="9720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 all the examples we considered, the phase transition from PDP to </a:t>
            </a:r>
          </a:p>
          <a:p>
            <a:r>
              <a:rPr kumimoji="1" lang="en-US" altLang="ja-JP" sz="2400" dirty="0"/>
              <a:t>the deconfined phase has the same structure as the GWW transition</a:t>
            </a:r>
            <a:endParaRPr kumimoji="1" lang="ja-JP" altLang="en-US" sz="2400" dirty="0"/>
          </a:p>
        </p:txBody>
      </p:sp>
      <p:pic>
        <p:nvPicPr>
          <p:cNvPr id="9" name="図 8" descr="%pptTeX&#10;\begin{document}&#10;\begin{align*}&#10;\rho_{\rm PDP}(\theta) = \frac{1}{2\pi} &#10;\left(&#10;1+ \frac{2}{\kappa}\cos \theta&#10;\right)&#10;\end{align*}&#10;\end{document}">
            <a:extLst>
              <a:ext uri="{FF2B5EF4-FFF2-40B4-BE49-F238E27FC236}">
                <a16:creationId xmlns:a16="http://schemas.microsoft.com/office/drawing/2014/main" id="{7931926A-B6CA-404E-AA69-BE711BE2A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58" y="2492984"/>
            <a:ext cx="3385217" cy="68253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A84DF9-8B31-456D-BE6B-47FBF733621C}"/>
              </a:ext>
            </a:extLst>
          </p:cNvPr>
          <p:cNvSpPr txBox="1"/>
          <p:nvPr/>
        </p:nvSpPr>
        <p:spPr>
          <a:xfrm>
            <a:off x="745424" y="659873"/>
            <a:ext cx="990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GWW transition</a:t>
            </a:r>
            <a:r>
              <a:rPr kumimoji="1" lang="en-US" altLang="ja-JP" sz="2400" dirty="0"/>
              <a:t> : a third order phase transition in 2D lattice pure YM. 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A031DA-84AB-4148-96BB-94B118E2ADD0}"/>
              </a:ext>
            </a:extLst>
          </p:cNvPr>
          <p:cNvSpPr txBox="1"/>
          <p:nvPr/>
        </p:nvSpPr>
        <p:spPr>
          <a:xfrm>
            <a:off x="745424" y="5590911"/>
            <a:ext cx="11116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These functional form and the order of transition coincide with those of GWW.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C1543A-B2D5-4CD0-908F-6E0CA3F4F1BD}"/>
              </a:ext>
            </a:extLst>
          </p:cNvPr>
          <p:cNvSpPr txBox="1"/>
          <p:nvPr/>
        </p:nvSpPr>
        <p:spPr>
          <a:xfrm>
            <a:off x="1564041" y="6198127"/>
            <a:ext cx="932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It is suggested that GWW’s structure is a universal feature of PDP.</a:t>
            </a:r>
            <a:endParaRPr kumimoji="1" lang="ja-JP" altLang="en-US" sz="24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3435144-672E-4AD1-AF86-CE13B2ADB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54" y="3422998"/>
            <a:ext cx="2502024" cy="1612415"/>
          </a:xfrm>
          <a:prstGeom prst="rect">
            <a:avLst/>
          </a:prstGeom>
        </p:spPr>
      </p:pic>
      <p:pic>
        <p:nvPicPr>
          <p:cNvPr id="25" name="図 24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957A1B06-F6F1-4A1B-904C-13161CF83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68" y="3288200"/>
            <a:ext cx="2722931" cy="1747214"/>
          </a:xfrm>
          <a:prstGeom prst="rect">
            <a:avLst/>
          </a:prstGeom>
        </p:spPr>
      </p:pic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8A033BE-22DA-414C-A63E-76AFD3254419}"/>
              </a:ext>
            </a:extLst>
          </p:cNvPr>
          <p:cNvCxnSpPr/>
          <p:nvPr/>
        </p:nvCxnSpPr>
        <p:spPr>
          <a:xfrm>
            <a:off x="2193617" y="3398091"/>
            <a:ext cx="0" cy="1729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23E19E7-275D-4008-AE4D-294325A90AE5}"/>
              </a:ext>
            </a:extLst>
          </p:cNvPr>
          <p:cNvCxnSpPr/>
          <p:nvPr/>
        </p:nvCxnSpPr>
        <p:spPr>
          <a:xfrm>
            <a:off x="4583192" y="3431876"/>
            <a:ext cx="0" cy="1729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D609226-B334-4CF5-A7E9-039A5015EA54}"/>
              </a:ext>
            </a:extLst>
          </p:cNvPr>
          <p:cNvCxnSpPr/>
          <p:nvPr/>
        </p:nvCxnSpPr>
        <p:spPr>
          <a:xfrm>
            <a:off x="7432657" y="3389213"/>
            <a:ext cx="0" cy="1729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11B1E0E-5406-4EDE-8CB4-79760B0C881A}"/>
              </a:ext>
            </a:extLst>
          </p:cNvPr>
          <p:cNvCxnSpPr/>
          <p:nvPr/>
        </p:nvCxnSpPr>
        <p:spPr>
          <a:xfrm>
            <a:off x="10008661" y="3305592"/>
            <a:ext cx="0" cy="1729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5BD06F0-CD02-4060-AC81-08CA19E3C603}"/>
              </a:ext>
            </a:extLst>
          </p:cNvPr>
          <p:cNvSpPr txBox="1"/>
          <p:nvPr/>
        </p:nvSpPr>
        <p:spPr>
          <a:xfrm>
            <a:off x="3074590" y="5107693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PDP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BA704A-5B59-4716-8648-869A8C0212A8}"/>
              </a:ext>
            </a:extLst>
          </p:cNvPr>
          <p:cNvSpPr txBox="1"/>
          <p:nvPr/>
        </p:nvSpPr>
        <p:spPr>
          <a:xfrm>
            <a:off x="7666471" y="5107693"/>
            <a:ext cx="211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Deconfined phase</a:t>
            </a:r>
            <a:endParaRPr kumimoji="1" lang="ja-JP" altLang="en-US" dirty="0"/>
          </a:p>
        </p:txBody>
      </p:sp>
      <p:pic>
        <p:nvPicPr>
          <p:cNvPr id="37" name="図 36" descr="%pptTeX&#10;\begin{document}&#10;\begin{align*}&#10;(\kappa = 2.5)&#10;\end{align*}&#10;\end{document}">
            <a:extLst>
              <a:ext uri="{FF2B5EF4-FFF2-40B4-BE49-F238E27FC236}">
                <a16:creationId xmlns:a16="http://schemas.microsoft.com/office/drawing/2014/main" id="{E6D456A0-E354-4BFA-8956-6B3E6FBDE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41" y="3434596"/>
            <a:ext cx="810566" cy="219138"/>
          </a:xfrm>
          <a:prstGeom prst="rect">
            <a:avLst/>
          </a:prstGeom>
        </p:spPr>
      </p:pic>
      <p:pic>
        <p:nvPicPr>
          <p:cNvPr id="39" name="図 38" descr="%pptTeX&#10;\begin{document}&#10;\begin{align*}&#10;(\kappa = 1.8)&#10;\end{align*}&#10;\end{document}">
            <a:extLst>
              <a:ext uri="{FF2B5EF4-FFF2-40B4-BE49-F238E27FC236}">
                <a16:creationId xmlns:a16="http://schemas.microsoft.com/office/drawing/2014/main" id="{C671DFF0-BB19-445A-BA3F-69F1AAE71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51" y="3389213"/>
            <a:ext cx="813969" cy="220058"/>
          </a:xfrm>
          <a:prstGeom prst="rect">
            <a:avLst/>
          </a:prstGeom>
        </p:spPr>
      </p:pic>
      <p:pic>
        <p:nvPicPr>
          <p:cNvPr id="41" name="図 40" descr="%pptTeX&#10;\begin{document}&#10;\begin{align*}&#10;\rho_{\rm deconfine}(\theta) = \frac{2}{\pi \kappa} &#10;\cos \frac{\theta}{2}&#10;\sqrt{&#10;\frac{\kappa}{2} -&#10;\sin^2 \frac{\theta}{2}&#10;}&#10;\end{align*}&#10;\end{document}">
            <a:extLst>
              <a:ext uri="{FF2B5EF4-FFF2-40B4-BE49-F238E27FC236}">
                <a16:creationId xmlns:a16="http://schemas.microsoft.com/office/drawing/2014/main" id="{421D9D98-D754-4D17-AC71-F83DFD804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60" y="2427590"/>
            <a:ext cx="4342441" cy="6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010A0A-734F-4A55-920E-244AD8A4E33C}"/>
              </a:ext>
            </a:extLst>
          </p:cNvPr>
          <p:cNvSpPr txBox="1"/>
          <p:nvPr/>
        </p:nvSpPr>
        <p:spPr>
          <a:xfrm>
            <a:off x="154252" y="219098"/>
            <a:ext cx="5739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Example 1: N=4 SYM on S</a:t>
            </a:r>
            <a:r>
              <a:rPr kumimoji="1" lang="en-US" altLang="ja-JP" sz="2800" baseline="30000" dirty="0"/>
              <a:t>1</a:t>
            </a:r>
            <a:r>
              <a:rPr kumimoji="1" lang="en-US" altLang="ja-JP" sz="2800" dirty="0"/>
              <a:t>×S</a:t>
            </a:r>
            <a:r>
              <a:rPr kumimoji="1" lang="en-US" altLang="ja-JP" sz="2800" baseline="30000" dirty="0"/>
              <a:t>3</a:t>
            </a:r>
            <a:r>
              <a:rPr kumimoji="1" lang="en-US" altLang="ja-JP" sz="2800" dirty="0"/>
              <a:t> </a:t>
            </a:r>
            <a:endParaRPr kumimoji="1" lang="ja-JP" altLang="en-US" sz="28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AB49EDF-4B58-40E0-91FC-115F40651A46}"/>
              </a:ext>
            </a:extLst>
          </p:cNvPr>
          <p:cNvGrpSpPr/>
          <p:nvPr/>
        </p:nvGrpSpPr>
        <p:grpSpPr>
          <a:xfrm>
            <a:off x="5815354" y="1544229"/>
            <a:ext cx="4394486" cy="2348747"/>
            <a:chOff x="2175594" y="2267916"/>
            <a:chExt cx="2449810" cy="1309365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DC4E60A2-BDBF-4F17-88D2-92F5B5B2A7A6}"/>
                </a:ext>
              </a:extLst>
            </p:cNvPr>
            <p:cNvCxnSpPr/>
            <p:nvPr/>
          </p:nvCxnSpPr>
          <p:spPr>
            <a:xfrm>
              <a:off x="2522180" y="3455291"/>
              <a:ext cx="18381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3492BDE-7757-4581-B38A-F0112279FD58}"/>
                </a:ext>
              </a:extLst>
            </p:cNvPr>
            <p:cNvCxnSpPr/>
            <p:nvPr/>
          </p:nvCxnSpPr>
          <p:spPr>
            <a:xfrm flipV="1">
              <a:off x="2522180" y="2343279"/>
              <a:ext cx="0" cy="11120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38B04B3-112A-41EF-9EAB-A55781503A0C}"/>
                </a:ext>
              </a:extLst>
            </p:cNvPr>
            <p:cNvSpPr/>
            <p:nvPr/>
          </p:nvSpPr>
          <p:spPr>
            <a:xfrm>
              <a:off x="3439409" y="2460081"/>
              <a:ext cx="883730" cy="387482"/>
            </a:xfrm>
            <a:custGeom>
              <a:avLst/>
              <a:gdLst>
                <a:gd name="connsiteX0" fmla="*/ 1384916 w 1384916"/>
                <a:gd name="connsiteY0" fmla="*/ 0 h 665825"/>
                <a:gd name="connsiteX1" fmla="*/ 319596 w 1384916"/>
                <a:gd name="connsiteY1" fmla="*/ 372862 h 665825"/>
                <a:gd name="connsiteX2" fmla="*/ 0 w 1384916"/>
                <a:gd name="connsiteY2" fmla="*/ 665825 h 665825"/>
                <a:gd name="connsiteX3" fmla="*/ 0 w 1384916"/>
                <a:gd name="connsiteY3" fmla="*/ 665825 h 6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916" h="665825">
                  <a:moveTo>
                    <a:pt x="1384916" y="0"/>
                  </a:moveTo>
                  <a:cubicBezTo>
                    <a:pt x="967665" y="130945"/>
                    <a:pt x="550415" y="261891"/>
                    <a:pt x="319596" y="372862"/>
                  </a:cubicBezTo>
                  <a:cubicBezTo>
                    <a:pt x="88777" y="483833"/>
                    <a:pt x="0" y="665825"/>
                    <a:pt x="0" y="665825"/>
                  </a:cubicBezTo>
                  <a:lnTo>
                    <a:pt x="0" y="665825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41DD8265-4782-4C2D-B7A3-634431A3A925}"/>
                </a:ext>
              </a:extLst>
            </p:cNvPr>
            <p:cNvCxnSpPr>
              <a:cxnSpLocks/>
            </p:cNvCxnSpPr>
            <p:nvPr/>
          </p:nvCxnSpPr>
          <p:spPr>
            <a:xfrm>
              <a:off x="2529168" y="3428999"/>
              <a:ext cx="910241" cy="341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図 8" descr="%pptTeX&#10;\begin{document}&#10;\begin{align*}&#10;|P|&#10;\end{align*}&#10;\end{document}">
              <a:extLst>
                <a:ext uri="{FF2B5EF4-FFF2-40B4-BE49-F238E27FC236}">
                  <a16:creationId xmlns:a16="http://schemas.microsoft.com/office/drawing/2014/main" id="{BA586013-96F0-4A58-A8DC-29D753646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594" y="2267916"/>
              <a:ext cx="292658" cy="268668"/>
            </a:xfrm>
            <a:prstGeom prst="rect">
              <a:avLst/>
            </a:prstGeom>
          </p:spPr>
        </p:pic>
        <p:pic>
          <p:nvPicPr>
            <p:cNvPr id="11" name="図 10" descr="%pptTeX&#10;\begin{document}&#10;\begin{align*}&#10;T&#10;\end{align*}&#10;\end{document}">
              <a:extLst>
                <a:ext uri="{FF2B5EF4-FFF2-40B4-BE49-F238E27FC236}">
                  <a16:creationId xmlns:a16="http://schemas.microsoft.com/office/drawing/2014/main" id="{BB606B96-B9A0-4783-90CE-65F2F0FA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937" y="3390155"/>
              <a:ext cx="184467" cy="187126"/>
            </a:xfrm>
            <a:prstGeom prst="rect">
              <a:avLst/>
            </a:prstGeom>
          </p:spPr>
        </p:pic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283A1E4E-5E7F-40F9-BA52-7A0D8B5D084D}"/>
                </a:ext>
              </a:extLst>
            </p:cNvPr>
            <p:cNvCxnSpPr>
              <a:cxnSpLocks/>
            </p:cNvCxnSpPr>
            <p:nvPr/>
          </p:nvCxnSpPr>
          <p:spPr>
            <a:xfrm>
              <a:off x="3439409" y="2855522"/>
              <a:ext cx="0" cy="56303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1" name="図 20" descr="%pptTeX&#10;\begin{document}&#10;\begin{align*}&#10;T_1 = T_2&#10;\end{align*}&#10;\end{document}">
            <a:extLst>
              <a:ext uri="{FF2B5EF4-FFF2-40B4-BE49-F238E27FC236}">
                <a16:creationId xmlns:a16="http://schemas.microsoft.com/office/drawing/2014/main" id="{84BA390C-A716-486D-9262-F13F6440F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44" y="3794538"/>
            <a:ext cx="1280099" cy="33566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FEB79A-39F3-4891-A97C-085E536A5597}"/>
              </a:ext>
            </a:extLst>
          </p:cNvPr>
          <p:cNvSpPr txBox="1"/>
          <p:nvPr/>
        </p:nvSpPr>
        <p:spPr>
          <a:xfrm>
            <a:off x="154252" y="861469"/>
            <a:ext cx="54012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/>
              <a:t>Weak coupling limit (1-loop </a:t>
            </a:r>
            <a:r>
              <a:rPr kumimoji="1" lang="en-US" altLang="ja-JP" sz="2000" u="sng" dirty="0" err="1"/>
              <a:t>approx</a:t>
            </a:r>
            <a:r>
              <a:rPr kumimoji="1" lang="en-US" altLang="ja-JP" sz="2000" u="sng" dirty="0"/>
              <a:t>)</a:t>
            </a:r>
            <a:endParaRPr kumimoji="1" lang="ja-JP" altLang="en-US" sz="2000" u="sng" dirty="0"/>
          </a:p>
          <a:p>
            <a:endParaRPr kumimoji="1" lang="ja-JP" altLang="en-US" dirty="0"/>
          </a:p>
        </p:txBody>
      </p:sp>
      <p:pic>
        <p:nvPicPr>
          <p:cNvPr id="55" name="図 54" descr="%pptTeX&#10;\begin{document}&#10;\begin{align*}&#10;\rho_{\rm confine}(\theta) =\frac{1}{2\pi}&#10;\end{align*}&#10;\end{document}">
            <a:extLst>
              <a:ext uri="{FF2B5EF4-FFF2-40B4-BE49-F238E27FC236}">
                <a16:creationId xmlns:a16="http://schemas.microsoft.com/office/drawing/2014/main" id="{14026A47-7830-42AB-BC50-E0B27BA61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80" y="3124249"/>
            <a:ext cx="1233906" cy="390035"/>
          </a:xfrm>
          <a:prstGeom prst="rect">
            <a:avLst/>
          </a:prstGeom>
        </p:spPr>
      </p:pic>
      <p:pic>
        <p:nvPicPr>
          <p:cNvPr id="60" name="図 59" descr="%pptTeX&#10;\begin{document}&#10;\begin{align*}&#10;\rho_{\rm deconfine} (\theta, T_2) = \frac{1}{2\pi} (1+\cos \theta)&#10;\end{align*}&#10;\end{document}">
            <a:extLst>
              <a:ext uri="{FF2B5EF4-FFF2-40B4-BE49-F238E27FC236}">
                <a16:creationId xmlns:a16="http://schemas.microsoft.com/office/drawing/2014/main" id="{A25AB69D-FC3E-4D29-8D4E-9035A2F90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65" y="2366563"/>
            <a:ext cx="3627051" cy="568571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267E6E2-D2CD-4F0D-9890-5913A6D2BE14}"/>
              </a:ext>
            </a:extLst>
          </p:cNvPr>
          <p:cNvSpPr txBox="1"/>
          <p:nvPr/>
        </p:nvSpPr>
        <p:spPr>
          <a:xfrm>
            <a:off x="651135" y="1402118"/>
            <a:ext cx="404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On the vertical orange line, we have </a:t>
            </a:r>
            <a:endParaRPr kumimoji="1" lang="ja-JP" altLang="en-US" dirty="0"/>
          </a:p>
        </p:txBody>
      </p:sp>
      <p:pic>
        <p:nvPicPr>
          <p:cNvPr id="65" name="図 64" descr="%pptTeX&#10;\begin{document}&#10;\begin{align*}&#10;\rho(\theta) = \frac{1}{2\pi}&#10;\left(1 + \frac{2}{\kappa} \cos \theta&#10;\right)&#10;\end{align*}&#10;\end{document}">
            <a:extLst>
              <a:ext uri="{FF2B5EF4-FFF2-40B4-BE49-F238E27FC236}">
                <a16:creationId xmlns:a16="http://schemas.microsoft.com/office/drawing/2014/main" id="{4F67FF25-39E8-49D7-AAED-0D5CC0E5E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4" y="1899923"/>
            <a:ext cx="2835813" cy="657188"/>
          </a:xfrm>
          <a:prstGeom prst="rect">
            <a:avLst/>
          </a:prstGeom>
        </p:spPr>
      </p:pic>
      <p:pic>
        <p:nvPicPr>
          <p:cNvPr id="67" name="図 66" descr="%pptTeX&#10;\begin{document}&#10;\begin{align*}&#10;\kappa =2&#10;\end{align*}&#10;\end{document}">
            <a:extLst>
              <a:ext uri="{FF2B5EF4-FFF2-40B4-BE49-F238E27FC236}">
                <a16:creationId xmlns:a16="http://schemas.microsoft.com/office/drawing/2014/main" id="{5070D91B-FA9A-4847-8D77-878E23942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92" y="3170770"/>
            <a:ext cx="784502" cy="233681"/>
          </a:xfrm>
          <a:prstGeom prst="rect">
            <a:avLst/>
          </a:prstGeom>
        </p:spPr>
      </p:pic>
      <p:pic>
        <p:nvPicPr>
          <p:cNvPr id="70" name="図 69" descr="%pptTeX&#10;\begin{document}&#10;\begin{align*}&#10;\kappa = \infty&#10;\end{align*}&#10;\end{document}">
            <a:extLst>
              <a:ext uri="{FF2B5EF4-FFF2-40B4-BE49-F238E27FC236}">
                <a16:creationId xmlns:a16="http://schemas.microsoft.com/office/drawing/2014/main" id="{08DA20A3-1FCA-43D5-AC88-1B479AB48C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92" y="3660554"/>
            <a:ext cx="957932" cy="158038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F48DEE3-C92B-496B-9565-75860D418E4C}"/>
              </a:ext>
            </a:extLst>
          </p:cNvPr>
          <p:cNvSpPr txBox="1"/>
          <p:nvPr/>
        </p:nvSpPr>
        <p:spPr>
          <a:xfrm>
            <a:off x="619084" y="2637132"/>
            <a:ext cx="475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where       parametrizes the orange line and</a:t>
            </a:r>
            <a:endParaRPr kumimoji="1" lang="ja-JP" altLang="en-US" dirty="0"/>
          </a:p>
        </p:txBody>
      </p:sp>
      <p:pic>
        <p:nvPicPr>
          <p:cNvPr id="73" name="図 72" descr="%pptTeX&#10;\begin{document}&#10;\begin{align*}&#10;\kappa &#10;\end{align*}&#10;\end{document}">
            <a:extLst>
              <a:ext uri="{FF2B5EF4-FFF2-40B4-BE49-F238E27FC236}">
                <a16:creationId xmlns:a16="http://schemas.microsoft.com/office/drawing/2014/main" id="{99E590D3-CA28-48E0-AB9D-BF7D531838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35" y="2754950"/>
            <a:ext cx="171167" cy="159631"/>
          </a:xfrm>
          <a:prstGeom prst="rect">
            <a:avLst/>
          </a:prstGeom>
        </p:spPr>
      </p:pic>
      <p:sp>
        <p:nvSpPr>
          <p:cNvPr id="74" name="左中かっこ 73">
            <a:extLst>
              <a:ext uri="{FF2B5EF4-FFF2-40B4-BE49-F238E27FC236}">
                <a16:creationId xmlns:a16="http://schemas.microsoft.com/office/drawing/2014/main" id="{AA7C1344-AC3F-422C-9F5C-4DE25F0807D4}"/>
              </a:ext>
            </a:extLst>
          </p:cNvPr>
          <p:cNvSpPr/>
          <p:nvPr/>
        </p:nvSpPr>
        <p:spPr>
          <a:xfrm>
            <a:off x="1402683" y="3170770"/>
            <a:ext cx="170250" cy="66725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F452B5C-3847-4D4E-B36E-5CF9CA68B792}"/>
              </a:ext>
            </a:extLst>
          </p:cNvPr>
          <p:cNvSpPr txBox="1"/>
          <p:nvPr/>
        </p:nvSpPr>
        <p:spPr>
          <a:xfrm>
            <a:off x="2531953" y="3113008"/>
            <a:ext cx="208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at the upper edge</a:t>
            </a:r>
            <a:endParaRPr kumimoji="1" lang="ja-JP" altLang="en-US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83C863D-D08D-408B-835F-483301CE7267}"/>
              </a:ext>
            </a:extLst>
          </p:cNvPr>
          <p:cNvSpPr txBox="1"/>
          <p:nvPr/>
        </p:nvSpPr>
        <p:spPr>
          <a:xfrm>
            <a:off x="2656654" y="3523644"/>
            <a:ext cx="20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at the lower edge</a:t>
            </a:r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54F3FCF-40BC-4145-B038-76CB39FF74E0}"/>
              </a:ext>
            </a:extLst>
          </p:cNvPr>
          <p:cNvSpPr txBox="1"/>
          <p:nvPr/>
        </p:nvSpPr>
        <p:spPr>
          <a:xfrm>
            <a:off x="651135" y="4146088"/>
            <a:ext cx="372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This satisfy the condition for PDP: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79" name="図 78" descr="%pptTeX&#10;\begin{document}&#10;\begin{align*}&#10;\rho (\theta) = &#10;\left(1-&#10;\frac{2}{\kappa}&#10;\right )&#10;\frac{1}{2\pi}&#10;+ \frac{2}{\kappa}&#10;\frac{1}{2\pi}&#10;(1+ \cos \theta)&#10;\end{align*}&#10;\end{document}">
            <a:extLst>
              <a:ext uri="{FF2B5EF4-FFF2-40B4-BE49-F238E27FC236}">
                <a16:creationId xmlns:a16="http://schemas.microsoft.com/office/drawing/2014/main" id="{A22F8C22-440B-4763-9149-5695460556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18" y="4689357"/>
            <a:ext cx="5787556" cy="866239"/>
          </a:xfrm>
          <a:prstGeom prst="rect">
            <a:avLst/>
          </a:prstGeom>
        </p:spPr>
      </p:pic>
      <p:pic>
        <p:nvPicPr>
          <p:cNvPr id="82" name="図 81" descr="%pptTeX&#10;\begin{document}&#10;\begin{align*}&#10;= &#10;\left(1-&#10;\frac{2}{\kappa}&#10;\right )&#10;\rho_{\rm confine}(\theta)&#10;+ \frac{2}{\kappa}&#10;\rho_{\rm deconfine} (\theta, T_2)&#10;\end{align*}&#10;\end{document}">
            <a:extLst>
              <a:ext uri="{FF2B5EF4-FFF2-40B4-BE49-F238E27FC236}">
                <a16:creationId xmlns:a16="http://schemas.microsoft.com/office/drawing/2014/main" id="{8F454BE1-D696-40CA-AB15-7B1E10573C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75" y="5627843"/>
            <a:ext cx="6146177" cy="866239"/>
          </a:xfrm>
          <a:prstGeom prst="rect">
            <a:avLst/>
          </a:prstGeom>
        </p:spPr>
      </p:pic>
      <p:pic>
        <p:nvPicPr>
          <p:cNvPr id="84" name="図 83" descr="%pptTeX&#10;\begin{document}&#10;\begin{align*}&#10;\frac{2}{\kappa} = \frac{M}{N}&#10;\end{align*}&#10;\end{document}">
            <a:extLst>
              <a:ext uri="{FF2B5EF4-FFF2-40B4-BE49-F238E27FC236}">
                <a16:creationId xmlns:a16="http://schemas.microsoft.com/office/drawing/2014/main" id="{7FD28524-E49A-48D6-9508-98765D024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772" y="5763215"/>
            <a:ext cx="1008039" cy="659490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4E69F69-9822-4F14-B6F1-1B2DB6CB0D0D}"/>
              </a:ext>
            </a:extLst>
          </p:cNvPr>
          <p:cNvSpPr txBox="1"/>
          <p:nvPr/>
        </p:nvSpPr>
        <p:spPr>
          <a:xfrm>
            <a:off x="9327178" y="5299553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Identification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FEB864-84F5-4A68-A267-2B01C38B3397}"/>
              </a:ext>
            </a:extLst>
          </p:cNvPr>
          <p:cNvSpPr txBox="1"/>
          <p:nvPr/>
        </p:nvSpPr>
        <p:spPr>
          <a:xfrm>
            <a:off x="6001284" y="337571"/>
            <a:ext cx="301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[</a:t>
            </a:r>
            <a:r>
              <a:rPr kumimoji="1" lang="en-US" altLang="ja-JP" dirty="0" err="1"/>
              <a:t>Sundborg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Aharony</a:t>
            </a:r>
            <a:r>
              <a:rPr kumimoji="1" lang="en-US" altLang="ja-JP" dirty="0"/>
              <a:t> et. al.]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40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3" grpId="0"/>
      <p:bldP spid="71" grpId="0"/>
      <p:bldP spid="74" grpId="0" animBg="1"/>
      <p:bldP spid="75" grpId="0"/>
      <p:bldP spid="76" grpId="0"/>
      <p:bldP spid="77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B614E4-F3CA-4E6D-A25F-03815EEB12ED}"/>
              </a:ext>
            </a:extLst>
          </p:cNvPr>
          <p:cNvSpPr txBox="1"/>
          <p:nvPr/>
        </p:nvSpPr>
        <p:spPr>
          <a:xfrm>
            <a:off x="7188182" y="324433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72ABFA9-7FC3-4A4A-9ADD-840C3D57D89A}"/>
              </a:ext>
            </a:extLst>
          </p:cNvPr>
          <p:cNvGrpSpPr/>
          <p:nvPr/>
        </p:nvGrpSpPr>
        <p:grpSpPr>
          <a:xfrm>
            <a:off x="6641437" y="2587836"/>
            <a:ext cx="4157211" cy="2147065"/>
            <a:chOff x="7631846" y="2299475"/>
            <a:chExt cx="2237925" cy="1155816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97D6097-F8C4-4270-9D6F-C85E13610846}"/>
                </a:ext>
              </a:extLst>
            </p:cNvPr>
            <p:cNvCxnSpPr/>
            <p:nvPr/>
          </p:nvCxnSpPr>
          <p:spPr>
            <a:xfrm>
              <a:off x="7976580" y="3455291"/>
              <a:ext cx="18381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1DE9F8A9-8F87-4C51-A0ED-19BA82822D13}"/>
                </a:ext>
              </a:extLst>
            </p:cNvPr>
            <p:cNvCxnSpPr/>
            <p:nvPr/>
          </p:nvCxnSpPr>
          <p:spPr>
            <a:xfrm flipV="1">
              <a:off x="7976580" y="2343279"/>
              <a:ext cx="0" cy="11120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CC1A0D8-301A-4026-ACB1-96E33A65130A}"/>
                </a:ext>
              </a:extLst>
            </p:cNvPr>
            <p:cNvSpPr/>
            <p:nvPr/>
          </p:nvSpPr>
          <p:spPr>
            <a:xfrm>
              <a:off x="8631760" y="2447056"/>
              <a:ext cx="1176387" cy="387482"/>
            </a:xfrm>
            <a:custGeom>
              <a:avLst/>
              <a:gdLst>
                <a:gd name="connsiteX0" fmla="*/ 1384916 w 1384916"/>
                <a:gd name="connsiteY0" fmla="*/ 0 h 665825"/>
                <a:gd name="connsiteX1" fmla="*/ 319596 w 1384916"/>
                <a:gd name="connsiteY1" fmla="*/ 372862 h 665825"/>
                <a:gd name="connsiteX2" fmla="*/ 0 w 1384916"/>
                <a:gd name="connsiteY2" fmla="*/ 665825 h 665825"/>
                <a:gd name="connsiteX3" fmla="*/ 0 w 1384916"/>
                <a:gd name="connsiteY3" fmla="*/ 665825 h 6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916" h="665825">
                  <a:moveTo>
                    <a:pt x="1384916" y="0"/>
                  </a:moveTo>
                  <a:cubicBezTo>
                    <a:pt x="967665" y="130945"/>
                    <a:pt x="550415" y="261891"/>
                    <a:pt x="319596" y="372862"/>
                  </a:cubicBezTo>
                  <a:cubicBezTo>
                    <a:pt x="88777" y="483833"/>
                    <a:pt x="0" y="665825"/>
                    <a:pt x="0" y="665825"/>
                  </a:cubicBezTo>
                  <a:lnTo>
                    <a:pt x="0" y="665825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5B8A6D4-993F-4D10-A964-7AA754EAB4EE}"/>
                </a:ext>
              </a:extLst>
            </p:cNvPr>
            <p:cNvCxnSpPr>
              <a:cxnSpLocks/>
            </p:cNvCxnSpPr>
            <p:nvPr/>
          </p:nvCxnSpPr>
          <p:spPr>
            <a:xfrm>
              <a:off x="7976579" y="3429664"/>
              <a:ext cx="1094114" cy="26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%pptTeX&#10;\begin{document}&#10;\begin{align*}&#10;|P|&#10;\end{align*}&#10;\end{document}">
              <a:extLst>
                <a:ext uri="{FF2B5EF4-FFF2-40B4-BE49-F238E27FC236}">
                  <a16:creationId xmlns:a16="http://schemas.microsoft.com/office/drawing/2014/main" id="{97A2605D-B850-4250-9012-D352083EA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846" y="2299475"/>
              <a:ext cx="292658" cy="268668"/>
            </a:xfrm>
            <a:prstGeom prst="rect">
              <a:avLst/>
            </a:prstGeom>
          </p:spPr>
        </p:pic>
        <p:pic>
          <p:nvPicPr>
            <p:cNvPr id="11" name="図 10" descr="%pptTeX&#10;\begin{document}&#10;\begin{align*}&#10;T&#10;\end{align*}&#10;\end{document}">
              <a:extLst>
                <a:ext uri="{FF2B5EF4-FFF2-40B4-BE49-F238E27FC236}">
                  <a16:creationId xmlns:a16="http://schemas.microsoft.com/office/drawing/2014/main" id="{4FF3732A-8B5F-4C81-93C7-320F985A1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304" y="3172725"/>
              <a:ext cx="184467" cy="187126"/>
            </a:xfrm>
            <a:prstGeom prst="rect">
              <a:avLst/>
            </a:prstGeom>
          </p:spPr>
        </p:pic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655A3653-FEB3-487F-BEE6-01EB89343CA2}"/>
                </a:ext>
              </a:extLst>
            </p:cNvPr>
            <p:cNvSpPr/>
            <p:nvPr/>
          </p:nvSpPr>
          <p:spPr>
            <a:xfrm>
              <a:off x="8621914" y="2877228"/>
              <a:ext cx="448779" cy="533400"/>
            </a:xfrm>
            <a:custGeom>
              <a:avLst/>
              <a:gdLst>
                <a:gd name="connsiteX0" fmla="*/ 5644 w 448779"/>
                <a:gd name="connsiteY0" fmla="*/ 0 h 533400"/>
                <a:gd name="connsiteX1" fmla="*/ 56444 w 448779"/>
                <a:gd name="connsiteY1" fmla="*/ 177800 h 533400"/>
                <a:gd name="connsiteX2" fmla="*/ 412044 w 448779"/>
                <a:gd name="connsiteY2" fmla="*/ 355600 h 533400"/>
                <a:gd name="connsiteX3" fmla="*/ 437444 w 448779"/>
                <a:gd name="connsiteY3" fmla="*/ 533400 h 533400"/>
                <a:gd name="connsiteX4" fmla="*/ 437444 w 448779"/>
                <a:gd name="connsiteY4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79" h="533400">
                  <a:moveTo>
                    <a:pt x="5644" y="0"/>
                  </a:moveTo>
                  <a:cubicBezTo>
                    <a:pt x="-2823" y="59266"/>
                    <a:pt x="-11289" y="118533"/>
                    <a:pt x="56444" y="177800"/>
                  </a:cubicBezTo>
                  <a:cubicBezTo>
                    <a:pt x="124177" y="237067"/>
                    <a:pt x="348544" y="296333"/>
                    <a:pt x="412044" y="355600"/>
                  </a:cubicBezTo>
                  <a:cubicBezTo>
                    <a:pt x="475544" y="414867"/>
                    <a:pt x="437444" y="533400"/>
                    <a:pt x="437444" y="533400"/>
                  </a:cubicBezTo>
                  <a:lnTo>
                    <a:pt x="437444" y="533400"/>
                  </a:lnTo>
                </a:path>
              </a:pathLst>
            </a:custGeom>
            <a:ln w="5715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DD242E-8224-43F3-9E5B-77E8F9DB1F1E}"/>
              </a:ext>
            </a:extLst>
          </p:cNvPr>
          <p:cNvSpPr txBox="1"/>
          <p:nvPr/>
        </p:nvSpPr>
        <p:spPr>
          <a:xfrm>
            <a:off x="7153113" y="1217521"/>
            <a:ext cx="3850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Strong coupling limit</a:t>
            </a:r>
          </a:p>
          <a:p>
            <a:pPr algn="ctr"/>
            <a:r>
              <a:rPr kumimoji="1" lang="en-US" altLang="ja-JP" sz="2400" dirty="0"/>
              <a:t>(assuming gauge/gravity)</a:t>
            </a:r>
            <a:endParaRPr kumimoji="1" lang="ja-JP" altLang="en-US" sz="2400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5E87541-44E1-41BF-ACB3-BD58DE050064}"/>
              </a:ext>
            </a:extLst>
          </p:cNvPr>
          <p:cNvGrpSpPr/>
          <p:nvPr/>
        </p:nvGrpSpPr>
        <p:grpSpPr>
          <a:xfrm>
            <a:off x="1064009" y="2585447"/>
            <a:ext cx="4017727" cy="2129921"/>
            <a:chOff x="2175594" y="2267916"/>
            <a:chExt cx="2239777" cy="1187375"/>
          </a:xfrm>
        </p:grpSpPr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174D6134-23BE-475D-99AE-2C60870A3689}"/>
                </a:ext>
              </a:extLst>
            </p:cNvPr>
            <p:cNvCxnSpPr/>
            <p:nvPr/>
          </p:nvCxnSpPr>
          <p:spPr>
            <a:xfrm>
              <a:off x="2522180" y="3455291"/>
              <a:ext cx="18381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662F967E-6AFA-4AAB-BDAC-E46B9D484D9F}"/>
                </a:ext>
              </a:extLst>
            </p:cNvPr>
            <p:cNvCxnSpPr/>
            <p:nvPr/>
          </p:nvCxnSpPr>
          <p:spPr>
            <a:xfrm flipV="1">
              <a:off x="2522180" y="2343279"/>
              <a:ext cx="0" cy="11120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2778CA1-07CB-477E-8731-A2D31A251DA9}"/>
                </a:ext>
              </a:extLst>
            </p:cNvPr>
            <p:cNvSpPr/>
            <p:nvPr/>
          </p:nvSpPr>
          <p:spPr>
            <a:xfrm>
              <a:off x="3439409" y="2460081"/>
              <a:ext cx="883730" cy="387482"/>
            </a:xfrm>
            <a:custGeom>
              <a:avLst/>
              <a:gdLst>
                <a:gd name="connsiteX0" fmla="*/ 1384916 w 1384916"/>
                <a:gd name="connsiteY0" fmla="*/ 0 h 665825"/>
                <a:gd name="connsiteX1" fmla="*/ 319596 w 1384916"/>
                <a:gd name="connsiteY1" fmla="*/ 372862 h 665825"/>
                <a:gd name="connsiteX2" fmla="*/ 0 w 1384916"/>
                <a:gd name="connsiteY2" fmla="*/ 665825 h 665825"/>
                <a:gd name="connsiteX3" fmla="*/ 0 w 1384916"/>
                <a:gd name="connsiteY3" fmla="*/ 665825 h 6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916" h="665825">
                  <a:moveTo>
                    <a:pt x="1384916" y="0"/>
                  </a:moveTo>
                  <a:cubicBezTo>
                    <a:pt x="967665" y="130945"/>
                    <a:pt x="550415" y="261891"/>
                    <a:pt x="319596" y="372862"/>
                  </a:cubicBezTo>
                  <a:cubicBezTo>
                    <a:pt x="88777" y="483833"/>
                    <a:pt x="0" y="665825"/>
                    <a:pt x="0" y="665825"/>
                  </a:cubicBezTo>
                  <a:lnTo>
                    <a:pt x="0" y="665825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1221288E-21E0-42E4-9BB7-C4E99288A79E}"/>
                </a:ext>
              </a:extLst>
            </p:cNvPr>
            <p:cNvCxnSpPr>
              <a:cxnSpLocks/>
            </p:cNvCxnSpPr>
            <p:nvPr/>
          </p:nvCxnSpPr>
          <p:spPr>
            <a:xfrm>
              <a:off x="2529168" y="3428999"/>
              <a:ext cx="910241" cy="341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図 29" descr="%pptTeX&#10;\begin{document}&#10;\begin{align*}&#10;|P|&#10;\end{align*}&#10;\end{document}">
              <a:extLst>
                <a:ext uri="{FF2B5EF4-FFF2-40B4-BE49-F238E27FC236}">
                  <a16:creationId xmlns:a16="http://schemas.microsoft.com/office/drawing/2014/main" id="{736A5810-E1CB-4DE4-A553-223198259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594" y="2267916"/>
              <a:ext cx="292658" cy="268668"/>
            </a:xfrm>
            <a:prstGeom prst="rect">
              <a:avLst/>
            </a:prstGeom>
          </p:spPr>
        </p:pic>
        <p:pic>
          <p:nvPicPr>
            <p:cNvPr id="31" name="図 30" descr="%pptTeX&#10;\begin{document}&#10;\begin{align*}&#10;T&#10;\end{align*}&#10;\end{document}">
              <a:extLst>
                <a:ext uri="{FF2B5EF4-FFF2-40B4-BE49-F238E27FC236}">
                  <a16:creationId xmlns:a16="http://schemas.microsoft.com/office/drawing/2014/main" id="{000AB615-E316-4C0D-A61F-B04F4566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904" y="3172725"/>
              <a:ext cx="184467" cy="187126"/>
            </a:xfrm>
            <a:prstGeom prst="rect">
              <a:avLst/>
            </a:prstGeom>
          </p:spPr>
        </p:pic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1281F49-3249-48BD-9E22-414CA1D3CDF2}"/>
                </a:ext>
              </a:extLst>
            </p:cNvPr>
            <p:cNvCxnSpPr>
              <a:cxnSpLocks/>
            </p:cNvCxnSpPr>
            <p:nvPr/>
          </p:nvCxnSpPr>
          <p:spPr>
            <a:xfrm>
              <a:off x="3439409" y="2855522"/>
              <a:ext cx="0" cy="56303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3" name="図 32" descr="%pptTeX&#10;\begin{document}&#10;\begin{align*}&#10;T_1 = T_2&#10;\end{align*}&#10;\end{document}">
            <a:extLst>
              <a:ext uri="{FF2B5EF4-FFF2-40B4-BE49-F238E27FC236}">
                <a16:creationId xmlns:a16="http://schemas.microsoft.com/office/drawing/2014/main" id="{4DAA978B-D08A-4F37-81EF-1E1D1F918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22" y="4831942"/>
            <a:ext cx="1394706" cy="365717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679C95-C88F-47F7-A24A-5397916D459B}"/>
              </a:ext>
            </a:extLst>
          </p:cNvPr>
          <p:cNvSpPr txBox="1"/>
          <p:nvPr/>
        </p:nvSpPr>
        <p:spPr>
          <a:xfrm>
            <a:off x="2370190" y="3843319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PDP</a:t>
            </a:r>
            <a:endParaRPr kumimoji="1" lang="ja-JP" altLang="en-US" sz="28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A295F1C-5C77-4D83-8609-813F6C81A25A}"/>
              </a:ext>
            </a:extLst>
          </p:cNvPr>
          <p:cNvSpPr txBox="1"/>
          <p:nvPr/>
        </p:nvSpPr>
        <p:spPr>
          <a:xfrm>
            <a:off x="399963" y="329719"/>
            <a:ext cx="561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From weak to strong coupling </a:t>
            </a:r>
            <a:endParaRPr kumimoji="1" lang="ja-JP" altLang="en-US" sz="28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035A703-0B85-45FF-85B2-6B95792542CF}"/>
              </a:ext>
            </a:extLst>
          </p:cNvPr>
          <p:cNvSpPr txBox="1"/>
          <p:nvPr/>
        </p:nvSpPr>
        <p:spPr>
          <a:xfrm>
            <a:off x="1603139" y="1190327"/>
            <a:ext cx="3455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Weak coupling limit</a:t>
            </a:r>
          </a:p>
          <a:p>
            <a:pPr algn="ctr"/>
            <a:r>
              <a:rPr kumimoji="1" lang="en-US" altLang="ja-JP" sz="2400" dirty="0"/>
              <a:t>(1-loop approximation)</a:t>
            </a:r>
            <a:endParaRPr kumimoji="1" lang="ja-JP" altLang="en-US" sz="2400" dirty="0"/>
          </a:p>
        </p:txBody>
      </p:sp>
      <p:pic>
        <p:nvPicPr>
          <p:cNvPr id="39" name="図 38" descr="%pptTeX&#10;\begin{document}&#10;\begin{align*}&#10;T_1&#10;\end{align*}&#10;\end{document}">
            <a:extLst>
              <a:ext uri="{FF2B5EF4-FFF2-40B4-BE49-F238E27FC236}">
                <a16:creationId xmlns:a16="http://schemas.microsoft.com/office/drawing/2014/main" id="{F45F8049-5F19-4FC7-A829-206A560E3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02" y="4865072"/>
            <a:ext cx="375499" cy="365719"/>
          </a:xfrm>
          <a:prstGeom prst="rect">
            <a:avLst/>
          </a:prstGeom>
        </p:spPr>
      </p:pic>
      <p:pic>
        <p:nvPicPr>
          <p:cNvPr id="40" name="図 39" descr="%pptTeX&#10;\begin{document}&#10;\begin{align*}&#10;T_2&#10;\end{align*}&#10;\end{document}">
            <a:extLst>
              <a:ext uri="{FF2B5EF4-FFF2-40B4-BE49-F238E27FC236}">
                <a16:creationId xmlns:a16="http://schemas.microsoft.com/office/drawing/2014/main" id="{5F8853BD-E5E4-468B-821D-05811BBDE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62" y="4865072"/>
            <a:ext cx="384151" cy="365719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51696C0-8914-487E-9F96-642FAC580C3D}"/>
              </a:ext>
            </a:extLst>
          </p:cNvPr>
          <p:cNvSpPr txBox="1"/>
          <p:nvPr/>
        </p:nvSpPr>
        <p:spPr>
          <a:xfrm>
            <a:off x="1064009" y="5568208"/>
            <a:ext cx="10662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In N=4 SYM at finite coupling, PDP seems to be always unstable.</a:t>
            </a:r>
          </a:p>
          <a:p>
            <a:pPr algn="ctr"/>
            <a:r>
              <a:rPr kumimoji="1" lang="en-US" altLang="ja-JP" sz="2800" dirty="0"/>
              <a:t>(</a:t>
            </a:r>
            <a:r>
              <a:rPr kumimoji="1" lang="ja-JP" altLang="en-US" sz="2800" dirty="0"/>
              <a:t>⇔ </a:t>
            </a:r>
            <a:r>
              <a:rPr kumimoji="1" lang="en-US" altLang="ja-JP" sz="2800" dirty="0"/>
              <a:t>small BH is always unstable in string theory)</a:t>
            </a:r>
            <a:endParaRPr kumimoji="1" lang="ja-JP" altLang="en-US" sz="2800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40FB40B-97B6-46F4-8B6A-9BEF0C5C03AF}"/>
              </a:ext>
            </a:extLst>
          </p:cNvPr>
          <p:cNvCxnSpPr>
            <a:cxnSpLocks/>
          </p:cNvCxnSpPr>
          <p:nvPr/>
        </p:nvCxnSpPr>
        <p:spPr>
          <a:xfrm flipH="1">
            <a:off x="8498897" y="3661081"/>
            <a:ext cx="1" cy="10738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8134C3-F58E-48F5-870C-D0253310F9A9}"/>
              </a:ext>
            </a:extLst>
          </p:cNvPr>
          <p:cNvSpPr txBox="1"/>
          <p:nvPr/>
        </p:nvSpPr>
        <p:spPr>
          <a:xfrm>
            <a:off x="274974" y="355883"/>
            <a:ext cx="1115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Example 2: Other gauge theories on S</a:t>
            </a:r>
            <a:r>
              <a:rPr kumimoji="1" lang="en-US" altLang="ja-JP" sz="2800" baseline="30000" dirty="0"/>
              <a:t>1</a:t>
            </a:r>
            <a:r>
              <a:rPr kumimoji="1" lang="en-US" altLang="ja-JP" sz="2800" dirty="0"/>
              <a:t>×S</a:t>
            </a:r>
            <a:r>
              <a:rPr kumimoji="1" lang="en-US" altLang="ja-JP" sz="2800" baseline="30000" dirty="0"/>
              <a:t>3</a:t>
            </a:r>
            <a:r>
              <a:rPr kumimoji="1" lang="en-US" altLang="ja-JP" sz="2800" dirty="0"/>
              <a:t> with adjoint matters 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C7A3F9-3990-433E-9655-BC52147B2A77}"/>
              </a:ext>
            </a:extLst>
          </p:cNvPr>
          <p:cNvSpPr txBox="1"/>
          <p:nvPr/>
        </p:nvSpPr>
        <p:spPr>
          <a:xfrm>
            <a:off x="863600" y="1392440"/>
            <a:ext cx="794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Depending on matter contents, there are three patterns</a:t>
            </a:r>
            <a:endParaRPr kumimoji="1" lang="ja-JP" altLang="en-US" sz="24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82D8D5B-444A-42A2-829D-5EE13A3B31E9}"/>
              </a:ext>
            </a:extLst>
          </p:cNvPr>
          <p:cNvGrpSpPr/>
          <p:nvPr/>
        </p:nvGrpSpPr>
        <p:grpSpPr>
          <a:xfrm>
            <a:off x="2444954" y="2256580"/>
            <a:ext cx="1893191" cy="1133750"/>
            <a:chOff x="6710228" y="2498450"/>
            <a:chExt cx="3253140" cy="1948165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CCC740DA-45BD-4369-BFA5-C77BFC4F8E9D}"/>
                </a:ext>
              </a:extLst>
            </p:cNvPr>
            <p:cNvCxnSpPr/>
            <p:nvPr/>
          </p:nvCxnSpPr>
          <p:spPr>
            <a:xfrm>
              <a:off x="6710228" y="4446615"/>
              <a:ext cx="31585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E5215AAF-B3F9-4E13-BF66-912EEFBDC88D}"/>
                </a:ext>
              </a:extLst>
            </p:cNvPr>
            <p:cNvCxnSpPr/>
            <p:nvPr/>
          </p:nvCxnSpPr>
          <p:spPr>
            <a:xfrm flipV="1">
              <a:off x="6710228" y="2535804"/>
              <a:ext cx="0" cy="19108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365A2639-964E-4356-9C91-C6914366606B}"/>
                </a:ext>
              </a:extLst>
            </p:cNvPr>
            <p:cNvSpPr/>
            <p:nvPr/>
          </p:nvSpPr>
          <p:spPr>
            <a:xfrm>
              <a:off x="8419964" y="2736509"/>
              <a:ext cx="1384916" cy="665825"/>
            </a:xfrm>
            <a:custGeom>
              <a:avLst/>
              <a:gdLst>
                <a:gd name="connsiteX0" fmla="*/ 1384916 w 1384916"/>
                <a:gd name="connsiteY0" fmla="*/ 0 h 665825"/>
                <a:gd name="connsiteX1" fmla="*/ 319596 w 1384916"/>
                <a:gd name="connsiteY1" fmla="*/ 372862 h 665825"/>
                <a:gd name="connsiteX2" fmla="*/ 0 w 1384916"/>
                <a:gd name="connsiteY2" fmla="*/ 665825 h 665825"/>
                <a:gd name="connsiteX3" fmla="*/ 0 w 1384916"/>
                <a:gd name="connsiteY3" fmla="*/ 665825 h 6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916" h="665825">
                  <a:moveTo>
                    <a:pt x="1384916" y="0"/>
                  </a:moveTo>
                  <a:cubicBezTo>
                    <a:pt x="967665" y="130945"/>
                    <a:pt x="550415" y="261891"/>
                    <a:pt x="319596" y="372862"/>
                  </a:cubicBezTo>
                  <a:cubicBezTo>
                    <a:pt x="88777" y="483833"/>
                    <a:pt x="0" y="665825"/>
                    <a:pt x="0" y="665825"/>
                  </a:cubicBezTo>
                  <a:lnTo>
                    <a:pt x="0" y="665825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0C240EB-759D-4094-86F2-C93CA2608B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2235" y="4401431"/>
              <a:ext cx="1272751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図 10" descr="%pptTeX&#10;\begin{document}&#10;\begin{align*}&#10;|P|&#10;\end{align*}&#10;\end{document}">
              <a:extLst>
                <a:ext uri="{FF2B5EF4-FFF2-40B4-BE49-F238E27FC236}">
                  <a16:creationId xmlns:a16="http://schemas.microsoft.com/office/drawing/2014/main" id="{8E2CFC6A-EFF0-4A4D-AFBC-5D4F9E36F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175" y="2498450"/>
              <a:ext cx="502885" cy="461663"/>
            </a:xfrm>
            <a:prstGeom prst="rect">
              <a:avLst/>
            </a:prstGeom>
          </p:spPr>
        </p:pic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96D4EEC7-0719-4AA1-A48B-AA17660A52B9}"/>
                </a:ext>
              </a:extLst>
            </p:cNvPr>
            <p:cNvSpPr/>
            <p:nvPr/>
          </p:nvSpPr>
          <p:spPr>
            <a:xfrm>
              <a:off x="8006904" y="3416009"/>
              <a:ext cx="418445" cy="985422"/>
            </a:xfrm>
            <a:custGeom>
              <a:avLst/>
              <a:gdLst>
                <a:gd name="connsiteX0" fmla="*/ 399495 w 399495"/>
                <a:gd name="connsiteY0" fmla="*/ 0 h 985422"/>
                <a:gd name="connsiteX1" fmla="*/ 186431 w 399495"/>
                <a:gd name="connsiteY1" fmla="*/ 559293 h 985422"/>
                <a:gd name="connsiteX2" fmla="*/ 0 w 399495"/>
                <a:gd name="connsiteY2" fmla="*/ 985422 h 985422"/>
                <a:gd name="connsiteX3" fmla="*/ 0 w 399495"/>
                <a:gd name="connsiteY3" fmla="*/ 985422 h 9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95" h="985422">
                  <a:moveTo>
                    <a:pt x="399495" y="0"/>
                  </a:moveTo>
                  <a:cubicBezTo>
                    <a:pt x="326254" y="197528"/>
                    <a:pt x="253013" y="395056"/>
                    <a:pt x="186431" y="559293"/>
                  </a:cubicBezTo>
                  <a:cubicBezTo>
                    <a:pt x="119849" y="723530"/>
                    <a:pt x="0" y="985422"/>
                    <a:pt x="0" y="985422"/>
                  </a:cubicBezTo>
                  <a:lnTo>
                    <a:pt x="0" y="985422"/>
                  </a:lnTo>
                </a:path>
              </a:pathLst>
            </a:cu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4" name="図 13" descr="%pptTeX&#10;\begin{document}&#10;\begin{align*}&#10;T&#10;\end{align*}&#10;\end{document}">
              <a:extLst>
                <a:ext uri="{FF2B5EF4-FFF2-40B4-BE49-F238E27FC236}">
                  <a16:creationId xmlns:a16="http://schemas.microsoft.com/office/drawing/2014/main" id="{95FC3BE7-C05D-4475-978F-4465EF912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6391" y="3961072"/>
              <a:ext cx="316977" cy="321545"/>
            </a:xfrm>
            <a:prstGeom prst="rect">
              <a:avLst/>
            </a:prstGeom>
          </p:spPr>
        </p:pic>
      </p:grp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1DD3ED5-A48D-473B-987B-94E37C7FB7A4}"/>
              </a:ext>
            </a:extLst>
          </p:cNvPr>
          <p:cNvCxnSpPr/>
          <p:nvPr/>
        </p:nvCxnSpPr>
        <p:spPr>
          <a:xfrm>
            <a:off x="5138380" y="3390330"/>
            <a:ext cx="1838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8803472-820D-4F4B-8CB7-B975680A764B}"/>
              </a:ext>
            </a:extLst>
          </p:cNvPr>
          <p:cNvCxnSpPr/>
          <p:nvPr/>
        </p:nvCxnSpPr>
        <p:spPr>
          <a:xfrm flipV="1">
            <a:off x="5138380" y="2278318"/>
            <a:ext cx="0" cy="1112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21E5149-8DF8-42AD-81A9-7D3C0C3BD1E3}"/>
              </a:ext>
            </a:extLst>
          </p:cNvPr>
          <p:cNvSpPr/>
          <p:nvPr/>
        </p:nvSpPr>
        <p:spPr>
          <a:xfrm>
            <a:off x="6055609" y="2395120"/>
            <a:ext cx="883730" cy="387482"/>
          </a:xfrm>
          <a:custGeom>
            <a:avLst/>
            <a:gdLst>
              <a:gd name="connsiteX0" fmla="*/ 1384916 w 1384916"/>
              <a:gd name="connsiteY0" fmla="*/ 0 h 665825"/>
              <a:gd name="connsiteX1" fmla="*/ 319596 w 1384916"/>
              <a:gd name="connsiteY1" fmla="*/ 372862 h 665825"/>
              <a:gd name="connsiteX2" fmla="*/ 0 w 1384916"/>
              <a:gd name="connsiteY2" fmla="*/ 665825 h 665825"/>
              <a:gd name="connsiteX3" fmla="*/ 0 w 1384916"/>
              <a:gd name="connsiteY3" fmla="*/ 665825 h 6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916" h="665825">
                <a:moveTo>
                  <a:pt x="1384916" y="0"/>
                </a:moveTo>
                <a:cubicBezTo>
                  <a:pt x="967665" y="130945"/>
                  <a:pt x="550415" y="261891"/>
                  <a:pt x="319596" y="372862"/>
                </a:cubicBezTo>
                <a:cubicBezTo>
                  <a:pt x="88777" y="483833"/>
                  <a:pt x="0" y="665825"/>
                  <a:pt x="0" y="665825"/>
                </a:cubicBezTo>
                <a:lnTo>
                  <a:pt x="0" y="665825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1D855AC-F4A7-4838-AD7F-533A8F2A4FCA}"/>
              </a:ext>
            </a:extLst>
          </p:cNvPr>
          <p:cNvCxnSpPr>
            <a:cxnSpLocks/>
          </p:cNvCxnSpPr>
          <p:nvPr/>
        </p:nvCxnSpPr>
        <p:spPr>
          <a:xfrm flipV="1">
            <a:off x="5145368" y="3346797"/>
            <a:ext cx="910241" cy="172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 descr="%pptTeX&#10;\begin{document}&#10;\begin{align*}&#10;|P|&#10;\end{align*}&#10;\end{document}">
            <a:extLst>
              <a:ext uri="{FF2B5EF4-FFF2-40B4-BE49-F238E27FC236}">
                <a16:creationId xmlns:a16="http://schemas.microsoft.com/office/drawing/2014/main" id="{CF15B0A5-65FD-454D-80C7-0BDD850C3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29" y="2256580"/>
            <a:ext cx="292658" cy="268668"/>
          </a:xfrm>
          <a:prstGeom prst="rect">
            <a:avLst/>
          </a:prstGeom>
        </p:spPr>
      </p:pic>
      <p:pic>
        <p:nvPicPr>
          <p:cNvPr id="21" name="図 20" descr="%pptTeX&#10;\begin{document}&#10;\begin{align*}&#10;T&#10;\end{align*}&#10;\end{document}">
            <a:extLst>
              <a:ext uri="{FF2B5EF4-FFF2-40B4-BE49-F238E27FC236}">
                <a16:creationId xmlns:a16="http://schemas.microsoft.com/office/drawing/2014/main" id="{D4DFCC41-89EF-43A6-85FC-FDB5276A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04" y="3107764"/>
            <a:ext cx="184467" cy="187126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C86FF60-A75C-467A-B365-CC9FBE108739}"/>
              </a:ext>
            </a:extLst>
          </p:cNvPr>
          <p:cNvCxnSpPr/>
          <p:nvPr/>
        </p:nvCxnSpPr>
        <p:spPr>
          <a:xfrm>
            <a:off x="6055609" y="2790561"/>
            <a:ext cx="0" cy="6096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172F960-3460-4894-A1C1-D114CA9CEC39}"/>
              </a:ext>
            </a:extLst>
          </p:cNvPr>
          <p:cNvCxnSpPr/>
          <p:nvPr/>
        </p:nvCxnSpPr>
        <p:spPr>
          <a:xfrm>
            <a:off x="7857141" y="3416622"/>
            <a:ext cx="1838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CD944A0-0AC1-4BA7-BA2C-508F504CCD7B}"/>
              </a:ext>
            </a:extLst>
          </p:cNvPr>
          <p:cNvCxnSpPr/>
          <p:nvPr/>
        </p:nvCxnSpPr>
        <p:spPr>
          <a:xfrm flipV="1">
            <a:off x="7857141" y="2304610"/>
            <a:ext cx="0" cy="1112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2704961-3636-4C54-AAD3-4D748DAF420C}"/>
              </a:ext>
            </a:extLst>
          </p:cNvPr>
          <p:cNvSpPr/>
          <p:nvPr/>
        </p:nvSpPr>
        <p:spPr>
          <a:xfrm>
            <a:off x="8498647" y="2412945"/>
            <a:ext cx="1176387" cy="387482"/>
          </a:xfrm>
          <a:custGeom>
            <a:avLst/>
            <a:gdLst>
              <a:gd name="connsiteX0" fmla="*/ 1384916 w 1384916"/>
              <a:gd name="connsiteY0" fmla="*/ 0 h 665825"/>
              <a:gd name="connsiteX1" fmla="*/ 319596 w 1384916"/>
              <a:gd name="connsiteY1" fmla="*/ 372862 h 665825"/>
              <a:gd name="connsiteX2" fmla="*/ 0 w 1384916"/>
              <a:gd name="connsiteY2" fmla="*/ 665825 h 665825"/>
              <a:gd name="connsiteX3" fmla="*/ 0 w 1384916"/>
              <a:gd name="connsiteY3" fmla="*/ 665825 h 6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916" h="665825">
                <a:moveTo>
                  <a:pt x="1384916" y="0"/>
                </a:moveTo>
                <a:cubicBezTo>
                  <a:pt x="967665" y="130945"/>
                  <a:pt x="550415" y="261891"/>
                  <a:pt x="319596" y="372862"/>
                </a:cubicBezTo>
                <a:cubicBezTo>
                  <a:pt x="88777" y="483833"/>
                  <a:pt x="0" y="665825"/>
                  <a:pt x="0" y="665825"/>
                </a:cubicBezTo>
                <a:lnTo>
                  <a:pt x="0" y="665825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2FB0A58-F415-41F1-915F-A2C82266D666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7864129" y="3371959"/>
            <a:ext cx="1075790" cy="183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 descr="%pptTeX&#10;\begin{document}&#10;\begin{align*}&#10;|P|&#10;\end{align*}&#10;\end{document}">
            <a:extLst>
              <a:ext uri="{FF2B5EF4-FFF2-40B4-BE49-F238E27FC236}">
                <a16:creationId xmlns:a16="http://schemas.microsoft.com/office/drawing/2014/main" id="{C49BE3ED-2278-47F2-8ACE-C3ECFCA1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90" y="2282872"/>
            <a:ext cx="292658" cy="268668"/>
          </a:xfrm>
          <a:prstGeom prst="rect">
            <a:avLst/>
          </a:prstGeom>
        </p:spPr>
      </p:pic>
      <p:pic>
        <p:nvPicPr>
          <p:cNvPr id="29" name="図 28" descr="%pptTeX&#10;\begin{document}&#10;\begin{align*}&#10;T&#10;\end{align*}&#10;\end{document}">
            <a:extLst>
              <a:ext uri="{FF2B5EF4-FFF2-40B4-BE49-F238E27FC236}">
                <a16:creationId xmlns:a16="http://schemas.microsoft.com/office/drawing/2014/main" id="{425F4FC4-C9B6-4D03-9EA0-3D2BEFCCB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65" y="3134056"/>
            <a:ext cx="184467" cy="187126"/>
          </a:xfrm>
          <a:prstGeom prst="rect">
            <a:avLst/>
          </a:prstGeom>
        </p:spPr>
      </p:pic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FF2C06D-8D2F-4B86-AC84-A8E2CBE5ECE0}"/>
              </a:ext>
            </a:extLst>
          </p:cNvPr>
          <p:cNvSpPr/>
          <p:nvPr/>
        </p:nvSpPr>
        <p:spPr>
          <a:xfrm>
            <a:off x="8502475" y="2838559"/>
            <a:ext cx="448779" cy="533400"/>
          </a:xfrm>
          <a:custGeom>
            <a:avLst/>
            <a:gdLst>
              <a:gd name="connsiteX0" fmla="*/ 5644 w 448779"/>
              <a:gd name="connsiteY0" fmla="*/ 0 h 533400"/>
              <a:gd name="connsiteX1" fmla="*/ 56444 w 448779"/>
              <a:gd name="connsiteY1" fmla="*/ 177800 h 533400"/>
              <a:gd name="connsiteX2" fmla="*/ 412044 w 448779"/>
              <a:gd name="connsiteY2" fmla="*/ 355600 h 533400"/>
              <a:gd name="connsiteX3" fmla="*/ 437444 w 448779"/>
              <a:gd name="connsiteY3" fmla="*/ 533400 h 533400"/>
              <a:gd name="connsiteX4" fmla="*/ 437444 w 448779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79" h="533400">
                <a:moveTo>
                  <a:pt x="5644" y="0"/>
                </a:moveTo>
                <a:cubicBezTo>
                  <a:pt x="-2823" y="59266"/>
                  <a:pt x="-11289" y="118533"/>
                  <a:pt x="56444" y="177800"/>
                </a:cubicBezTo>
                <a:cubicBezTo>
                  <a:pt x="124177" y="237067"/>
                  <a:pt x="348544" y="296333"/>
                  <a:pt x="412044" y="355600"/>
                </a:cubicBezTo>
                <a:cubicBezTo>
                  <a:pt x="475544" y="414867"/>
                  <a:pt x="437444" y="533400"/>
                  <a:pt x="437444" y="533400"/>
                </a:cubicBezTo>
                <a:lnTo>
                  <a:pt x="437444" y="533400"/>
                </a:lnTo>
              </a:path>
            </a:pathLst>
          </a:custGeom>
          <a:ln w="571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 descr="%pptTeX&#10;\begin{document}&#10;\begin{align*}&#10;\rho(\theta, T) = \frac{N-M}{N}\rho_{\rm confine}(\theta)&#10;+\frac{M}{N}\rho_{\rm deconfine}(\theta, T_2)&#10;\end{align*}&#10;\end{document}">
            <a:extLst>
              <a:ext uri="{FF2B5EF4-FFF2-40B4-BE49-F238E27FC236}">
                <a16:creationId xmlns:a16="http://schemas.microsoft.com/office/drawing/2014/main" id="{955DA43C-8E5B-42F8-8498-30C4EF274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50" y="4772056"/>
            <a:ext cx="6183997" cy="633952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7EF7BBA-7027-4BE1-BF60-B8EDD6F51F51}"/>
              </a:ext>
            </a:extLst>
          </p:cNvPr>
          <p:cNvSpPr txBox="1"/>
          <p:nvPr/>
        </p:nvSpPr>
        <p:spPr>
          <a:xfrm>
            <a:off x="863600" y="3965223"/>
            <a:ext cx="8829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For the left and center cases, the condition for PDP is satisfied</a:t>
            </a:r>
            <a:endParaRPr kumimoji="1" lang="ja-JP" altLang="en-US" sz="2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1C9AB1F-348D-46EA-9516-513668075526}"/>
              </a:ext>
            </a:extLst>
          </p:cNvPr>
          <p:cNvSpPr txBox="1"/>
          <p:nvPr/>
        </p:nvSpPr>
        <p:spPr>
          <a:xfrm>
            <a:off x="863600" y="982386"/>
            <a:ext cx="351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Weak coupling analysis</a:t>
            </a:r>
            <a:endParaRPr kumimoji="1" lang="ja-JP" altLang="en-US" sz="2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6A75DE0-4983-4CB4-8278-FC2F7C15D165}"/>
              </a:ext>
            </a:extLst>
          </p:cNvPr>
          <p:cNvSpPr txBox="1"/>
          <p:nvPr/>
        </p:nvSpPr>
        <p:spPr>
          <a:xfrm>
            <a:off x="381532" y="6935105"/>
            <a:ext cx="564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Example 3: Free vector model </a:t>
            </a:r>
            <a:endParaRPr kumimoji="1" lang="ja-JP" altLang="en-US" sz="28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45BDF6B-82A7-4AB6-A650-D33C3C600BD6}"/>
              </a:ext>
            </a:extLst>
          </p:cNvPr>
          <p:cNvSpPr txBox="1"/>
          <p:nvPr/>
        </p:nvSpPr>
        <p:spPr>
          <a:xfrm>
            <a:off x="6153898" y="7020967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PDP condition holds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4C9213-F07F-4594-9E7E-753DEC410CDE}"/>
              </a:ext>
            </a:extLst>
          </p:cNvPr>
          <p:cNvSpPr/>
          <p:nvPr/>
        </p:nvSpPr>
        <p:spPr>
          <a:xfrm>
            <a:off x="4380781" y="1006537"/>
            <a:ext cx="1873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[</a:t>
            </a:r>
            <a:r>
              <a:rPr kumimoji="1" lang="en-US" altLang="ja-JP" dirty="0" err="1"/>
              <a:t>Aharony</a:t>
            </a:r>
            <a:r>
              <a:rPr kumimoji="1" lang="en-US" altLang="ja-JP" dirty="0"/>
              <a:t> et. al.]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4415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8521CE-77D1-44C2-92B3-83D84A75E71D}"/>
              </a:ext>
            </a:extLst>
          </p:cNvPr>
          <p:cNvSpPr txBox="1"/>
          <p:nvPr/>
        </p:nvSpPr>
        <p:spPr>
          <a:xfrm>
            <a:off x="295219" y="200961"/>
            <a:ext cx="610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Example 3 : Matrix quantum mechanics</a:t>
            </a:r>
            <a:endParaRPr kumimoji="1" lang="ja-JP" altLang="en-US" sz="2400" dirty="0"/>
          </a:p>
        </p:txBody>
      </p:sp>
      <p:pic>
        <p:nvPicPr>
          <p:cNvPr id="6" name="図 5" descr="%pptTeX&#10;\begin{document}&#10;\begin{align*}&#10;S = N \int dt &#10;{\rm Tr}&#10;\left( &#10;\frac{1}{2}(DX_I)^2 + \frac{1}{4}[X_I, X_J]^2&#10;-\frac{\mu^2}{2}X_i^2 &#10;-\frac{\mu^2}{8}X_a^2&#10;-i \mu \epsilon^{ijk}X_i X_j X_k&#10;\right)&#10;\end{align*}&#10;\end{document}">
            <a:extLst>
              <a:ext uri="{FF2B5EF4-FFF2-40B4-BE49-F238E27FC236}">
                <a16:creationId xmlns:a16="http://schemas.microsoft.com/office/drawing/2014/main" id="{6A827BF6-CD02-4ED2-899F-01C79BF52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62" y="1099819"/>
            <a:ext cx="9932346" cy="762148"/>
          </a:xfrm>
          <a:prstGeom prst="rect">
            <a:avLst/>
          </a:prstGeom>
        </p:spPr>
      </p:pic>
      <p:pic>
        <p:nvPicPr>
          <p:cNvPr id="12" name="図 11" descr="%pptTeX&#10;\begin{document}&#10;\begin{align*}&#10;X_I (t): \; N\times N&#10;\end{align*}&#10;\end{document}">
            <a:extLst>
              <a:ext uri="{FF2B5EF4-FFF2-40B4-BE49-F238E27FC236}">
                <a16:creationId xmlns:a16="http://schemas.microsoft.com/office/drawing/2014/main" id="{58071690-A53D-4313-BB40-D47505118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62" y="2402161"/>
            <a:ext cx="1911534" cy="299660"/>
          </a:xfrm>
          <a:prstGeom prst="rect">
            <a:avLst/>
          </a:prstGeom>
        </p:spPr>
      </p:pic>
      <p:pic>
        <p:nvPicPr>
          <p:cNvPr id="15" name="図 14" descr="%pptTeX&#10;\begin{document}&#10;\begin{align*}&#10;D X_I = \partial_t X_I -i[A_0, X_I]&#10;\end{align*}&#10;\end{document}">
            <a:extLst>
              <a:ext uri="{FF2B5EF4-FFF2-40B4-BE49-F238E27FC236}">
                <a16:creationId xmlns:a16="http://schemas.microsoft.com/office/drawing/2014/main" id="{2B872784-13FF-4FA0-99AD-395BF46FF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62" y="2947628"/>
            <a:ext cx="2978334" cy="29438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8395B7-79AA-49AE-84C5-16ECB8DD030F}"/>
              </a:ext>
            </a:extLst>
          </p:cNvPr>
          <p:cNvSpPr txBox="1"/>
          <p:nvPr/>
        </p:nvSpPr>
        <p:spPr>
          <a:xfrm>
            <a:off x="3341096" y="2346776"/>
            <a:ext cx="226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Hermitian matrices </a:t>
            </a:r>
            <a:endParaRPr kumimoji="1" lang="ja-JP" altLang="en-US" dirty="0"/>
          </a:p>
        </p:txBody>
      </p:sp>
      <p:pic>
        <p:nvPicPr>
          <p:cNvPr id="18" name="図 17" descr="%pptTeX&#10;\begin{document}&#10;\begin{align*}&#10;(I, J = 1,2, \cdots, 9,  \; i,j,k = 1,2,3, \; a=4,5,\cdots, 9)&#10;\end{align*}&#10;\end{document}">
            <a:extLst>
              <a:ext uri="{FF2B5EF4-FFF2-40B4-BE49-F238E27FC236}">
                <a16:creationId xmlns:a16="http://schemas.microsoft.com/office/drawing/2014/main" id="{B61883A0-E066-43FC-A517-C3C609AD1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21" y="2425671"/>
            <a:ext cx="5830025" cy="27615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614B08-0274-4690-AD71-FE2FB9B6C1B7}"/>
              </a:ext>
            </a:extLst>
          </p:cNvPr>
          <p:cNvSpPr txBox="1"/>
          <p:nvPr/>
        </p:nvSpPr>
        <p:spPr>
          <a:xfrm>
            <a:off x="353226" y="3536527"/>
            <a:ext cx="525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This model has the following phase structure:</a:t>
            </a:r>
            <a:endParaRPr kumimoji="1" lang="ja-JP" altLang="en-US" dirty="0"/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1F30191A-E5C1-4641-BA42-3CFB8158786D}"/>
              </a:ext>
            </a:extLst>
          </p:cNvPr>
          <p:cNvSpPr/>
          <p:nvPr/>
        </p:nvSpPr>
        <p:spPr>
          <a:xfrm>
            <a:off x="1225118" y="2402161"/>
            <a:ext cx="133165" cy="71390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ADC702F-23C2-4190-9F2D-1E3361178315}"/>
              </a:ext>
            </a:extLst>
          </p:cNvPr>
          <p:cNvGrpSpPr/>
          <p:nvPr/>
        </p:nvGrpSpPr>
        <p:grpSpPr>
          <a:xfrm>
            <a:off x="1838472" y="4568002"/>
            <a:ext cx="1893191" cy="1133750"/>
            <a:chOff x="6710228" y="2498450"/>
            <a:chExt cx="3253140" cy="1948165"/>
          </a:xfrm>
        </p:grpSpPr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741462F-C285-4D07-9C30-B24403066806}"/>
                </a:ext>
              </a:extLst>
            </p:cNvPr>
            <p:cNvCxnSpPr/>
            <p:nvPr/>
          </p:nvCxnSpPr>
          <p:spPr>
            <a:xfrm>
              <a:off x="6710228" y="4446615"/>
              <a:ext cx="31585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58D2E29E-CD51-40A2-AE5D-21A128E5E39E}"/>
                </a:ext>
              </a:extLst>
            </p:cNvPr>
            <p:cNvCxnSpPr/>
            <p:nvPr/>
          </p:nvCxnSpPr>
          <p:spPr>
            <a:xfrm flipV="1">
              <a:off x="6710228" y="2535804"/>
              <a:ext cx="0" cy="19108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6342588F-9FE6-4D8E-A63C-54F7DAD4325B}"/>
                </a:ext>
              </a:extLst>
            </p:cNvPr>
            <p:cNvSpPr/>
            <p:nvPr/>
          </p:nvSpPr>
          <p:spPr>
            <a:xfrm>
              <a:off x="8419964" y="2736509"/>
              <a:ext cx="1384916" cy="665825"/>
            </a:xfrm>
            <a:custGeom>
              <a:avLst/>
              <a:gdLst>
                <a:gd name="connsiteX0" fmla="*/ 1384916 w 1384916"/>
                <a:gd name="connsiteY0" fmla="*/ 0 h 665825"/>
                <a:gd name="connsiteX1" fmla="*/ 319596 w 1384916"/>
                <a:gd name="connsiteY1" fmla="*/ 372862 h 665825"/>
                <a:gd name="connsiteX2" fmla="*/ 0 w 1384916"/>
                <a:gd name="connsiteY2" fmla="*/ 665825 h 665825"/>
                <a:gd name="connsiteX3" fmla="*/ 0 w 1384916"/>
                <a:gd name="connsiteY3" fmla="*/ 665825 h 6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916" h="665825">
                  <a:moveTo>
                    <a:pt x="1384916" y="0"/>
                  </a:moveTo>
                  <a:cubicBezTo>
                    <a:pt x="967665" y="130945"/>
                    <a:pt x="550415" y="261891"/>
                    <a:pt x="319596" y="372862"/>
                  </a:cubicBezTo>
                  <a:cubicBezTo>
                    <a:pt x="88777" y="483833"/>
                    <a:pt x="0" y="665825"/>
                    <a:pt x="0" y="665825"/>
                  </a:cubicBezTo>
                  <a:lnTo>
                    <a:pt x="0" y="665825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E0651593-2CE4-4FE3-B272-41273EC92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2235" y="4401431"/>
              <a:ext cx="1272751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図 25" descr="%pptTeX&#10;\begin{document}&#10;\begin{align*}&#10;|P|&#10;\end{align*}&#10;\end{document}">
              <a:extLst>
                <a:ext uri="{FF2B5EF4-FFF2-40B4-BE49-F238E27FC236}">
                  <a16:creationId xmlns:a16="http://schemas.microsoft.com/office/drawing/2014/main" id="{1F0BE613-2061-49A3-9E03-9119C2D58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175" y="2498450"/>
              <a:ext cx="502885" cy="461663"/>
            </a:xfrm>
            <a:prstGeom prst="rect">
              <a:avLst/>
            </a:prstGeom>
          </p:spPr>
        </p:pic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13B8582C-CFF8-4E35-9933-5257530DB945}"/>
                </a:ext>
              </a:extLst>
            </p:cNvPr>
            <p:cNvSpPr/>
            <p:nvPr/>
          </p:nvSpPr>
          <p:spPr>
            <a:xfrm>
              <a:off x="8006904" y="3416009"/>
              <a:ext cx="418445" cy="985422"/>
            </a:xfrm>
            <a:custGeom>
              <a:avLst/>
              <a:gdLst>
                <a:gd name="connsiteX0" fmla="*/ 399495 w 399495"/>
                <a:gd name="connsiteY0" fmla="*/ 0 h 985422"/>
                <a:gd name="connsiteX1" fmla="*/ 186431 w 399495"/>
                <a:gd name="connsiteY1" fmla="*/ 559293 h 985422"/>
                <a:gd name="connsiteX2" fmla="*/ 0 w 399495"/>
                <a:gd name="connsiteY2" fmla="*/ 985422 h 985422"/>
                <a:gd name="connsiteX3" fmla="*/ 0 w 399495"/>
                <a:gd name="connsiteY3" fmla="*/ 985422 h 9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95" h="985422">
                  <a:moveTo>
                    <a:pt x="399495" y="0"/>
                  </a:moveTo>
                  <a:cubicBezTo>
                    <a:pt x="326254" y="197528"/>
                    <a:pt x="253013" y="395056"/>
                    <a:pt x="186431" y="559293"/>
                  </a:cubicBezTo>
                  <a:cubicBezTo>
                    <a:pt x="119849" y="723530"/>
                    <a:pt x="0" y="985422"/>
                    <a:pt x="0" y="985422"/>
                  </a:cubicBezTo>
                  <a:lnTo>
                    <a:pt x="0" y="985422"/>
                  </a:lnTo>
                </a:path>
              </a:pathLst>
            </a:cu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E13D981-E46C-4106-A3B8-B25D49142312}"/>
                </a:ext>
              </a:extLst>
            </p:cNvPr>
            <p:cNvSpPr txBox="1"/>
            <p:nvPr/>
          </p:nvSpPr>
          <p:spPr>
            <a:xfrm>
              <a:off x="7077949" y="3542256"/>
              <a:ext cx="61908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PDP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9" name="図 28" descr="%pptTeX&#10;\begin{document}&#10;\begin{align*}&#10;T&#10;\end{align*}&#10;\end{document}">
              <a:extLst>
                <a:ext uri="{FF2B5EF4-FFF2-40B4-BE49-F238E27FC236}">
                  <a16:creationId xmlns:a16="http://schemas.microsoft.com/office/drawing/2014/main" id="{A15DE2F7-9EF4-4A07-A526-1C88000D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6391" y="3961072"/>
              <a:ext cx="316977" cy="321545"/>
            </a:xfrm>
            <a:prstGeom prst="rect">
              <a:avLst/>
            </a:prstGeom>
          </p:spPr>
        </p:pic>
      </p:grp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AB5CABC5-A891-4D82-97CA-2D63CD2E30B6}"/>
              </a:ext>
            </a:extLst>
          </p:cNvPr>
          <p:cNvCxnSpPr/>
          <p:nvPr/>
        </p:nvCxnSpPr>
        <p:spPr>
          <a:xfrm>
            <a:off x="8050704" y="5718178"/>
            <a:ext cx="1838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216276F5-E4FF-4632-AD39-A67337E90AAB}"/>
              </a:ext>
            </a:extLst>
          </p:cNvPr>
          <p:cNvCxnSpPr/>
          <p:nvPr/>
        </p:nvCxnSpPr>
        <p:spPr>
          <a:xfrm flipV="1">
            <a:off x="8050704" y="4606166"/>
            <a:ext cx="0" cy="1112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B5F17BA7-84AA-4733-84D2-094047828CD2}"/>
              </a:ext>
            </a:extLst>
          </p:cNvPr>
          <p:cNvSpPr/>
          <p:nvPr/>
        </p:nvSpPr>
        <p:spPr>
          <a:xfrm>
            <a:off x="8692210" y="4714501"/>
            <a:ext cx="1176387" cy="387482"/>
          </a:xfrm>
          <a:custGeom>
            <a:avLst/>
            <a:gdLst>
              <a:gd name="connsiteX0" fmla="*/ 1384916 w 1384916"/>
              <a:gd name="connsiteY0" fmla="*/ 0 h 665825"/>
              <a:gd name="connsiteX1" fmla="*/ 319596 w 1384916"/>
              <a:gd name="connsiteY1" fmla="*/ 372862 h 665825"/>
              <a:gd name="connsiteX2" fmla="*/ 0 w 1384916"/>
              <a:gd name="connsiteY2" fmla="*/ 665825 h 665825"/>
              <a:gd name="connsiteX3" fmla="*/ 0 w 1384916"/>
              <a:gd name="connsiteY3" fmla="*/ 665825 h 6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916" h="665825">
                <a:moveTo>
                  <a:pt x="1384916" y="0"/>
                </a:moveTo>
                <a:cubicBezTo>
                  <a:pt x="967665" y="130945"/>
                  <a:pt x="550415" y="261891"/>
                  <a:pt x="319596" y="372862"/>
                </a:cubicBezTo>
                <a:cubicBezTo>
                  <a:pt x="88777" y="483833"/>
                  <a:pt x="0" y="665825"/>
                  <a:pt x="0" y="665825"/>
                </a:cubicBezTo>
                <a:lnTo>
                  <a:pt x="0" y="665825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318ACA7-519E-4065-8A20-654B9DC8A180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8057692" y="5673515"/>
            <a:ext cx="1075790" cy="183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%pptTeX&#10;\begin{document}&#10;\begin{align*}&#10;|P|&#10;\end{align*}&#10;\end{document}">
            <a:extLst>
              <a:ext uri="{FF2B5EF4-FFF2-40B4-BE49-F238E27FC236}">
                <a16:creationId xmlns:a16="http://schemas.microsoft.com/office/drawing/2014/main" id="{CB54221A-914E-4B23-BDDB-4ADB9F8FE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53" y="4584428"/>
            <a:ext cx="292658" cy="268668"/>
          </a:xfrm>
          <a:prstGeom prst="rect">
            <a:avLst/>
          </a:prstGeom>
        </p:spPr>
      </p:pic>
      <p:pic>
        <p:nvPicPr>
          <p:cNvPr id="44" name="図 43" descr="%pptTeX&#10;\begin{document}&#10;\begin{align*}&#10;T&#10;\end{align*}&#10;\end{document}">
            <a:extLst>
              <a:ext uri="{FF2B5EF4-FFF2-40B4-BE49-F238E27FC236}">
                <a16:creationId xmlns:a16="http://schemas.microsoft.com/office/drawing/2014/main" id="{601002CB-732F-4F69-A654-923462A83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28" y="5435612"/>
            <a:ext cx="184467" cy="187126"/>
          </a:xfrm>
          <a:prstGeom prst="rect">
            <a:avLst/>
          </a:prstGeom>
        </p:spPr>
      </p:pic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1A687CE-0E74-4407-B469-FB80900A3481}"/>
              </a:ext>
            </a:extLst>
          </p:cNvPr>
          <p:cNvSpPr/>
          <p:nvPr/>
        </p:nvSpPr>
        <p:spPr>
          <a:xfrm>
            <a:off x="8696038" y="5140115"/>
            <a:ext cx="448779" cy="533400"/>
          </a:xfrm>
          <a:custGeom>
            <a:avLst/>
            <a:gdLst>
              <a:gd name="connsiteX0" fmla="*/ 5644 w 448779"/>
              <a:gd name="connsiteY0" fmla="*/ 0 h 533400"/>
              <a:gd name="connsiteX1" fmla="*/ 56444 w 448779"/>
              <a:gd name="connsiteY1" fmla="*/ 177800 h 533400"/>
              <a:gd name="connsiteX2" fmla="*/ 412044 w 448779"/>
              <a:gd name="connsiteY2" fmla="*/ 355600 h 533400"/>
              <a:gd name="connsiteX3" fmla="*/ 437444 w 448779"/>
              <a:gd name="connsiteY3" fmla="*/ 533400 h 533400"/>
              <a:gd name="connsiteX4" fmla="*/ 437444 w 448779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79" h="533400">
                <a:moveTo>
                  <a:pt x="5644" y="0"/>
                </a:moveTo>
                <a:cubicBezTo>
                  <a:pt x="-2823" y="59266"/>
                  <a:pt x="-11289" y="118533"/>
                  <a:pt x="56444" y="177800"/>
                </a:cubicBezTo>
                <a:cubicBezTo>
                  <a:pt x="124177" y="237067"/>
                  <a:pt x="348544" y="296333"/>
                  <a:pt x="412044" y="355600"/>
                </a:cubicBezTo>
                <a:cubicBezTo>
                  <a:pt x="475544" y="414867"/>
                  <a:pt x="437444" y="533400"/>
                  <a:pt x="437444" y="533400"/>
                </a:cubicBezTo>
                <a:lnTo>
                  <a:pt x="437444" y="533400"/>
                </a:lnTo>
              </a:path>
            </a:pathLst>
          </a:custGeom>
          <a:ln w="571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 descr="%pptTeX&#10;\begin{document}&#10;\begin{align*}&#10;\mu =0&#10;\end{align*}&#10;\end{document}">
            <a:extLst>
              <a:ext uri="{FF2B5EF4-FFF2-40B4-BE49-F238E27FC236}">
                <a16:creationId xmlns:a16="http://schemas.microsoft.com/office/drawing/2014/main" id="{564F573C-4785-45CF-A6C0-0D6D2BD35F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6" y="4081101"/>
            <a:ext cx="740688" cy="280943"/>
          </a:xfrm>
          <a:prstGeom prst="rect">
            <a:avLst/>
          </a:prstGeom>
        </p:spPr>
      </p:pic>
      <p:pic>
        <p:nvPicPr>
          <p:cNvPr id="51" name="図 50" descr="%pptTeX&#10;\begin{document}&#10;\begin{align*}&#10;{\rm large} \; \mu &#10;\end{align*}&#10;\end{document}">
            <a:extLst>
              <a:ext uri="{FF2B5EF4-FFF2-40B4-BE49-F238E27FC236}">
                <a16:creationId xmlns:a16="http://schemas.microsoft.com/office/drawing/2014/main" id="{606291B1-A0B2-407D-97AE-74B4844525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29" y="4081101"/>
            <a:ext cx="914014" cy="289645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9388518-30D3-48FA-9E9F-F13E027E89A9}"/>
              </a:ext>
            </a:extLst>
          </p:cNvPr>
          <p:cNvSpPr txBox="1"/>
          <p:nvPr/>
        </p:nvSpPr>
        <p:spPr>
          <a:xfrm>
            <a:off x="595098" y="5921399"/>
            <a:ext cx="3300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[Kawahara-Nishimura-Takeuchi, 2007]</a:t>
            </a:r>
            <a:endParaRPr kumimoji="1" lang="ja-JP" altLang="en-US" sz="1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1D7F857-9CCA-4A7D-8725-7385D5CD195B}"/>
              </a:ext>
            </a:extLst>
          </p:cNvPr>
          <p:cNvSpPr txBox="1"/>
          <p:nvPr/>
        </p:nvSpPr>
        <p:spPr>
          <a:xfrm>
            <a:off x="1103416" y="6249066"/>
            <a:ext cx="261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PDP condition satisfied</a:t>
            </a:r>
            <a:endParaRPr kumimoji="1" lang="ja-JP" altLang="en-US" dirty="0"/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471750E7-0F7C-4CF2-88F6-195CB95D822B}"/>
              </a:ext>
            </a:extLst>
          </p:cNvPr>
          <p:cNvCxnSpPr/>
          <p:nvPr/>
        </p:nvCxnSpPr>
        <p:spPr>
          <a:xfrm>
            <a:off x="5260783" y="5665409"/>
            <a:ext cx="1838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162CC049-1CA3-49AE-8737-E772E5598C68}"/>
              </a:ext>
            </a:extLst>
          </p:cNvPr>
          <p:cNvCxnSpPr/>
          <p:nvPr/>
        </p:nvCxnSpPr>
        <p:spPr>
          <a:xfrm flipV="1">
            <a:off x="5260783" y="4553397"/>
            <a:ext cx="0" cy="1112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84C6C02-F1E0-491E-BB87-C8BE8BFFECB7}"/>
              </a:ext>
            </a:extLst>
          </p:cNvPr>
          <p:cNvSpPr/>
          <p:nvPr/>
        </p:nvSpPr>
        <p:spPr>
          <a:xfrm>
            <a:off x="5902289" y="4661732"/>
            <a:ext cx="1176387" cy="387482"/>
          </a:xfrm>
          <a:custGeom>
            <a:avLst/>
            <a:gdLst>
              <a:gd name="connsiteX0" fmla="*/ 1384916 w 1384916"/>
              <a:gd name="connsiteY0" fmla="*/ 0 h 665825"/>
              <a:gd name="connsiteX1" fmla="*/ 319596 w 1384916"/>
              <a:gd name="connsiteY1" fmla="*/ 372862 h 665825"/>
              <a:gd name="connsiteX2" fmla="*/ 0 w 1384916"/>
              <a:gd name="connsiteY2" fmla="*/ 665825 h 665825"/>
              <a:gd name="connsiteX3" fmla="*/ 0 w 1384916"/>
              <a:gd name="connsiteY3" fmla="*/ 665825 h 6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916" h="665825">
                <a:moveTo>
                  <a:pt x="1384916" y="0"/>
                </a:moveTo>
                <a:cubicBezTo>
                  <a:pt x="967665" y="130945"/>
                  <a:pt x="550415" y="261891"/>
                  <a:pt x="319596" y="372862"/>
                </a:cubicBezTo>
                <a:cubicBezTo>
                  <a:pt x="88777" y="483833"/>
                  <a:pt x="0" y="665825"/>
                  <a:pt x="0" y="665825"/>
                </a:cubicBezTo>
                <a:lnTo>
                  <a:pt x="0" y="665825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4617288-E1C8-453A-BF03-F6C3D80F12B7}"/>
              </a:ext>
            </a:extLst>
          </p:cNvPr>
          <p:cNvCxnSpPr>
            <a:cxnSpLocks/>
            <a:endCxn id="61" idx="3"/>
          </p:cNvCxnSpPr>
          <p:nvPr/>
        </p:nvCxnSpPr>
        <p:spPr>
          <a:xfrm flipV="1">
            <a:off x="5267771" y="5620746"/>
            <a:ext cx="1075790" cy="183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図 57" descr="%pptTeX&#10;\begin{document}&#10;\begin{align*}&#10;|P|&#10;\end{align*}&#10;\end{document}">
            <a:extLst>
              <a:ext uri="{FF2B5EF4-FFF2-40B4-BE49-F238E27FC236}">
                <a16:creationId xmlns:a16="http://schemas.microsoft.com/office/drawing/2014/main" id="{9148118B-47E3-4490-BEDD-FE477156F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32" y="4531659"/>
            <a:ext cx="292658" cy="268668"/>
          </a:xfrm>
          <a:prstGeom prst="rect">
            <a:avLst/>
          </a:prstGeom>
        </p:spPr>
      </p:pic>
      <p:pic>
        <p:nvPicPr>
          <p:cNvPr id="60" name="図 59" descr="%pptTeX&#10;\begin{document}&#10;\begin{align*}&#10;T&#10;\end{align*}&#10;\end{document}">
            <a:extLst>
              <a:ext uri="{FF2B5EF4-FFF2-40B4-BE49-F238E27FC236}">
                <a16:creationId xmlns:a16="http://schemas.microsoft.com/office/drawing/2014/main" id="{285381A8-08E5-49ED-99AF-407E1AF16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07" y="5382843"/>
            <a:ext cx="184467" cy="187126"/>
          </a:xfrm>
          <a:prstGeom prst="rect">
            <a:avLst/>
          </a:prstGeom>
        </p:spPr>
      </p:pic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E26B74D-3923-49CF-A268-05621763EFAE}"/>
              </a:ext>
            </a:extLst>
          </p:cNvPr>
          <p:cNvSpPr/>
          <p:nvPr/>
        </p:nvSpPr>
        <p:spPr>
          <a:xfrm>
            <a:off x="5906117" y="5087346"/>
            <a:ext cx="448779" cy="533400"/>
          </a:xfrm>
          <a:custGeom>
            <a:avLst/>
            <a:gdLst>
              <a:gd name="connsiteX0" fmla="*/ 5644 w 448779"/>
              <a:gd name="connsiteY0" fmla="*/ 0 h 533400"/>
              <a:gd name="connsiteX1" fmla="*/ 56444 w 448779"/>
              <a:gd name="connsiteY1" fmla="*/ 177800 h 533400"/>
              <a:gd name="connsiteX2" fmla="*/ 412044 w 448779"/>
              <a:gd name="connsiteY2" fmla="*/ 355600 h 533400"/>
              <a:gd name="connsiteX3" fmla="*/ 437444 w 448779"/>
              <a:gd name="connsiteY3" fmla="*/ 533400 h 533400"/>
              <a:gd name="connsiteX4" fmla="*/ 437444 w 448779"/>
              <a:gd name="connsiteY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79" h="533400">
                <a:moveTo>
                  <a:pt x="5644" y="0"/>
                </a:moveTo>
                <a:cubicBezTo>
                  <a:pt x="-2823" y="59266"/>
                  <a:pt x="-11289" y="118533"/>
                  <a:pt x="56444" y="177800"/>
                </a:cubicBezTo>
                <a:cubicBezTo>
                  <a:pt x="124177" y="237067"/>
                  <a:pt x="348544" y="296333"/>
                  <a:pt x="412044" y="355600"/>
                </a:cubicBezTo>
                <a:cubicBezTo>
                  <a:pt x="475544" y="414867"/>
                  <a:pt x="437444" y="533400"/>
                  <a:pt x="437444" y="533400"/>
                </a:cubicBezTo>
                <a:lnTo>
                  <a:pt x="437444" y="533400"/>
                </a:lnTo>
              </a:path>
            </a:pathLst>
          </a:custGeom>
          <a:ln w="571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3" name="図 62" descr="%pptTeX&#10;\begin{document}&#10;\begin{align*}&#10;\mu =0&#10;\end{align*}&#10;\end{document}">
            <a:extLst>
              <a:ext uri="{FF2B5EF4-FFF2-40B4-BE49-F238E27FC236}">
                <a16:creationId xmlns:a16="http://schemas.microsoft.com/office/drawing/2014/main" id="{510853FB-1EF1-4ABB-8536-49C7087F6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33" y="4081101"/>
            <a:ext cx="740688" cy="280943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50F4F5F-F271-43B5-9A5E-B3F59949D5AC}"/>
              </a:ext>
            </a:extLst>
          </p:cNvPr>
          <p:cNvSpPr txBox="1"/>
          <p:nvPr/>
        </p:nvSpPr>
        <p:spPr>
          <a:xfrm>
            <a:off x="5069636" y="5890621"/>
            <a:ext cx="237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[see Enrico’s poster]</a:t>
            </a:r>
            <a:endParaRPr kumimoji="1" lang="ja-JP" altLang="en-US" dirty="0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3F0A734F-CE6E-4580-917F-C67549A9E3E9}"/>
              </a:ext>
            </a:extLst>
          </p:cNvPr>
          <p:cNvSpPr/>
          <p:nvPr/>
        </p:nvSpPr>
        <p:spPr>
          <a:xfrm>
            <a:off x="4122459" y="4960790"/>
            <a:ext cx="608259" cy="248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EA38A27-E1F4-4C2B-8C49-D9D9B194E17E}"/>
              </a:ext>
            </a:extLst>
          </p:cNvPr>
          <p:cNvSpPr txBox="1"/>
          <p:nvPr/>
        </p:nvSpPr>
        <p:spPr>
          <a:xfrm>
            <a:off x="3868260" y="5229567"/>
            <a:ext cx="1252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Modified</a:t>
            </a:r>
          </a:p>
          <a:p>
            <a:r>
              <a:rPr kumimoji="1" lang="en-US" altLang="ja-JP" dirty="0"/>
              <a:t>More data</a:t>
            </a:r>
          </a:p>
          <a:p>
            <a:r>
              <a:rPr kumimoji="1" lang="en-US" altLang="ja-JP" dirty="0"/>
              <a:t>Larger N</a:t>
            </a:r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77519FA-5FD4-48BD-BC1C-00AEB085B53F}"/>
              </a:ext>
            </a:extLst>
          </p:cNvPr>
          <p:cNvSpPr txBox="1"/>
          <p:nvPr/>
        </p:nvSpPr>
        <p:spPr>
          <a:xfrm>
            <a:off x="8015517" y="5892648"/>
            <a:ext cx="367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studied this case numerically</a:t>
            </a:r>
          </a:p>
        </p:txBody>
      </p:sp>
    </p:spTree>
    <p:extLst>
      <p:ext uri="{BB962C8B-B14F-4D97-AF65-F5344CB8AC3E}">
        <p14:creationId xmlns:p14="http://schemas.microsoft.com/office/powerpoint/2010/main" val="26027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 animBg="1"/>
      <p:bldP spid="45" grpId="0" animBg="1"/>
      <p:bldP spid="52" grpId="0"/>
      <p:bldP spid="53" grpId="0"/>
      <p:bldP spid="56" grpId="0" animBg="1"/>
      <p:bldP spid="61" grpId="0" animBg="1"/>
      <p:bldP spid="64" grpId="0"/>
      <p:bldP spid="65" grpId="0" animBg="1"/>
      <p:bldP spid="66" grpId="0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537323-BCF3-461A-B50C-DD2AF468CBBA}"/>
              </a:ext>
            </a:extLst>
          </p:cNvPr>
          <p:cNvSpPr txBox="1"/>
          <p:nvPr/>
        </p:nvSpPr>
        <p:spPr>
          <a:xfrm>
            <a:off x="3833876" y="176527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92BD79D-B01B-435A-8CB7-3E8CFF01FAAA}"/>
              </a:ext>
            </a:extLst>
          </p:cNvPr>
          <p:cNvGrpSpPr/>
          <p:nvPr/>
        </p:nvGrpSpPr>
        <p:grpSpPr>
          <a:xfrm>
            <a:off x="3287131" y="1108777"/>
            <a:ext cx="4157211" cy="2147065"/>
            <a:chOff x="7631846" y="2299475"/>
            <a:chExt cx="2237925" cy="1155816"/>
          </a:xfrm>
        </p:grpSpPr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851156C8-8BA1-4F1E-BE1F-F546662571EB}"/>
                </a:ext>
              </a:extLst>
            </p:cNvPr>
            <p:cNvCxnSpPr/>
            <p:nvPr/>
          </p:nvCxnSpPr>
          <p:spPr>
            <a:xfrm>
              <a:off x="7976580" y="3455291"/>
              <a:ext cx="18381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F80F12F4-5757-462E-B58B-19FD52864FD4}"/>
                </a:ext>
              </a:extLst>
            </p:cNvPr>
            <p:cNvCxnSpPr/>
            <p:nvPr/>
          </p:nvCxnSpPr>
          <p:spPr>
            <a:xfrm flipV="1">
              <a:off x="7976580" y="2343279"/>
              <a:ext cx="0" cy="11120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058DE31E-C332-4DEC-A4D5-54CB7FECE8C0}"/>
                </a:ext>
              </a:extLst>
            </p:cNvPr>
            <p:cNvSpPr/>
            <p:nvPr/>
          </p:nvSpPr>
          <p:spPr>
            <a:xfrm>
              <a:off x="8631760" y="2447056"/>
              <a:ext cx="1176387" cy="387482"/>
            </a:xfrm>
            <a:custGeom>
              <a:avLst/>
              <a:gdLst>
                <a:gd name="connsiteX0" fmla="*/ 1384916 w 1384916"/>
                <a:gd name="connsiteY0" fmla="*/ 0 h 665825"/>
                <a:gd name="connsiteX1" fmla="*/ 319596 w 1384916"/>
                <a:gd name="connsiteY1" fmla="*/ 372862 h 665825"/>
                <a:gd name="connsiteX2" fmla="*/ 0 w 1384916"/>
                <a:gd name="connsiteY2" fmla="*/ 665825 h 665825"/>
                <a:gd name="connsiteX3" fmla="*/ 0 w 1384916"/>
                <a:gd name="connsiteY3" fmla="*/ 665825 h 66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4916" h="665825">
                  <a:moveTo>
                    <a:pt x="1384916" y="0"/>
                  </a:moveTo>
                  <a:cubicBezTo>
                    <a:pt x="967665" y="130945"/>
                    <a:pt x="550415" y="261891"/>
                    <a:pt x="319596" y="372862"/>
                  </a:cubicBezTo>
                  <a:cubicBezTo>
                    <a:pt x="88777" y="483833"/>
                    <a:pt x="0" y="665825"/>
                    <a:pt x="0" y="665825"/>
                  </a:cubicBezTo>
                  <a:lnTo>
                    <a:pt x="0" y="665825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715F53FB-7EB6-4548-B02A-BE8AC244BE04}"/>
                </a:ext>
              </a:extLst>
            </p:cNvPr>
            <p:cNvCxnSpPr>
              <a:cxnSpLocks/>
            </p:cNvCxnSpPr>
            <p:nvPr/>
          </p:nvCxnSpPr>
          <p:spPr>
            <a:xfrm>
              <a:off x="7976579" y="3429664"/>
              <a:ext cx="1094114" cy="26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図 17" descr="%pptTeX&#10;\begin{document}&#10;\begin{align*}&#10;|P|&#10;\end{align*}&#10;\end{document}">
              <a:extLst>
                <a:ext uri="{FF2B5EF4-FFF2-40B4-BE49-F238E27FC236}">
                  <a16:creationId xmlns:a16="http://schemas.microsoft.com/office/drawing/2014/main" id="{2FDE11F4-FEB0-4CC8-8D49-BCA14D793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846" y="2299475"/>
              <a:ext cx="292658" cy="268668"/>
            </a:xfrm>
            <a:prstGeom prst="rect">
              <a:avLst/>
            </a:prstGeom>
          </p:spPr>
        </p:pic>
        <p:pic>
          <p:nvPicPr>
            <p:cNvPr id="19" name="図 18" descr="%pptTeX&#10;\begin{document}&#10;\begin{align*}&#10;T&#10;\end{align*}&#10;\end{document}">
              <a:extLst>
                <a:ext uri="{FF2B5EF4-FFF2-40B4-BE49-F238E27FC236}">
                  <a16:creationId xmlns:a16="http://schemas.microsoft.com/office/drawing/2014/main" id="{ED4D664F-DA05-441C-8470-0B1F19365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304" y="3172725"/>
              <a:ext cx="184467" cy="187126"/>
            </a:xfrm>
            <a:prstGeom prst="rect">
              <a:avLst/>
            </a:prstGeom>
          </p:spPr>
        </p:pic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4B4077E2-84AB-486E-BD0A-19DD8603D3C3}"/>
                </a:ext>
              </a:extLst>
            </p:cNvPr>
            <p:cNvSpPr/>
            <p:nvPr/>
          </p:nvSpPr>
          <p:spPr>
            <a:xfrm>
              <a:off x="8621914" y="2877228"/>
              <a:ext cx="448779" cy="533400"/>
            </a:xfrm>
            <a:custGeom>
              <a:avLst/>
              <a:gdLst>
                <a:gd name="connsiteX0" fmla="*/ 5644 w 448779"/>
                <a:gd name="connsiteY0" fmla="*/ 0 h 533400"/>
                <a:gd name="connsiteX1" fmla="*/ 56444 w 448779"/>
                <a:gd name="connsiteY1" fmla="*/ 177800 h 533400"/>
                <a:gd name="connsiteX2" fmla="*/ 412044 w 448779"/>
                <a:gd name="connsiteY2" fmla="*/ 355600 h 533400"/>
                <a:gd name="connsiteX3" fmla="*/ 437444 w 448779"/>
                <a:gd name="connsiteY3" fmla="*/ 533400 h 533400"/>
                <a:gd name="connsiteX4" fmla="*/ 437444 w 448779"/>
                <a:gd name="connsiteY4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79" h="533400">
                  <a:moveTo>
                    <a:pt x="5644" y="0"/>
                  </a:moveTo>
                  <a:cubicBezTo>
                    <a:pt x="-2823" y="59266"/>
                    <a:pt x="-11289" y="118533"/>
                    <a:pt x="56444" y="177800"/>
                  </a:cubicBezTo>
                  <a:cubicBezTo>
                    <a:pt x="124177" y="237067"/>
                    <a:pt x="348544" y="296333"/>
                    <a:pt x="412044" y="355600"/>
                  </a:cubicBezTo>
                  <a:cubicBezTo>
                    <a:pt x="475544" y="414867"/>
                    <a:pt x="437444" y="533400"/>
                    <a:pt x="437444" y="533400"/>
                  </a:cubicBezTo>
                  <a:lnTo>
                    <a:pt x="437444" y="533400"/>
                  </a:lnTo>
                </a:path>
              </a:pathLst>
            </a:custGeom>
            <a:ln w="5715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6C18A1-6E31-4BD3-9485-1E128A9CE3CE}"/>
              </a:ext>
            </a:extLst>
          </p:cNvPr>
          <p:cNvSpPr txBox="1"/>
          <p:nvPr/>
        </p:nvSpPr>
        <p:spPr>
          <a:xfrm>
            <a:off x="713913" y="334400"/>
            <a:ext cx="794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We numerically computed                                    near                                      </a:t>
            </a:r>
            <a:endParaRPr kumimoji="1" lang="ja-JP" altLang="en-US" dirty="0"/>
          </a:p>
        </p:txBody>
      </p:sp>
      <p:pic>
        <p:nvPicPr>
          <p:cNvPr id="22" name="図 21" descr="%pptTeX&#10;\begin{document}&#10;\begin{align*}&#10;T_1&#10;\end{align*}&#10;\end{document}">
            <a:extLst>
              <a:ext uri="{FF2B5EF4-FFF2-40B4-BE49-F238E27FC236}">
                <a16:creationId xmlns:a16="http://schemas.microsoft.com/office/drawing/2014/main" id="{5B902F4F-054B-41D7-A9C4-1EBAB944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96" y="3386013"/>
            <a:ext cx="375499" cy="365719"/>
          </a:xfrm>
          <a:prstGeom prst="rect">
            <a:avLst/>
          </a:prstGeom>
        </p:spPr>
      </p:pic>
      <p:pic>
        <p:nvPicPr>
          <p:cNvPr id="23" name="図 22" descr="%pptTeX&#10;\begin{document}&#10;\begin{align*}&#10;T_2&#10;\end{align*}&#10;\end{document}">
            <a:extLst>
              <a:ext uri="{FF2B5EF4-FFF2-40B4-BE49-F238E27FC236}">
                <a16:creationId xmlns:a16="http://schemas.microsoft.com/office/drawing/2014/main" id="{8CE5CDBC-2260-4BED-96AC-3B6F574DB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56" y="3386013"/>
            <a:ext cx="384151" cy="365719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1399634-54B4-4FD5-AD1A-3CE64AC47722}"/>
              </a:ext>
            </a:extLst>
          </p:cNvPr>
          <p:cNvCxnSpPr>
            <a:cxnSpLocks/>
          </p:cNvCxnSpPr>
          <p:nvPr/>
        </p:nvCxnSpPr>
        <p:spPr>
          <a:xfrm flipH="1">
            <a:off x="5144591" y="2182022"/>
            <a:ext cx="1" cy="10738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図 27" descr="%pptTeX&#10;\begin{document}&#10;\begin{align*}&#10;\rho_{\rm deconfine} (\theta, T)&#10;\end{align*}&#10;\end{document}">
            <a:extLst>
              <a:ext uri="{FF2B5EF4-FFF2-40B4-BE49-F238E27FC236}">
                <a16:creationId xmlns:a16="http://schemas.microsoft.com/office/drawing/2014/main" id="{E03656CC-ED19-44C4-B769-52FC13A3C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07" y="329048"/>
            <a:ext cx="1861581" cy="327428"/>
          </a:xfrm>
          <a:prstGeom prst="rect">
            <a:avLst/>
          </a:prstGeom>
        </p:spPr>
      </p:pic>
      <p:pic>
        <p:nvPicPr>
          <p:cNvPr id="30" name="図 29" descr="%pptTeX&#10;\begin{document}&#10;\begin{align*}&#10;T=T_2&#10;\end{align*}&#10;\end{document}">
            <a:extLst>
              <a:ext uri="{FF2B5EF4-FFF2-40B4-BE49-F238E27FC236}">
                <a16:creationId xmlns:a16="http://schemas.microsoft.com/office/drawing/2014/main" id="{7FBE210C-8DCB-4759-B76B-2766369068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25" y="386088"/>
            <a:ext cx="946717" cy="270387"/>
          </a:xfrm>
          <a:prstGeom prst="rect">
            <a:avLst/>
          </a:prstGeom>
        </p:spPr>
      </p:pic>
      <p:pic>
        <p:nvPicPr>
          <p:cNvPr id="31" name="図 30" descr="%pptTeX&#10;\begin{document}&#10;\begin{align*}&#10;\rho_{\rm deconfine}(\theta, T) &#10;\end{align*}&#10;\end{document}">
            <a:extLst>
              <a:ext uri="{FF2B5EF4-FFF2-40B4-BE49-F238E27FC236}">
                <a16:creationId xmlns:a16="http://schemas.microsoft.com/office/drawing/2014/main" id="{FABF18D2-50C1-4096-A8F5-E1BEFEF8E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46" y="1240246"/>
            <a:ext cx="1738369" cy="305757"/>
          </a:xfrm>
          <a:prstGeom prst="rect">
            <a:avLst/>
          </a:prstGeom>
        </p:spPr>
      </p:pic>
      <p:sp>
        <p:nvSpPr>
          <p:cNvPr id="32" name="右中かっこ 31">
            <a:extLst>
              <a:ext uri="{FF2B5EF4-FFF2-40B4-BE49-F238E27FC236}">
                <a16:creationId xmlns:a16="http://schemas.microsoft.com/office/drawing/2014/main" id="{3DA7A355-FB0E-4E62-89BA-719375728493}"/>
              </a:ext>
            </a:extLst>
          </p:cNvPr>
          <p:cNvSpPr/>
          <p:nvPr/>
        </p:nvSpPr>
        <p:spPr>
          <a:xfrm rot="14733426">
            <a:off x="5094878" y="1564392"/>
            <a:ext cx="201028" cy="4604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508A74A-932F-4817-A779-4D08338E55F6}"/>
              </a:ext>
            </a:extLst>
          </p:cNvPr>
          <p:cNvSpPr txBox="1"/>
          <p:nvPr/>
        </p:nvSpPr>
        <p:spPr>
          <a:xfrm>
            <a:off x="713913" y="4110873"/>
            <a:ext cx="767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We find that                                 can be fitted well by the GWW form.</a:t>
            </a:r>
            <a:endParaRPr kumimoji="1" lang="ja-JP" altLang="en-US" dirty="0"/>
          </a:p>
        </p:txBody>
      </p:sp>
      <p:pic>
        <p:nvPicPr>
          <p:cNvPr id="35" name="図 34" descr="%pptTeX&#10;\begin{document}&#10;\begin{align*}&#10;\rho_{\rm deconfine} (\theta, T)&#10;\end{align*}&#10;\end{document}">
            <a:extLst>
              <a:ext uri="{FF2B5EF4-FFF2-40B4-BE49-F238E27FC236}">
                <a16:creationId xmlns:a16="http://schemas.microsoft.com/office/drawing/2014/main" id="{F2EBD7EB-EBC5-49E8-B761-146B7ADD5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07" y="4111204"/>
            <a:ext cx="1677493" cy="29504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99F51AA-480B-434C-BA3C-FC7D7287B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137" y="4695911"/>
            <a:ext cx="2767262" cy="1929101"/>
          </a:xfrm>
          <a:prstGeom prst="rect">
            <a:avLst/>
          </a:prstGeom>
        </p:spPr>
      </p:pic>
      <p:pic>
        <p:nvPicPr>
          <p:cNvPr id="40" name="図 39" descr="%pptTeX&#10;\begin{document}&#10;\begin{align*}&#10;\mu =5, N=128, L=16, T=1.54&#10;\end{align*}&#10;\end{document}">
            <a:extLst>
              <a:ext uri="{FF2B5EF4-FFF2-40B4-BE49-F238E27FC236}">
                <a16:creationId xmlns:a16="http://schemas.microsoft.com/office/drawing/2014/main" id="{DCF008E6-67FA-4E27-A7E0-86663E921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73" y="4870956"/>
            <a:ext cx="3377534" cy="215903"/>
          </a:xfrm>
          <a:prstGeom prst="rect">
            <a:avLst/>
          </a:prstGeom>
        </p:spPr>
      </p:pic>
      <p:pic>
        <p:nvPicPr>
          <p:cNvPr id="45" name="図 44" descr="%pptTeX&#10;\begin{document}&#10;\begin{align*}&#10;\kappa = 1. 88&#10;\end{align*}&#10;\end{document}">
            <a:extLst>
              <a:ext uri="{FF2B5EF4-FFF2-40B4-BE49-F238E27FC236}">
                <a16:creationId xmlns:a16="http://schemas.microsoft.com/office/drawing/2014/main" id="{71662E70-312B-4ED3-AAC5-0C61A023AA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91" y="6114373"/>
            <a:ext cx="1034407" cy="201886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22A5ADD-F636-471B-BB36-DC2678E0894F}"/>
              </a:ext>
            </a:extLst>
          </p:cNvPr>
          <p:cNvSpPr txBox="1"/>
          <p:nvPr/>
        </p:nvSpPr>
        <p:spPr>
          <a:xfrm>
            <a:off x="3922721" y="5475074"/>
            <a:ext cx="320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Fitting function (GWW form)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99283FE-FAC6-42B1-99F8-5E9BC333C68B}"/>
              </a:ext>
            </a:extLst>
          </p:cNvPr>
          <p:cNvSpPr txBox="1"/>
          <p:nvPr/>
        </p:nvSpPr>
        <p:spPr>
          <a:xfrm>
            <a:off x="6978153" y="604492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with</a:t>
            </a:r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AEA310D-3943-48C1-92CF-189FE9039EBC}"/>
              </a:ext>
            </a:extLst>
          </p:cNvPr>
          <p:cNvSpPr txBox="1"/>
          <p:nvPr/>
        </p:nvSpPr>
        <p:spPr>
          <a:xfrm>
            <a:off x="8984202" y="5013409"/>
            <a:ext cx="3113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Suggesting the universality </a:t>
            </a:r>
          </a:p>
          <a:p>
            <a:r>
              <a:rPr kumimoji="1" lang="en-US" altLang="ja-JP" dirty="0">
                <a:solidFill>
                  <a:schemeClr val="accent1"/>
                </a:solidFill>
              </a:rPr>
              <a:t>of GWW and existence of </a:t>
            </a:r>
          </a:p>
          <a:p>
            <a:r>
              <a:rPr kumimoji="1" lang="en-US" altLang="ja-JP" dirty="0">
                <a:solidFill>
                  <a:schemeClr val="accent1"/>
                </a:solidFill>
              </a:rPr>
              <a:t>unstable PDP saddle 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51" name="図 50" descr="%pptTeX&#10;\begin{document}&#10;\begin{align*}&#10;\rho(\theta) = \frac{2}{\pi \kappa} &#10;\cos \frac{\theta}{2}&#10;\sqrt{&#10;\frac{\kappa}{2} - &#10;\sin^2 \frac{\theta}{2}&#10;}&#10;\end{align*}&#10;\end{document}">
            <a:extLst>
              <a:ext uri="{FF2B5EF4-FFF2-40B4-BE49-F238E27FC236}">
                <a16:creationId xmlns:a16="http://schemas.microsoft.com/office/drawing/2014/main" id="{DAD8B58D-AB86-4066-9F81-DE415A63DC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71" y="5903540"/>
            <a:ext cx="2758522" cy="5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  <p:bldP spid="47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3452A-EE8C-4AFF-9300-F547EF38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780" y="-826577"/>
            <a:ext cx="6576439" cy="2456485"/>
          </a:xfrm>
        </p:spPr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63F016-A02D-485B-B3BC-565960480224}"/>
              </a:ext>
            </a:extLst>
          </p:cNvPr>
          <p:cNvSpPr txBox="1"/>
          <p:nvPr/>
        </p:nvSpPr>
        <p:spPr>
          <a:xfrm>
            <a:off x="1346201" y="667045"/>
            <a:ext cx="1049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</a:rPr>
              <a:t>Ants behave like gauge theories and vise versa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1AFB50-3051-4F47-B80D-77DD2DA2BE6C}"/>
              </a:ext>
            </a:extLst>
          </p:cNvPr>
          <p:cNvSpPr txBox="1"/>
          <p:nvPr/>
        </p:nvSpPr>
        <p:spPr>
          <a:xfrm>
            <a:off x="941767" y="2045528"/>
            <a:ext cx="839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We characterized PDP for gauge theories in terms of Polyakov loop phases </a:t>
            </a:r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D18E112-143E-4B6B-89B4-9AE53DF50213}"/>
              </a:ext>
            </a:extLst>
          </p:cNvPr>
          <p:cNvSpPr txBox="1">
            <a:spLocks/>
          </p:cNvSpPr>
          <p:nvPr/>
        </p:nvSpPr>
        <p:spPr>
          <a:xfrm>
            <a:off x="2553779" y="2706898"/>
            <a:ext cx="6576439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Outlook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7B2C7C-FF27-4159-89BC-C04435D290A2}"/>
              </a:ext>
            </a:extLst>
          </p:cNvPr>
          <p:cNvSpPr txBox="1"/>
          <p:nvPr/>
        </p:nvSpPr>
        <p:spPr>
          <a:xfrm>
            <a:off x="941767" y="3069844"/>
            <a:ext cx="921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We found some examples where PDP indeed exists. They all have GWW’s structure.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9A4D75-15B7-4404-99B8-98AF63462F1E}"/>
              </a:ext>
            </a:extLst>
          </p:cNvPr>
          <p:cNvSpPr txBox="1"/>
          <p:nvPr/>
        </p:nvSpPr>
        <p:spPr>
          <a:xfrm>
            <a:off x="941768" y="4842933"/>
            <a:ext cx="1013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How universal is PDP? It should also be studied for finite N, fundamental matters, and so on  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66AB9A-305A-4C14-92E0-143E85EE5403}"/>
              </a:ext>
            </a:extLst>
          </p:cNvPr>
          <p:cNvSpPr txBox="1"/>
          <p:nvPr/>
        </p:nvSpPr>
        <p:spPr>
          <a:xfrm>
            <a:off x="941768" y="5369355"/>
            <a:ext cx="8521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It would be interesting if PDP exists for QCD (even in an approximate sense)</a:t>
            </a:r>
          </a:p>
          <a:p>
            <a:r>
              <a:rPr kumimoji="1" lang="en-US" altLang="ja-JP" dirty="0"/>
              <a:t>                        cf.  QCD at finite density: Cross over at             and 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order at        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E530BF-969A-4CB7-811F-DE424FEF774C}"/>
              </a:ext>
            </a:extLst>
          </p:cNvPr>
          <p:cNvSpPr txBox="1"/>
          <p:nvPr/>
        </p:nvSpPr>
        <p:spPr>
          <a:xfrm>
            <a:off x="941767" y="6163733"/>
            <a:ext cx="1050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We would like to study the correspondence between PDP and small Schwarzschild black holes.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590B75-4861-4DC9-AA68-14512D179D0F}"/>
              </a:ext>
            </a:extLst>
          </p:cNvPr>
          <p:cNvSpPr txBox="1"/>
          <p:nvPr/>
        </p:nvSpPr>
        <p:spPr>
          <a:xfrm>
            <a:off x="941767" y="1304181"/>
            <a:ext cx="815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We found a qualitative similarity between ants/strings/gauge theories. </a:t>
            </a:r>
          </a:p>
          <a:p>
            <a:r>
              <a:rPr kumimoji="1" lang="en-US" altLang="ja-JP" dirty="0"/>
              <a:t>     Positive feedbacks, phase transitions, emergence of unstable saddles etc.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49330A-8479-4ED2-A0C1-7EAE64E20B55}"/>
              </a:ext>
            </a:extLst>
          </p:cNvPr>
          <p:cNvSpPr txBox="1"/>
          <p:nvPr/>
        </p:nvSpPr>
        <p:spPr>
          <a:xfrm>
            <a:off x="941766" y="2552798"/>
            <a:ext cx="820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PDP can be either stable/unstable depending on a theory or a parameter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10BFF9-1180-4A95-A9AE-F72EFA9B3B0E}"/>
              </a:ext>
            </a:extLst>
          </p:cNvPr>
          <p:cNvSpPr txBox="1"/>
          <p:nvPr/>
        </p:nvSpPr>
        <p:spPr>
          <a:xfrm>
            <a:off x="941766" y="4325554"/>
            <a:ext cx="938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Partial deconfinement may be a generic feature for theories with positive feedback </a:t>
            </a:r>
            <a:endParaRPr kumimoji="1" lang="ja-JP" altLang="en-US" dirty="0"/>
          </a:p>
        </p:txBody>
      </p:sp>
      <p:pic>
        <p:nvPicPr>
          <p:cNvPr id="14" name="図 13" descr="%pptTeX&#10;\begin{document}&#10;\begin{align*}&#10;\mu = 0&#10;\end{align*}&#10;\end{document}">
            <a:extLst>
              <a:ext uri="{FF2B5EF4-FFF2-40B4-BE49-F238E27FC236}">
                <a16:creationId xmlns:a16="http://schemas.microsoft.com/office/drawing/2014/main" id="{4D0784EA-9F23-462B-A5F3-2817750CE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93" y="5751306"/>
            <a:ext cx="566450" cy="214855"/>
          </a:xfrm>
          <a:prstGeom prst="rect">
            <a:avLst/>
          </a:prstGeom>
        </p:spPr>
      </p:pic>
      <p:pic>
        <p:nvPicPr>
          <p:cNvPr id="17" name="図 16" descr="%pptTeX&#10;\begin{document}&#10;\begin{align*}&#10;\mu \neq 0&#10;\end{align*}&#10;\end{document}">
            <a:extLst>
              <a:ext uri="{FF2B5EF4-FFF2-40B4-BE49-F238E27FC236}">
                <a16:creationId xmlns:a16="http://schemas.microsoft.com/office/drawing/2014/main" id="{5DD0E9DC-D05B-4F74-A001-33A7DCFDA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85" y="5725705"/>
            <a:ext cx="566450" cy="2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0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BE6A458-344D-497F-AFD9-AFD354CC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856" y="526561"/>
            <a:ext cx="6898233" cy="1353310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dirty="0"/>
              <a:t>Contents of my talk 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6F412A-A766-4DAC-B2BB-64730F8A3223}"/>
              </a:ext>
            </a:extLst>
          </p:cNvPr>
          <p:cNvSpPr txBox="1"/>
          <p:nvPr/>
        </p:nvSpPr>
        <p:spPr>
          <a:xfrm>
            <a:off x="2018846" y="2161653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1. Collective motion of ants</a:t>
            </a:r>
            <a:endParaRPr kumimoji="1" lang="ja-JP" altLang="en-US" sz="360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5D5A102-71DA-4EF0-BCA3-DC8A991A49DD}"/>
              </a:ext>
            </a:extLst>
          </p:cNvPr>
          <p:cNvSpPr txBox="1"/>
          <p:nvPr/>
        </p:nvSpPr>
        <p:spPr>
          <a:xfrm>
            <a:off x="2013181" y="2973842"/>
            <a:ext cx="643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2. Black holes in string theory</a:t>
            </a:r>
            <a:endParaRPr kumimoji="1" lang="ja-JP" altLang="en-US" sz="3600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E819FC5-C46F-4695-BFB6-DA1FAE6D5DCC}"/>
              </a:ext>
            </a:extLst>
          </p:cNvPr>
          <p:cNvSpPr txBox="1"/>
          <p:nvPr/>
        </p:nvSpPr>
        <p:spPr>
          <a:xfrm>
            <a:off x="2008364" y="3816743"/>
            <a:ext cx="530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3. Partial deconfinement</a:t>
            </a:r>
            <a:endParaRPr kumimoji="1" lang="ja-JP" altLang="en-US" sz="36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AD5B14AE-10A4-464C-A80C-65083E404791}"/>
              </a:ext>
            </a:extLst>
          </p:cNvPr>
          <p:cNvSpPr txBox="1"/>
          <p:nvPr/>
        </p:nvSpPr>
        <p:spPr>
          <a:xfrm>
            <a:off x="2008188" y="4628932"/>
            <a:ext cx="5276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4. Summary and outlook</a:t>
            </a:r>
            <a:endParaRPr kumimoji="1" lang="ja-JP" altLang="en-US" sz="3600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D428286-EC2F-4D1F-80AB-76753F10A66A}"/>
              </a:ext>
            </a:extLst>
          </p:cNvPr>
          <p:cNvGrpSpPr/>
          <p:nvPr/>
        </p:nvGrpSpPr>
        <p:grpSpPr>
          <a:xfrm>
            <a:off x="8045450" y="1987407"/>
            <a:ext cx="1270001" cy="844663"/>
            <a:chOff x="6587067" y="3505200"/>
            <a:chExt cx="2349841" cy="1562852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9CA58C0E-4A7D-4BCE-B711-D66428CAAFA4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9B13708E-D496-4608-B786-3E4AFC7CFD62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9295214C-133F-4D60-9B0B-F86F2F645D36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B662C677-E054-4CBA-ACAA-24257C520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9B38F66A-82EC-4F6A-A373-24D2289575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98AC8332-BC20-4556-97CB-739A9ADF6F20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072EE819-61E2-4C1C-A5F3-25216480BC1E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766FC388-2930-4F7E-9FCB-2327D1F2CF44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B83FEE10-ED9E-41C6-8ED0-65DEA7EC6914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DA773D2C-585A-4A4D-BC3C-61A15B4C89C4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4456A884-A523-490A-A2AB-F7400C2A93E2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07298745-6B90-4CE9-92C2-484C3F0981A8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630146C4-2466-44EF-91D9-08AC8A4C4A2E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592570EC-B4A1-4B45-B804-0A709B766C62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B2F2585D-1297-49D8-A113-04C2DDDA37E0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9A570452-AEB6-46AC-916B-2E607E011614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A35A4A5-2209-42B7-8029-DC5D4F6D97FD}"/>
              </a:ext>
            </a:extLst>
          </p:cNvPr>
          <p:cNvGrpSpPr/>
          <p:nvPr/>
        </p:nvGrpSpPr>
        <p:grpSpPr>
          <a:xfrm>
            <a:off x="8635610" y="3000482"/>
            <a:ext cx="940585" cy="860895"/>
            <a:chOff x="8400946" y="3415546"/>
            <a:chExt cx="1829959" cy="167491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EE95AB34-B5E1-4C03-A913-90F9CBADB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946" y="3415546"/>
              <a:ext cx="1829959" cy="1633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フリーフォーム 105">
              <a:extLst>
                <a:ext uri="{FF2B5EF4-FFF2-40B4-BE49-F238E27FC236}">
                  <a16:creationId xmlns:a16="http://schemas.microsoft.com/office/drawing/2014/main" id="{0C3A3618-41E4-4152-916A-8A2ED7E3ACBD}"/>
                </a:ext>
              </a:extLst>
            </p:cNvPr>
            <p:cNvSpPr/>
            <p:nvPr/>
          </p:nvSpPr>
          <p:spPr>
            <a:xfrm>
              <a:off x="9273848" y="4594187"/>
              <a:ext cx="69509" cy="130676"/>
            </a:xfrm>
            <a:custGeom>
              <a:avLst/>
              <a:gdLst>
                <a:gd name="connsiteX0" fmla="*/ 145035 w 145035"/>
                <a:gd name="connsiteY0" fmla="*/ 0 h 310551"/>
                <a:gd name="connsiteX1" fmla="*/ 15639 w 145035"/>
                <a:gd name="connsiteY1" fmla="*/ 120770 h 310551"/>
                <a:gd name="connsiteX2" fmla="*/ 15639 w 145035"/>
                <a:gd name="connsiteY2" fmla="*/ 258792 h 310551"/>
                <a:gd name="connsiteX3" fmla="*/ 136409 w 145035"/>
                <a:gd name="connsiteY3" fmla="*/ 310551 h 31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035" h="310551">
                  <a:moveTo>
                    <a:pt x="145035" y="0"/>
                  </a:moveTo>
                  <a:cubicBezTo>
                    <a:pt x="91120" y="38819"/>
                    <a:pt x="37205" y="77638"/>
                    <a:pt x="15639" y="120770"/>
                  </a:cubicBezTo>
                  <a:cubicBezTo>
                    <a:pt x="-5927" y="163902"/>
                    <a:pt x="-4489" y="227162"/>
                    <a:pt x="15639" y="258792"/>
                  </a:cubicBezTo>
                  <a:cubicBezTo>
                    <a:pt x="35767" y="290422"/>
                    <a:pt x="86088" y="300486"/>
                    <a:pt x="136409" y="31055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53" name="フリーフォーム 106">
              <a:extLst>
                <a:ext uri="{FF2B5EF4-FFF2-40B4-BE49-F238E27FC236}">
                  <a16:creationId xmlns:a16="http://schemas.microsoft.com/office/drawing/2014/main" id="{D6958B6E-6753-4138-8D8C-9789B39DAB8A}"/>
                </a:ext>
              </a:extLst>
            </p:cNvPr>
            <p:cNvSpPr/>
            <p:nvPr/>
          </p:nvSpPr>
          <p:spPr>
            <a:xfrm>
              <a:off x="9429381" y="4810887"/>
              <a:ext cx="62293" cy="139906"/>
            </a:xfrm>
            <a:custGeom>
              <a:avLst/>
              <a:gdLst>
                <a:gd name="connsiteX0" fmla="*/ 0 w 118073"/>
                <a:gd name="connsiteY0" fmla="*/ 0 h 345056"/>
                <a:gd name="connsiteX1" fmla="*/ 112143 w 118073"/>
                <a:gd name="connsiteY1" fmla="*/ 77638 h 345056"/>
                <a:gd name="connsiteX2" fmla="*/ 103517 w 118073"/>
                <a:gd name="connsiteY2" fmla="*/ 207034 h 345056"/>
                <a:gd name="connsiteX3" fmla="*/ 112143 w 118073"/>
                <a:gd name="connsiteY3" fmla="*/ 241539 h 345056"/>
                <a:gd name="connsiteX4" fmla="*/ 17253 w 118073"/>
                <a:gd name="connsiteY4" fmla="*/ 345056 h 345056"/>
                <a:gd name="connsiteX0" fmla="*/ 0 w 116426"/>
                <a:gd name="connsiteY0" fmla="*/ 0 h 345056"/>
                <a:gd name="connsiteX1" fmla="*/ 112143 w 116426"/>
                <a:gd name="connsiteY1" fmla="*/ 77638 h 345056"/>
                <a:gd name="connsiteX2" fmla="*/ 94891 w 116426"/>
                <a:gd name="connsiteY2" fmla="*/ 172528 h 345056"/>
                <a:gd name="connsiteX3" fmla="*/ 112143 w 116426"/>
                <a:gd name="connsiteY3" fmla="*/ 241539 h 345056"/>
                <a:gd name="connsiteX4" fmla="*/ 17253 w 116426"/>
                <a:gd name="connsiteY4" fmla="*/ 345056 h 345056"/>
                <a:gd name="connsiteX0" fmla="*/ 0 w 99273"/>
                <a:gd name="connsiteY0" fmla="*/ 0 h 345056"/>
                <a:gd name="connsiteX1" fmla="*/ 95984 w 99273"/>
                <a:gd name="connsiteY1" fmla="*/ 77638 h 345056"/>
                <a:gd name="connsiteX2" fmla="*/ 78732 w 99273"/>
                <a:gd name="connsiteY2" fmla="*/ 172528 h 345056"/>
                <a:gd name="connsiteX3" fmla="*/ 95984 w 99273"/>
                <a:gd name="connsiteY3" fmla="*/ 241539 h 345056"/>
                <a:gd name="connsiteX4" fmla="*/ 1094 w 99273"/>
                <a:gd name="connsiteY4" fmla="*/ 345056 h 345056"/>
                <a:gd name="connsiteX0" fmla="*/ 0 w 99495"/>
                <a:gd name="connsiteY0" fmla="*/ 0 h 345056"/>
                <a:gd name="connsiteX1" fmla="*/ 95984 w 99495"/>
                <a:gd name="connsiteY1" fmla="*/ 77638 h 345056"/>
                <a:gd name="connsiteX2" fmla="*/ 78732 w 99495"/>
                <a:gd name="connsiteY2" fmla="*/ 172528 h 345056"/>
                <a:gd name="connsiteX3" fmla="*/ 79826 w 99495"/>
                <a:gd name="connsiteY3" fmla="*/ 273310 h 345056"/>
                <a:gd name="connsiteX4" fmla="*/ 1094 w 99495"/>
                <a:gd name="connsiteY4" fmla="*/ 345056 h 345056"/>
                <a:gd name="connsiteX0" fmla="*/ 0 w 97673"/>
                <a:gd name="connsiteY0" fmla="*/ 0 h 345056"/>
                <a:gd name="connsiteX1" fmla="*/ 95984 w 97673"/>
                <a:gd name="connsiteY1" fmla="*/ 77638 h 345056"/>
                <a:gd name="connsiteX2" fmla="*/ 62574 w 97673"/>
                <a:gd name="connsiteY2" fmla="*/ 185237 h 345056"/>
                <a:gd name="connsiteX3" fmla="*/ 79826 w 97673"/>
                <a:gd name="connsiteY3" fmla="*/ 273310 h 345056"/>
                <a:gd name="connsiteX4" fmla="*/ 1094 w 97673"/>
                <a:gd name="connsiteY4" fmla="*/ 345056 h 34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73" h="345056">
                  <a:moveTo>
                    <a:pt x="0" y="0"/>
                  </a:moveTo>
                  <a:cubicBezTo>
                    <a:pt x="47445" y="21566"/>
                    <a:pt x="85555" y="46765"/>
                    <a:pt x="95984" y="77638"/>
                  </a:cubicBezTo>
                  <a:cubicBezTo>
                    <a:pt x="106413" y="108511"/>
                    <a:pt x="65267" y="152625"/>
                    <a:pt x="62574" y="185237"/>
                  </a:cubicBezTo>
                  <a:cubicBezTo>
                    <a:pt x="59881" y="217849"/>
                    <a:pt x="92766" y="244555"/>
                    <a:pt x="79826" y="273310"/>
                  </a:cubicBezTo>
                  <a:cubicBezTo>
                    <a:pt x="66886" y="302065"/>
                    <a:pt x="41350" y="304799"/>
                    <a:pt x="1094" y="345056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2357749-4BC8-4794-BE58-299F84145277}"/>
                </a:ext>
              </a:extLst>
            </p:cNvPr>
            <p:cNvCxnSpPr/>
            <p:nvPr/>
          </p:nvCxnSpPr>
          <p:spPr>
            <a:xfrm>
              <a:off x="9343357" y="4394545"/>
              <a:ext cx="0" cy="6881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9C2DF0C8-B7B7-44DC-AFFA-E8A48516CC9E}"/>
                </a:ext>
              </a:extLst>
            </p:cNvPr>
            <p:cNvCxnSpPr/>
            <p:nvPr/>
          </p:nvCxnSpPr>
          <p:spPr>
            <a:xfrm>
              <a:off x="9434389" y="4394545"/>
              <a:ext cx="0" cy="68819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フリーフォーム 111">
              <a:extLst>
                <a:ext uri="{FF2B5EF4-FFF2-40B4-BE49-F238E27FC236}">
                  <a16:creationId xmlns:a16="http://schemas.microsoft.com/office/drawing/2014/main" id="{5B3803FA-3BAE-4650-9440-5D16D9BB29CD}"/>
                </a:ext>
              </a:extLst>
            </p:cNvPr>
            <p:cNvSpPr/>
            <p:nvPr/>
          </p:nvSpPr>
          <p:spPr>
            <a:xfrm>
              <a:off x="8698552" y="4032297"/>
              <a:ext cx="150170" cy="90820"/>
            </a:xfrm>
            <a:custGeom>
              <a:avLst/>
              <a:gdLst>
                <a:gd name="connsiteX0" fmla="*/ 14161 w 240755"/>
                <a:gd name="connsiteY0" fmla="*/ 69547 h 238146"/>
                <a:gd name="connsiteX1" fmla="*/ 143557 w 240755"/>
                <a:gd name="connsiteY1" fmla="*/ 536 h 238146"/>
                <a:gd name="connsiteX2" fmla="*/ 238448 w 240755"/>
                <a:gd name="connsiteY2" fmla="*/ 104053 h 238146"/>
                <a:gd name="connsiteX3" fmla="*/ 195315 w 240755"/>
                <a:gd name="connsiteY3" fmla="*/ 233449 h 238146"/>
                <a:gd name="connsiteX4" fmla="*/ 22787 w 240755"/>
                <a:gd name="connsiteY4" fmla="*/ 198943 h 238146"/>
                <a:gd name="connsiteX5" fmla="*/ 14161 w 240755"/>
                <a:gd name="connsiteY5" fmla="*/ 69547 h 23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755" h="238146">
                  <a:moveTo>
                    <a:pt x="14161" y="69547"/>
                  </a:moveTo>
                  <a:cubicBezTo>
                    <a:pt x="34289" y="36479"/>
                    <a:pt x="106176" y="-5215"/>
                    <a:pt x="143557" y="536"/>
                  </a:cubicBezTo>
                  <a:cubicBezTo>
                    <a:pt x="180938" y="6287"/>
                    <a:pt x="229822" y="65234"/>
                    <a:pt x="238448" y="104053"/>
                  </a:cubicBezTo>
                  <a:cubicBezTo>
                    <a:pt x="247074" y="142872"/>
                    <a:pt x="231258" y="217634"/>
                    <a:pt x="195315" y="233449"/>
                  </a:cubicBezTo>
                  <a:cubicBezTo>
                    <a:pt x="159372" y="249264"/>
                    <a:pt x="51542" y="221947"/>
                    <a:pt x="22787" y="198943"/>
                  </a:cubicBezTo>
                  <a:cubicBezTo>
                    <a:pt x="-5968" y="175939"/>
                    <a:pt x="-5967" y="102615"/>
                    <a:pt x="14161" y="69547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57" name="フリーフォーム 114">
              <a:extLst>
                <a:ext uri="{FF2B5EF4-FFF2-40B4-BE49-F238E27FC236}">
                  <a16:creationId xmlns:a16="http://schemas.microsoft.com/office/drawing/2014/main" id="{0C28DD8F-2F2D-4C2D-B2F4-2BC3142FC905}"/>
                </a:ext>
              </a:extLst>
            </p:cNvPr>
            <p:cNvSpPr/>
            <p:nvPr/>
          </p:nvSpPr>
          <p:spPr>
            <a:xfrm>
              <a:off x="9020769" y="3639972"/>
              <a:ext cx="103638" cy="65285"/>
            </a:xfrm>
            <a:custGeom>
              <a:avLst/>
              <a:gdLst>
                <a:gd name="connsiteX0" fmla="*/ 4890 w 298324"/>
                <a:gd name="connsiteY0" fmla="*/ 37440 h 218595"/>
                <a:gd name="connsiteX1" fmla="*/ 73901 w 298324"/>
                <a:gd name="connsiteY1" fmla="*/ 201342 h 218595"/>
                <a:gd name="connsiteX2" fmla="*/ 220550 w 298324"/>
                <a:gd name="connsiteY2" fmla="*/ 218595 h 218595"/>
                <a:gd name="connsiteX3" fmla="*/ 298188 w 298324"/>
                <a:gd name="connsiteY3" fmla="*/ 89199 h 218595"/>
                <a:gd name="connsiteX4" fmla="*/ 203297 w 298324"/>
                <a:gd name="connsiteY4" fmla="*/ 2935 h 218595"/>
                <a:gd name="connsiteX5" fmla="*/ 4890 w 298324"/>
                <a:gd name="connsiteY5" fmla="*/ 37440 h 21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24" h="218595">
                  <a:moveTo>
                    <a:pt x="4890" y="37440"/>
                  </a:moveTo>
                  <a:cubicBezTo>
                    <a:pt x="-16676" y="70508"/>
                    <a:pt x="37958" y="171150"/>
                    <a:pt x="73901" y="201342"/>
                  </a:cubicBezTo>
                  <a:cubicBezTo>
                    <a:pt x="109844" y="231534"/>
                    <a:pt x="183169" y="237285"/>
                    <a:pt x="220550" y="218595"/>
                  </a:cubicBezTo>
                  <a:cubicBezTo>
                    <a:pt x="257931" y="199905"/>
                    <a:pt x="301064" y="125142"/>
                    <a:pt x="298188" y="89199"/>
                  </a:cubicBezTo>
                  <a:cubicBezTo>
                    <a:pt x="295313" y="53256"/>
                    <a:pt x="249305" y="11561"/>
                    <a:pt x="203297" y="2935"/>
                  </a:cubicBezTo>
                  <a:cubicBezTo>
                    <a:pt x="157289" y="-5692"/>
                    <a:pt x="26456" y="4372"/>
                    <a:pt x="4890" y="3744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58" name="フリーフォーム 115">
              <a:extLst>
                <a:ext uri="{FF2B5EF4-FFF2-40B4-BE49-F238E27FC236}">
                  <a16:creationId xmlns:a16="http://schemas.microsoft.com/office/drawing/2014/main" id="{69DA2370-CDD9-441E-9385-F28C7D55E8BC}"/>
                </a:ext>
              </a:extLst>
            </p:cNvPr>
            <p:cNvSpPr/>
            <p:nvPr/>
          </p:nvSpPr>
          <p:spPr>
            <a:xfrm rot="20653038">
              <a:off x="8955797" y="3826946"/>
              <a:ext cx="123291" cy="129271"/>
            </a:xfrm>
            <a:custGeom>
              <a:avLst/>
              <a:gdLst>
                <a:gd name="connsiteX0" fmla="*/ 126554 w 282303"/>
                <a:gd name="connsiteY0" fmla="*/ 9588 h 311532"/>
                <a:gd name="connsiteX1" fmla="*/ 281829 w 282303"/>
                <a:gd name="connsiteY1" fmla="*/ 182117 h 311532"/>
                <a:gd name="connsiteX2" fmla="*/ 169686 w 282303"/>
                <a:gd name="connsiteY2" fmla="*/ 311513 h 311532"/>
                <a:gd name="connsiteX3" fmla="*/ 23037 w 282303"/>
                <a:gd name="connsiteY3" fmla="*/ 173490 h 311532"/>
                <a:gd name="connsiteX4" fmla="*/ 14411 w 282303"/>
                <a:gd name="connsiteY4" fmla="*/ 35468 h 311532"/>
                <a:gd name="connsiteX5" fmla="*/ 126554 w 282303"/>
                <a:gd name="connsiteY5" fmla="*/ 9588 h 311532"/>
                <a:gd name="connsiteX0" fmla="*/ 126554 w 281998"/>
                <a:gd name="connsiteY0" fmla="*/ 9588 h 311529"/>
                <a:gd name="connsiteX1" fmla="*/ 193465 w 281998"/>
                <a:gd name="connsiteY1" fmla="*/ 84511 h 311529"/>
                <a:gd name="connsiteX2" fmla="*/ 281829 w 281998"/>
                <a:gd name="connsiteY2" fmla="*/ 182117 h 311529"/>
                <a:gd name="connsiteX3" fmla="*/ 169686 w 281998"/>
                <a:gd name="connsiteY3" fmla="*/ 311513 h 311529"/>
                <a:gd name="connsiteX4" fmla="*/ 23037 w 281998"/>
                <a:gd name="connsiteY4" fmla="*/ 173490 h 311529"/>
                <a:gd name="connsiteX5" fmla="*/ 14411 w 281998"/>
                <a:gd name="connsiteY5" fmla="*/ 35468 h 311529"/>
                <a:gd name="connsiteX6" fmla="*/ 126554 w 281998"/>
                <a:gd name="connsiteY6" fmla="*/ 9588 h 311529"/>
                <a:gd name="connsiteX0" fmla="*/ 122786 w 278230"/>
                <a:gd name="connsiteY0" fmla="*/ 9588 h 312704"/>
                <a:gd name="connsiteX1" fmla="*/ 189697 w 278230"/>
                <a:gd name="connsiteY1" fmla="*/ 84511 h 312704"/>
                <a:gd name="connsiteX2" fmla="*/ 278061 w 278230"/>
                <a:gd name="connsiteY2" fmla="*/ 182117 h 312704"/>
                <a:gd name="connsiteX3" fmla="*/ 165918 w 278230"/>
                <a:gd name="connsiteY3" fmla="*/ 311513 h 312704"/>
                <a:gd name="connsiteX4" fmla="*/ 82315 w 278230"/>
                <a:gd name="connsiteY4" fmla="*/ 242413 h 312704"/>
                <a:gd name="connsiteX5" fmla="*/ 19269 w 278230"/>
                <a:gd name="connsiteY5" fmla="*/ 173490 h 312704"/>
                <a:gd name="connsiteX6" fmla="*/ 10643 w 278230"/>
                <a:gd name="connsiteY6" fmla="*/ 35468 h 312704"/>
                <a:gd name="connsiteX7" fmla="*/ 122786 w 278230"/>
                <a:gd name="connsiteY7" fmla="*/ 9588 h 312704"/>
                <a:gd name="connsiteX0" fmla="*/ 122786 w 278909"/>
                <a:gd name="connsiteY0" fmla="*/ 9588 h 311639"/>
                <a:gd name="connsiteX1" fmla="*/ 189697 w 278909"/>
                <a:gd name="connsiteY1" fmla="*/ 84511 h 311639"/>
                <a:gd name="connsiteX2" fmla="*/ 278061 w 278909"/>
                <a:gd name="connsiteY2" fmla="*/ 182117 h 311639"/>
                <a:gd name="connsiteX3" fmla="*/ 230475 w 278909"/>
                <a:gd name="connsiteY3" fmla="*/ 257395 h 311639"/>
                <a:gd name="connsiteX4" fmla="*/ 165918 w 278909"/>
                <a:gd name="connsiteY4" fmla="*/ 311513 h 311639"/>
                <a:gd name="connsiteX5" fmla="*/ 82315 w 278909"/>
                <a:gd name="connsiteY5" fmla="*/ 242413 h 311639"/>
                <a:gd name="connsiteX6" fmla="*/ 19269 w 278909"/>
                <a:gd name="connsiteY6" fmla="*/ 173490 h 311639"/>
                <a:gd name="connsiteX7" fmla="*/ 10643 w 278909"/>
                <a:gd name="connsiteY7" fmla="*/ 35468 h 311639"/>
                <a:gd name="connsiteX8" fmla="*/ 122786 w 278909"/>
                <a:gd name="connsiteY8" fmla="*/ 9588 h 311639"/>
                <a:gd name="connsiteX0" fmla="*/ 154538 w 278719"/>
                <a:gd name="connsiteY0" fmla="*/ 7827 h 327743"/>
                <a:gd name="connsiteX1" fmla="*/ 189507 w 278719"/>
                <a:gd name="connsiteY1" fmla="*/ 100615 h 327743"/>
                <a:gd name="connsiteX2" fmla="*/ 277871 w 278719"/>
                <a:gd name="connsiteY2" fmla="*/ 198221 h 327743"/>
                <a:gd name="connsiteX3" fmla="*/ 230285 w 278719"/>
                <a:gd name="connsiteY3" fmla="*/ 273499 h 327743"/>
                <a:gd name="connsiteX4" fmla="*/ 165728 w 278719"/>
                <a:gd name="connsiteY4" fmla="*/ 327617 h 327743"/>
                <a:gd name="connsiteX5" fmla="*/ 82125 w 278719"/>
                <a:gd name="connsiteY5" fmla="*/ 258517 h 327743"/>
                <a:gd name="connsiteX6" fmla="*/ 19079 w 278719"/>
                <a:gd name="connsiteY6" fmla="*/ 189594 h 327743"/>
                <a:gd name="connsiteX7" fmla="*/ 10453 w 278719"/>
                <a:gd name="connsiteY7" fmla="*/ 51572 h 327743"/>
                <a:gd name="connsiteX8" fmla="*/ 154538 w 278719"/>
                <a:gd name="connsiteY8" fmla="*/ 7827 h 327743"/>
                <a:gd name="connsiteX0" fmla="*/ 154538 w 307960"/>
                <a:gd name="connsiteY0" fmla="*/ 7827 h 327743"/>
                <a:gd name="connsiteX1" fmla="*/ 189507 w 307960"/>
                <a:gd name="connsiteY1" fmla="*/ 100615 h 327743"/>
                <a:gd name="connsiteX2" fmla="*/ 307467 w 307960"/>
                <a:gd name="connsiteY2" fmla="*/ 188658 h 327743"/>
                <a:gd name="connsiteX3" fmla="*/ 230285 w 307960"/>
                <a:gd name="connsiteY3" fmla="*/ 273499 h 327743"/>
                <a:gd name="connsiteX4" fmla="*/ 165728 w 307960"/>
                <a:gd name="connsiteY4" fmla="*/ 327617 h 327743"/>
                <a:gd name="connsiteX5" fmla="*/ 82125 w 307960"/>
                <a:gd name="connsiteY5" fmla="*/ 258517 h 327743"/>
                <a:gd name="connsiteX6" fmla="*/ 19079 w 307960"/>
                <a:gd name="connsiteY6" fmla="*/ 189594 h 327743"/>
                <a:gd name="connsiteX7" fmla="*/ 10453 w 307960"/>
                <a:gd name="connsiteY7" fmla="*/ 51572 h 327743"/>
                <a:gd name="connsiteX8" fmla="*/ 154538 w 307960"/>
                <a:gd name="connsiteY8" fmla="*/ 7827 h 327743"/>
                <a:gd name="connsiteX0" fmla="*/ 154538 w 307960"/>
                <a:gd name="connsiteY0" fmla="*/ 7827 h 327932"/>
                <a:gd name="connsiteX1" fmla="*/ 189507 w 307960"/>
                <a:gd name="connsiteY1" fmla="*/ 100615 h 327932"/>
                <a:gd name="connsiteX2" fmla="*/ 307467 w 307960"/>
                <a:gd name="connsiteY2" fmla="*/ 188658 h 327932"/>
                <a:gd name="connsiteX3" fmla="*/ 230285 w 307960"/>
                <a:gd name="connsiteY3" fmla="*/ 273499 h 327932"/>
                <a:gd name="connsiteX4" fmla="*/ 165728 w 307960"/>
                <a:gd name="connsiteY4" fmla="*/ 327617 h 327932"/>
                <a:gd name="connsiteX5" fmla="*/ 111721 w 307960"/>
                <a:gd name="connsiteY5" fmla="*/ 248951 h 327932"/>
                <a:gd name="connsiteX6" fmla="*/ 19079 w 307960"/>
                <a:gd name="connsiteY6" fmla="*/ 189594 h 327932"/>
                <a:gd name="connsiteX7" fmla="*/ 10453 w 307960"/>
                <a:gd name="connsiteY7" fmla="*/ 51572 h 327932"/>
                <a:gd name="connsiteX8" fmla="*/ 154538 w 307960"/>
                <a:gd name="connsiteY8" fmla="*/ 7827 h 327932"/>
                <a:gd name="connsiteX0" fmla="*/ 154538 w 309899"/>
                <a:gd name="connsiteY0" fmla="*/ 7827 h 328337"/>
                <a:gd name="connsiteX1" fmla="*/ 189507 w 309899"/>
                <a:gd name="connsiteY1" fmla="*/ 100615 h 328337"/>
                <a:gd name="connsiteX2" fmla="*/ 307467 w 309899"/>
                <a:gd name="connsiteY2" fmla="*/ 188658 h 328337"/>
                <a:gd name="connsiteX3" fmla="*/ 263490 w 309899"/>
                <a:gd name="connsiteY3" fmla="*/ 282885 h 328337"/>
                <a:gd name="connsiteX4" fmla="*/ 165728 w 309899"/>
                <a:gd name="connsiteY4" fmla="*/ 327617 h 328337"/>
                <a:gd name="connsiteX5" fmla="*/ 111721 w 309899"/>
                <a:gd name="connsiteY5" fmla="*/ 248951 h 328337"/>
                <a:gd name="connsiteX6" fmla="*/ 19079 w 309899"/>
                <a:gd name="connsiteY6" fmla="*/ 189594 h 328337"/>
                <a:gd name="connsiteX7" fmla="*/ 10453 w 309899"/>
                <a:gd name="connsiteY7" fmla="*/ 51572 h 328337"/>
                <a:gd name="connsiteX8" fmla="*/ 154538 w 309899"/>
                <a:gd name="connsiteY8" fmla="*/ 7827 h 328337"/>
                <a:gd name="connsiteX0" fmla="*/ 113834 w 307092"/>
                <a:gd name="connsiteY0" fmla="*/ 8695 h 321987"/>
                <a:gd name="connsiteX1" fmla="*/ 186700 w 307092"/>
                <a:gd name="connsiteY1" fmla="*/ 94265 h 321987"/>
                <a:gd name="connsiteX2" fmla="*/ 304660 w 307092"/>
                <a:gd name="connsiteY2" fmla="*/ 182308 h 321987"/>
                <a:gd name="connsiteX3" fmla="*/ 260683 w 307092"/>
                <a:gd name="connsiteY3" fmla="*/ 276535 h 321987"/>
                <a:gd name="connsiteX4" fmla="*/ 162921 w 307092"/>
                <a:gd name="connsiteY4" fmla="*/ 321267 h 321987"/>
                <a:gd name="connsiteX5" fmla="*/ 108914 w 307092"/>
                <a:gd name="connsiteY5" fmla="*/ 242601 h 321987"/>
                <a:gd name="connsiteX6" fmla="*/ 16272 w 307092"/>
                <a:gd name="connsiteY6" fmla="*/ 183244 h 321987"/>
                <a:gd name="connsiteX7" fmla="*/ 7646 w 307092"/>
                <a:gd name="connsiteY7" fmla="*/ 45222 h 321987"/>
                <a:gd name="connsiteX8" fmla="*/ 113834 w 307092"/>
                <a:gd name="connsiteY8" fmla="*/ 8695 h 32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092" h="321987">
                  <a:moveTo>
                    <a:pt x="113834" y="8695"/>
                  </a:moveTo>
                  <a:cubicBezTo>
                    <a:pt x="143676" y="16869"/>
                    <a:pt x="160821" y="65510"/>
                    <a:pt x="186700" y="94265"/>
                  </a:cubicBezTo>
                  <a:cubicBezTo>
                    <a:pt x="212579" y="123020"/>
                    <a:pt x="292330" y="151930"/>
                    <a:pt x="304660" y="182308"/>
                  </a:cubicBezTo>
                  <a:cubicBezTo>
                    <a:pt x="316991" y="212686"/>
                    <a:pt x="279374" y="254969"/>
                    <a:pt x="260683" y="276535"/>
                  </a:cubicBezTo>
                  <a:cubicBezTo>
                    <a:pt x="241993" y="298101"/>
                    <a:pt x="188216" y="326923"/>
                    <a:pt x="162921" y="321267"/>
                  </a:cubicBezTo>
                  <a:cubicBezTo>
                    <a:pt x="137626" y="315611"/>
                    <a:pt x="133356" y="265605"/>
                    <a:pt x="108914" y="242601"/>
                  </a:cubicBezTo>
                  <a:cubicBezTo>
                    <a:pt x="84473" y="219597"/>
                    <a:pt x="28217" y="217735"/>
                    <a:pt x="16272" y="183244"/>
                  </a:cubicBezTo>
                  <a:cubicBezTo>
                    <a:pt x="4327" y="148753"/>
                    <a:pt x="-8614" y="74313"/>
                    <a:pt x="7646" y="45222"/>
                  </a:cubicBezTo>
                  <a:cubicBezTo>
                    <a:pt x="23906" y="16131"/>
                    <a:pt x="69264" y="-15746"/>
                    <a:pt x="113834" y="8695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59" name="フリーフォーム 120">
              <a:extLst>
                <a:ext uri="{FF2B5EF4-FFF2-40B4-BE49-F238E27FC236}">
                  <a16:creationId xmlns:a16="http://schemas.microsoft.com/office/drawing/2014/main" id="{E22B49C8-A266-4559-9725-360A1F2D484F}"/>
                </a:ext>
              </a:extLst>
            </p:cNvPr>
            <p:cNvSpPr/>
            <p:nvPr/>
          </p:nvSpPr>
          <p:spPr>
            <a:xfrm>
              <a:off x="9866270" y="3813198"/>
              <a:ext cx="143771" cy="80723"/>
            </a:xfrm>
            <a:custGeom>
              <a:avLst/>
              <a:gdLst>
                <a:gd name="connsiteX0" fmla="*/ 54467 w 348267"/>
                <a:gd name="connsiteY0" fmla="*/ 18996 h 202066"/>
                <a:gd name="connsiteX1" fmla="*/ 11335 w 348267"/>
                <a:gd name="connsiteY1" fmla="*/ 157018 h 202066"/>
                <a:gd name="connsiteX2" fmla="*/ 226995 w 348267"/>
                <a:gd name="connsiteY2" fmla="*/ 200150 h 202066"/>
                <a:gd name="connsiteX3" fmla="*/ 347765 w 348267"/>
                <a:gd name="connsiteY3" fmla="*/ 105260 h 202066"/>
                <a:gd name="connsiteX4" fmla="*/ 261501 w 348267"/>
                <a:gd name="connsiteY4" fmla="*/ 10369 h 202066"/>
                <a:gd name="connsiteX5" fmla="*/ 54467 w 348267"/>
                <a:gd name="connsiteY5" fmla="*/ 18996 h 202066"/>
                <a:gd name="connsiteX0" fmla="*/ 54467 w 348150"/>
                <a:gd name="connsiteY0" fmla="*/ 18343 h 201413"/>
                <a:gd name="connsiteX1" fmla="*/ 11335 w 348150"/>
                <a:gd name="connsiteY1" fmla="*/ 156365 h 201413"/>
                <a:gd name="connsiteX2" fmla="*/ 226995 w 348150"/>
                <a:gd name="connsiteY2" fmla="*/ 199497 h 201413"/>
                <a:gd name="connsiteX3" fmla="*/ 347765 w 348150"/>
                <a:gd name="connsiteY3" fmla="*/ 104607 h 201413"/>
                <a:gd name="connsiteX4" fmla="*/ 261501 w 348150"/>
                <a:gd name="connsiteY4" fmla="*/ 9716 h 201413"/>
                <a:gd name="connsiteX5" fmla="*/ 155714 w 348150"/>
                <a:gd name="connsiteY5" fmla="*/ 4087 h 201413"/>
                <a:gd name="connsiteX6" fmla="*/ 54467 w 348150"/>
                <a:gd name="connsiteY6" fmla="*/ 18343 h 201413"/>
                <a:gd name="connsiteX0" fmla="*/ 54467 w 348150"/>
                <a:gd name="connsiteY0" fmla="*/ 18343 h 203961"/>
                <a:gd name="connsiteX1" fmla="*/ 11335 w 348150"/>
                <a:gd name="connsiteY1" fmla="*/ 156365 h 203961"/>
                <a:gd name="connsiteX2" fmla="*/ 129835 w 348150"/>
                <a:gd name="connsiteY2" fmla="*/ 185241 h 203961"/>
                <a:gd name="connsiteX3" fmla="*/ 226995 w 348150"/>
                <a:gd name="connsiteY3" fmla="*/ 199497 h 203961"/>
                <a:gd name="connsiteX4" fmla="*/ 347765 w 348150"/>
                <a:gd name="connsiteY4" fmla="*/ 104607 h 203961"/>
                <a:gd name="connsiteX5" fmla="*/ 261501 w 348150"/>
                <a:gd name="connsiteY5" fmla="*/ 9716 h 203961"/>
                <a:gd name="connsiteX6" fmla="*/ 155714 w 348150"/>
                <a:gd name="connsiteY6" fmla="*/ 4087 h 203961"/>
                <a:gd name="connsiteX7" fmla="*/ 54467 w 348150"/>
                <a:gd name="connsiteY7" fmla="*/ 18343 h 203961"/>
                <a:gd name="connsiteX0" fmla="*/ 54467 w 348696"/>
                <a:gd name="connsiteY0" fmla="*/ 18343 h 200005"/>
                <a:gd name="connsiteX1" fmla="*/ 11335 w 348696"/>
                <a:gd name="connsiteY1" fmla="*/ 156365 h 200005"/>
                <a:gd name="connsiteX2" fmla="*/ 129835 w 348696"/>
                <a:gd name="connsiteY2" fmla="*/ 185241 h 200005"/>
                <a:gd name="connsiteX3" fmla="*/ 226995 w 348696"/>
                <a:gd name="connsiteY3" fmla="*/ 199497 h 200005"/>
                <a:gd name="connsiteX4" fmla="*/ 302363 w 348696"/>
                <a:gd name="connsiteY4" fmla="*/ 167988 h 200005"/>
                <a:gd name="connsiteX5" fmla="*/ 347765 w 348696"/>
                <a:gd name="connsiteY5" fmla="*/ 104607 h 200005"/>
                <a:gd name="connsiteX6" fmla="*/ 261501 w 348696"/>
                <a:gd name="connsiteY6" fmla="*/ 9716 h 200005"/>
                <a:gd name="connsiteX7" fmla="*/ 155714 w 348696"/>
                <a:gd name="connsiteY7" fmla="*/ 4087 h 200005"/>
                <a:gd name="connsiteX8" fmla="*/ 54467 w 348696"/>
                <a:gd name="connsiteY8" fmla="*/ 18343 h 200005"/>
                <a:gd name="connsiteX0" fmla="*/ 52060 w 346289"/>
                <a:gd name="connsiteY0" fmla="*/ 10604 h 192266"/>
                <a:gd name="connsiteX1" fmla="*/ 8928 w 346289"/>
                <a:gd name="connsiteY1" fmla="*/ 148626 h 192266"/>
                <a:gd name="connsiteX2" fmla="*/ 127428 w 346289"/>
                <a:gd name="connsiteY2" fmla="*/ 177502 h 192266"/>
                <a:gd name="connsiteX3" fmla="*/ 224588 w 346289"/>
                <a:gd name="connsiteY3" fmla="*/ 191758 h 192266"/>
                <a:gd name="connsiteX4" fmla="*/ 299956 w 346289"/>
                <a:gd name="connsiteY4" fmla="*/ 160249 h 192266"/>
                <a:gd name="connsiteX5" fmla="*/ 345358 w 346289"/>
                <a:gd name="connsiteY5" fmla="*/ 96868 h 192266"/>
                <a:gd name="connsiteX6" fmla="*/ 259094 w 346289"/>
                <a:gd name="connsiteY6" fmla="*/ 1977 h 192266"/>
                <a:gd name="connsiteX7" fmla="*/ 153307 w 346289"/>
                <a:gd name="connsiteY7" fmla="*/ 30853 h 192266"/>
                <a:gd name="connsiteX8" fmla="*/ 52060 w 346289"/>
                <a:gd name="connsiteY8" fmla="*/ 10604 h 192266"/>
                <a:gd name="connsiteX0" fmla="*/ 52060 w 345792"/>
                <a:gd name="connsiteY0" fmla="*/ 10604 h 193729"/>
                <a:gd name="connsiteX1" fmla="*/ 8928 w 345792"/>
                <a:gd name="connsiteY1" fmla="*/ 148626 h 193729"/>
                <a:gd name="connsiteX2" fmla="*/ 127428 w 345792"/>
                <a:gd name="connsiteY2" fmla="*/ 177502 h 193729"/>
                <a:gd name="connsiteX3" fmla="*/ 224588 w 345792"/>
                <a:gd name="connsiteY3" fmla="*/ 191758 h 193729"/>
                <a:gd name="connsiteX4" fmla="*/ 256824 w 345792"/>
                <a:gd name="connsiteY4" fmla="*/ 134370 h 193729"/>
                <a:gd name="connsiteX5" fmla="*/ 345358 w 345792"/>
                <a:gd name="connsiteY5" fmla="*/ 96868 h 193729"/>
                <a:gd name="connsiteX6" fmla="*/ 259094 w 345792"/>
                <a:gd name="connsiteY6" fmla="*/ 1977 h 193729"/>
                <a:gd name="connsiteX7" fmla="*/ 153307 w 345792"/>
                <a:gd name="connsiteY7" fmla="*/ 30853 h 193729"/>
                <a:gd name="connsiteX8" fmla="*/ 52060 w 345792"/>
                <a:gd name="connsiteY8" fmla="*/ 10604 h 193729"/>
                <a:gd name="connsiteX0" fmla="*/ 52060 w 345792"/>
                <a:gd name="connsiteY0" fmla="*/ 62785 h 194152"/>
                <a:gd name="connsiteX1" fmla="*/ 8928 w 345792"/>
                <a:gd name="connsiteY1" fmla="*/ 149049 h 194152"/>
                <a:gd name="connsiteX2" fmla="*/ 127428 w 345792"/>
                <a:gd name="connsiteY2" fmla="*/ 177925 h 194152"/>
                <a:gd name="connsiteX3" fmla="*/ 224588 w 345792"/>
                <a:gd name="connsiteY3" fmla="*/ 192181 h 194152"/>
                <a:gd name="connsiteX4" fmla="*/ 256824 w 345792"/>
                <a:gd name="connsiteY4" fmla="*/ 134793 h 194152"/>
                <a:gd name="connsiteX5" fmla="*/ 345358 w 345792"/>
                <a:gd name="connsiteY5" fmla="*/ 97291 h 194152"/>
                <a:gd name="connsiteX6" fmla="*/ 259094 w 345792"/>
                <a:gd name="connsiteY6" fmla="*/ 2400 h 194152"/>
                <a:gd name="connsiteX7" fmla="*/ 153307 w 345792"/>
                <a:gd name="connsiteY7" fmla="*/ 31276 h 194152"/>
                <a:gd name="connsiteX8" fmla="*/ 52060 w 345792"/>
                <a:gd name="connsiteY8" fmla="*/ 62785 h 19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792" h="194152">
                  <a:moveTo>
                    <a:pt x="52060" y="62785"/>
                  </a:moveTo>
                  <a:cubicBezTo>
                    <a:pt x="27997" y="82414"/>
                    <a:pt x="-19827" y="118857"/>
                    <a:pt x="8928" y="149049"/>
                  </a:cubicBezTo>
                  <a:cubicBezTo>
                    <a:pt x="21489" y="176865"/>
                    <a:pt x="91485" y="170736"/>
                    <a:pt x="127428" y="177925"/>
                  </a:cubicBezTo>
                  <a:cubicBezTo>
                    <a:pt x="163371" y="185114"/>
                    <a:pt x="203022" y="199370"/>
                    <a:pt x="224588" y="192181"/>
                  </a:cubicBezTo>
                  <a:cubicBezTo>
                    <a:pt x="246154" y="184992"/>
                    <a:pt x="236696" y="150608"/>
                    <a:pt x="256824" y="134793"/>
                  </a:cubicBezTo>
                  <a:cubicBezTo>
                    <a:pt x="276952" y="118978"/>
                    <a:pt x="352168" y="123670"/>
                    <a:pt x="345358" y="97291"/>
                  </a:cubicBezTo>
                  <a:cubicBezTo>
                    <a:pt x="338548" y="70912"/>
                    <a:pt x="291102" y="13402"/>
                    <a:pt x="259094" y="2400"/>
                  </a:cubicBezTo>
                  <a:cubicBezTo>
                    <a:pt x="227086" y="-8602"/>
                    <a:pt x="187813" y="21212"/>
                    <a:pt x="153307" y="31276"/>
                  </a:cubicBezTo>
                  <a:cubicBezTo>
                    <a:pt x="118801" y="41340"/>
                    <a:pt x="76123" y="43156"/>
                    <a:pt x="52060" y="62785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60" name="フリーフォーム 121">
              <a:extLst>
                <a:ext uri="{FF2B5EF4-FFF2-40B4-BE49-F238E27FC236}">
                  <a16:creationId xmlns:a16="http://schemas.microsoft.com/office/drawing/2014/main" id="{3AFFB16A-2F9E-40AD-B964-E28AB5C7D447}"/>
                </a:ext>
              </a:extLst>
            </p:cNvPr>
            <p:cNvSpPr/>
            <p:nvPr/>
          </p:nvSpPr>
          <p:spPr>
            <a:xfrm rot="20598679">
              <a:off x="9739684" y="4185712"/>
              <a:ext cx="141597" cy="120681"/>
            </a:xfrm>
            <a:custGeom>
              <a:avLst/>
              <a:gdLst>
                <a:gd name="connsiteX0" fmla="*/ 139101 w 449201"/>
                <a:gd name="connsiteY0" fmla="*/ 3854 h 391007"/>
                <a:gd name="connsiteX1" fmla="*/ 415146 w 449201"/>
                <a:gd name="connsiteY1" fmla="*/ 150503 h 391007"/>
                <a:gd name="connsiteX2" fmla="*/ 441025 w 449201"/>
                <a:gd name="connsiteY2" fmla="*/ 297152 h 391007"/>
                <a:gd name="connsiteX3" fmla="*/ 380640 w 449201"/>
                <a:gd name="connsiteY3" fmla="*/ 383416 h 391007"/>
                <a:gd name="connsiteX4" fmla="*/ 164980 w 449201"/>
                <a:gd name="connsiteY4" fmla="*/ 366164 h 391007"/>
                <a:gd name="connsiteX5" fmla="*/ 18331 w 449201"/>
                <a:gd name="connsiteY5" fmla="*/ 202262 h 391007"/>
                <a:gd name="connsiteX6" fmla="*/ 18331 w 449201"/>
                <a:gd name="connsiteY6" fmla="*/ 55613 h 391007"/>
                <a:gd name="connsiteX7" fmla="*/ 139101 w 449201"/>
                <a:gd name="connsiteY7" fmla="*/ 3854 h 3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201" h="391007">
                  <a:moveTo>
                    <a:pt x="139101" y="3854"/>
                  </a:moveTo>
                  <a:cubicBezTo>
                    <a:pt x="205237" y="19669"/>
                    <a:pt x="364825" y="101620"/>
                    <a:pt x="415146" y="150503"/>
                  </a:cubicBezTo>
                  <a:cubicBezTo>
                    <a:pt x="465467" y="199386"/>
                    <a:pt x="446776" y="258333"/>
                    <a:pt x="441025" y="297152"/>
                  </a:cubicBezTo>
                  <a:cubicBezTo>
                    <a:pt x="435274" y="335971"/>
                    <a:pt x="426647" y="371914"/>
                    <a:pt x="380640" y="383416"/>
                  </a:cubicBezTo>
                  <a:cubicBezTo>
                    <a:pt x="334633" y="394918"/>
                    <a:pt x="225365" y="396356"/>
                    <a:pt x="164980" y="366164"/>
                  </a:cubicBezTo>
                  <a:cubicBezTo>
                    <a:pt x="104595" y="335972"/>
                    <a:pt x="42772" y="254020"/>
                    <a:pt x="18331" y="202262"/>
                  </a:cubicBezTo>
                  <a:cubicBezTo>
                    <a:pt x="-6110" y="150504"/>
                    <a:pt x="-6111" y="87243"/>
                    <a:pt x="18331" y="55613"/>
                  </a:cubicBezTo>
                  <a:cubicBezTo>
                    <a:pt x="42772" y="23983"/>
                    <a:pt x="72965" y="-11961"/>
                    <a:pt x="139101" y="3854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61" name="フリーフォーム 122">
              <a:extLst>
                <a:ext uri="{FF2B5EF4-FFF2-40B4-BE49-F238E27FC236}">
                  <a16:creationId xmlns:a16="http://schemas.microsoft.com/office/drawing/2014/main" id="{C75BE0C1-49FB-4A88-8C38-7C552FA5DE52}"/>
                </a:ext>
              </a:extLst>
            </p:cNvPr>
            <p:cNvSpPr/>
            <p:nvPr/>
          </p:nvSpPr>
          <p:spPr>
            <a:xfrm rot="19897645">
              <a:off x="9497802" y="3814609"/>
              <a:ext cx="133996" cy="92785"/>
            </a:xfrm>
            <a:custGeom>
              <a:avLst/>
              <a:gdLst>
                <a:gd name="connsiteX0" fmla="*/ 182 w 316265"/>
                <a:gd name="connsiteY0" fmla="*/ 98938 h 169135"/>
                <a:gd name="connsiteX1" fmla="*/ 138205 w 316265"/>
                <a:gd name="connsiteY1" fmla="*/ 4048 h 169135"/>
                <a:gd name="connsiteX2" fmla="*/ 310733 w 316265"/>
                <a:gd name="connsiteY2" fmla="*/ 29927 h 169135"/>
                <a:gd name="connsiteX3" fmla="*/ 258975 w 316265"/>
                <a:gd name="connsiteY3" fmla="*/ 142070 h 169135"/>
                <a:gd name="connsiteX4" fmla="*/ 112326 w 316265"/>
                <a:gd name="connsiteY4" fmla="*/ 167950 h 169135"/>
                <a:gd name="connsiteX5" fmla="*/ 182 w 316265"/>
                <a:gd name="connsiteY5" fmla="*/ 98938 h 16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65" h="169135">
                  <a:moveTo>
                    <a:pt x="182" y="98938"/>
                  </a:moveTo>
                  <a:cubicBezTo>
                    <a:pt x="4495" y="71621"/>
                    <a:pt x="86447" y="15550"/>
                    <a:pt x="138205" y="4048"/>
                  </a:cubicBezTo>
                  <a:cubicBezTo>
                    <a:pt x="189964" y="-7454"/>
                    <a:pt x="290605" y="6923"/>
                    <a:pt x="310733" y="29927"/>
                  </a:cubicBezTo>
                  <a:cubicBezTo>
                    <a:pt x="330861" y="52931"/>
                    <a:pt x="292043" y="119066"/>
                    <a:pt x="258975" y="142070"/>
                  </a:cubicBezTo>
                  <a:cubicBezTo>
                    <a:pt x="225907" y="165074"/>
                    <a:pt x="155458" y="172263"/>
                    <a:pt x="112326" y="167950"/>
                  </a:cubicBezTo>
                  <a:cubicBezTo>
                    <a:pt x="69194" y="163637"/>
                    <a:pt x="-4131" y="126255"/>
                    <a:pt x="182" y="98938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62" name="フリーフォーム 128">
              <a:extLst>
                <a:ext uri="{FF2B5EF4-FFF2-40B4-BE49-F238E27FC236}">
                  <a16:creationId xmlns:a16="http://schemas.microsoft.com/office/drawing/2014/main" id="{6816535D-A71C-4690-8472-72184794BDE2}"/>
                </a:ext>
              </a:extLst>
            </p:cNvPr>
            <p:cNvSpPr/>
            <p:nvPr/>
          </p:nvSpPr>
          <p:spPr>
            <a:xfrm>
              <a:off x="9273179" y="4192161"/>
              <a:ext cx="140454" cy="93317"/>
            </a:xfrm>
            <a:custGeom>
              <a:avLst/>
              <a:gdLst>
                <a:gd name="connsiteX0" fmla="*/ 94715 w 439204"/>
                <a:gd name="connsiteY0" fmla="*/ 36670 h 293627"/>
                <a:gd name="connsiteX1" fmla="*/ 249990 w 439204"/>
                <a:gd name="connsiteY1" fmla="*/ 2165 h 293627"/>
                <a:gd name="connsiteX2" fmla="*/ 405266 w 439204"/>
                <a:gd name="connsiteY2" fmla="*/ 97055 h 293627"/>
                <a:gd name="connsiteX3" fmla="*/ 422519 w 439204"/>
                <a:gd name="connsiteY3" fmla="*/ 269583 h 293627"/>
                <a:gd name="connsiteX4" fmla="*/ 206858 w 439204"/>
                <a:gd name="connsiteY4" fmla="*/ 286836 h 293627"/>
                <a:gd name="connsiteX5" fmla="*/ 25704 w 439204"/>
                <a:gd name="connsiteY5" fmla="*/ 217825 h 293627"/>
                <a:gd name="connsiteX6" fmla="*/ 8451 w 439204"/>
                <a:gd name="connsiteY6" fmla="*/ 105682 h 293627"/>
                <a:gd name="connsiteX7" fmla="*/ 94715 w 439204"/>
                <a:gd name="connsiteY7" fmla="*/ 36670 h 293627"/>
                <a:gd name="connsiteX0" fmla="*/ 131675 w 441658"/>
                <a:gd name="connsiteY0" fmla="*/ 77732 h 291557"/>
                <a:gd name="connsiteX1" fmla="*/ 252444 w 441658"/>
                <a:gd name="connsiteY1" fmla="*/ 95 h 291557"/>
                <a:gd name="connsiteX2" fmla="*/ 407720 w 441658"/>
                <a:gd name="connsiteY2" fmla="*/ 94985 h 291557"/>
                <a:gd name="connsiteX3" fmla="*/ 424973 w 441658"/>
                <a:gd name="connsiteY3" fmla="*/ 267513 h 291557"/>
                <a:gd name="connsiteX4" fmla="*/ 209312 w 441658"/>
                <a:gd name="connsiteY4" fmla="*/ 284766 h 291557"/>
                <a:gd name="connsiteX5" fmla="*/ 28158 w 441658"/>
                <a:gd name="connsiteY5" fmla="*/ 215755 h 291557"/>
                <a:gd name="connsiteX6" fmla="*/ 10905 w 441658"/>
                <a:gd name="connsiteY6" fmla="*/ 103612 h 291557"/>
                <a:gd name="connsiteX7" fmla="*/ 131675 w 441658"/>
                <a:gd name="connsiteY7" fmla="*/ 77732 h 291557"/>
                <a:gd name="connsiteX0" fmla="*/ 131675 w 432952"/>
                <a:gd name="connsiteY0" fmla="*/ 77732 h 288777"/>
                <a:gd name="connsiteX1" fmla="*/ 252444 w 432952"/>
                <a:gd name="connsiteY1" fmla="*/ 95 h 288777"/>
                <a:gd name="connsiteX2" fmla="*/ 407720 w 432952"/>
                <a:gd name="connsiteY2" fmla="*/ 94985 h 288777"/>
                <a:gd name="connsiteX3" fmla="*/ 424973 w 432952"/>
                <a:gd name="connsiteY3" fmla="*/ 267513 h 288777"/>
                <a:gd name="connsiteX4" fmla="*/ 327813 w 432952"/>
                <a:gd name="connsiteY4" fmla="*/ 279137 h 288777"/>
                <a:gd name="connsiteX5" fmla="*/ 209312 w 432952"/>
                <a:gd name="connsiteY5" fmla="*/ 284766 h 288777"/>
                <a:gd name="connsiteX6" fmla="*/ 28158 w 432952"/>
                <a:gd name="connsiteY6" fmla="*/ 215755 h 288777"/>
                <a:gd name="connsiteX7" fmla="*/ 10905 w 432952"/>
                <a:gd name="connsiteY7" fmla="*/ 103612 h 288777"/>
                <a:gd name="connsiteX8" fmla="*/ 131675 w 432952"/>
                <a:gd name="connsiteY8" fmla="*/ 77732 h 288777"/>
                <a:gd name="connsiteX0" fmla="*/ 131675 w 432952"/>
                <a:gd name="connsiteY0" fmla="*/ 77732 h 312447"/>
                <a:gd name="connsiteX1" fmla="*/ 252444 w 432952"/>
                <a:gd name="connsiteY1" fmla="*/ 95 h 312447"/>
                <a:gd name="connsiteX2" fmla="*/ 407720 w 432952"/>
                <a:gd name="connsiteY2" fmla="*/ 94985 h 312447"/>
                <a:gd name="connsiteX3" fmla="*/ 424973 w 432952"/>
                <a:gd name="connsiteY3" fmla="*/ 267513 h 312447"/>
                <a:gd name="connsiteX4" fmla="*/ 327813 w 432952"/>
                <a:gd name="connsiteY4" fmla="*/ 279137 h 312447"/>
                <a:gd name="connsiteX5" fmla="*/ 174807 w 432952"/>
                <a:gd name="connsiteY5" fmla="*/ 310645 h 312447"/>
                <a:gd name="connsiteX6" fmla="*/ 28158 w 432952"/>
                <a:gd name="connsiteY6" fmla="*/ 215755 h 312447"/>
                <a:gd name="connsiteX7" fmla="*/ 10905 w 432952"/>
                <a:gd name="connsiteY7" fmla="*/ 103612 h 312447"/>
                <a:gd name="connsiteX8" fmla="*/ 131675 w 432952"/>
                <a:gd name="connsiteY8" fmla="*/ 77732 h 312447"/>
                <a:gd name="connsiteX0" fmla="*/ 131675 w 479123"/>
                <a:gd name="connsiteY0" fmla="*/ 77732 h 312447"/>
                <a:gd name="connsiteX1" fmla="*/ 252444 w 479123"/>
                <a:gd name="connsiteY1" fmla="*/ 95 h 312447"/>
                <a:gd name="connsiteX2" fmla="*/ 407720 w 479123"/>
                <a:gd name="connsiteY2" fmla="*/ 94985 h 312447"/>
                <a:gd name="connsiteX3" fmla="*/ 476731 w 479123"/>
                <a:gd name="connsiteY3" fmla="*/ 241634 h 312447"/>
                <a:gd name="connsiteX4" fmla="*/ 327813 w 479123"/>
                <a:gd name="connsiteY4" fmla="*/ 279137 h 312447"/>
                <a:gd name="connsiteX5" fmla="*/ 174807 w 479123"/>
                <a:gd name="connsiteY5" fmla="*/ 310645 h 312447"/>
                <a:gd name="connsiteX6" fmla="*/ 28158 w 479123"/>
                <a:gd name="connsiteY6" fmla="*/ 215755 h 312447"/>
                <a:gd name="connsiteX7" fmla="*/ 10905 w 479123"/>
                <a:gd name="connsiteY7" fmla="*/ 103612 h 312447"/>
                <a:gd name="connsiteX8" fmla="*/ 131675 w 479123"/>
                <a:gd name="connsiteY8" fmla="*/ 77732 h 312447"/>
                <a:gd name="connsiteX0" fmla="*/ 122833 w 470281"/>
                <a:gd name="connsiteY0" fmla="*/ 77738 h 312453"/>
                <a:gd name="connsiteX1" fmla="*/ 243602 w 470281"/>
                <a:gd name="connsiteY1" fmla="*/ 101 h 312453"/>
                <a:gd name="connsiteX2" fmla="*/ 398878 w 470281"/>
                <a:gd name="connsiteY2" fmla="*/ 94991 h 312453"/>
                <a:gd name="connsiteX3" fmla="*/ 467889 w 470281"/>
                <a:gd name="connsiteY3" fmla="*/ 241640 h 312453"/>
                <a:gd name="connsiteX4" fmla="*/ 318971 w 470281"/>
                <a:gd name="connsiteY4" fmla="*/ 279143 h 312453"/>
                <a:gd name="connsiteX5" fmla="*/ 165965 w 470281"/>
                <a:gd name="connsiteY5" fmla="*/ 310651 h 312453"/>
                <a:gd name="connsiteX6" fmla="*/ 19316 w 470281"/>
                <a:gd name="connsiteY6" fmla="*/ 215761 h 312453"/>
                <a:gd name="connsiteX7" fmla="*/ 19316 w 470281"/>
                <a:gd name="connsiteY7" fmla="*/ 129497 h 312453"/>
                <a:gd name="connsiteX8" fmla="*/ 122833 w 470281"/>
                <a:gd name="connsiteY8" fmla="*/ 77738 h 31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281" h="312453">
                  <a:moveTo>
                    <a:pt x="122833" y="77738"/>
                  </a:moveTo>
                  <a:cubicBezTo>
                    <a:pt x="160214" y="56172"/>
                    <a:pt x="197595" y="-2774"/>
                    <a:pt x="243602" y="101"/>
                  </a:cubicBezTo>
                  <a:cubicBezTo>
                    <a:pt x="289609" y="2976"/>
                    <a:pt x="361497" y="54735"/>
                    <a:pt x="398878" y="94991"/>
                  </a:cubicBezTo>
                  <a:cubicBezTo>
                    <a:pt x="436259" y="135248"/>
                    <a:pt x="481207" y="210948"/>
                    <a:pt x="467889" y="241640"/>
                  </a:cubicBezTo>
                  <a:cubicBezTo>
                    <a:pt x="454571" y="272332"/>
                    <a:pt x="354915" y="276268"/>
                    <a:pt x="318971" y="279143"/>
                  </a:cubicBezTo>
                  <a:cubicBezTo>
                    <a:pt x="283028" y="282019"/>
                    <a:pt x="215907" y="321215"/>
                    <a:pt x="165965" y="310651"/>
                  </a:cubicBezTo>
                  <a:cubicBezTo>
                    <a:pt x="116023" y="300087"/>
                    <a:pt x="52384" y="245953"/>
                    <a:pt x="19316" y="215761"/>
                  </a:cubicBezTo>
                  <a:cubicBezTo>
                    <a:pt x="-13752" y="185569"/>
                    <a:pt x="2063" y="152501"/>
                    <a:pt x="19316" y="129497"/>
                  </a:cubicBezTo>
                  <a:cubicBezTo>
                    <a:pt x="36569" y="106493"/>
                    <a:pt x="85452" y="99304"/>
                    <a:pt x="122833" y="77738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C443A721-730E-485E-B1CA-2EC4F14D6F94}"/>
                </a:ext>
              </a:extLst>
            </p:cNvPr>
            <p:cNvCxnSpPr/>
            <p:nvPr/>
          </p:nvCxnSpPr>
          <p:spPr>
            <a:xfrm>
              <a:off x="9388873" y="4402274"/>
              <a:ext cx="0" cy="68819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フリーフォーム 132">
              <a:extLst>
                <a:ext uri="{FF2B5EF4-FFF2-40B4-BE49-F238E27FC236}">
                  <a16:creationId xmlns:a16="http://schemas.microsoft.com/office/drawing/2014/main" id="{8671B6EA-BFE4-4317-8D40-D76CD700957D}"/>
                </a:ext>
              </a:extLst>
            </p:cNvPr>
            <p:cNvSpPr/>
            <p:nvPr/>
          </p:nvSpPr>
          <p:spPr>
            <a:xfrm>
              <a:off x="9298308" y="4880557"/>
              <a:ext cx="88847" cy="121433"/>
            </a:xfrm>
            <a:custGeom>
              <a:avLst/>
              <a:gdLst>
                <a:gd name="connsiteX0" fmla="*/ 87341 w 87341"/>
                <a:gd name="connsiteY0" fmla="*/ 201 h 310752"/>
                <a:gd name="connsiteX1" fmla="*/ 9704 w 87341"/>
                <a:gd name="connsiteY1" fmla="*/ 34706 h 310752"/>
                <a:gd name="connsiteX2" fmla="*/ 9704 w 87341"/>
                <a:gd name="connsiteY2" fmla="*/ 215861 h 310752"/>
                <a:gd name="connsiteX3" fmla="*/ 87341 w 87341"/>
                <a:gd name="connsiteY3" fmla="*/ 310752 h 310752"/>
                <a:gd name="connsiteX0" fmla="*/ 242266 w 242266"/>
                <a:gd name="connsiteY0" fmla="*/ 6 h 310557"/>
                <a:gd name="connsiteX1" fmla="*/ 727 w 242266"/>
                <a:gd name="connsiteY1" fmla="*/ 100400 h 310557"/>
                <a:gd name="connsiteX2" fmla="*/ 164629 w 242266"/>
                <a:gd name="connsiteY2" fmla="*/ 215666 h 310557"/>
                <a:gd name="connsiteX3" fmla="*/ 242266 w 242266"/>
                <a:gd name="connsiteY3" fmla="*/ 310557 h 310557"/>
                <a:gd name="connsiteX0" fmla="*/ 250995 w 250995"/>
                <a:gd name="connsiteY0" fmla="*/ 6 h 310557"/>
                <a:gd name="connsiteX1" fmla="*/ 9456 w 250995"/>
                <a:gd name="connsiteY1" fmla="*/ 100400 h 310557"/>
                <a:gd name="connsiteX2" fmla="*/ 52588 w 250995"/>
                <a:gd name="connsiteY2" fmla="*/ 261789 h 310557"/>
                <a:gd name="connsiteX3" fmla="*/ 250995 w 250995"/>
                <a:gd name="connsiteY3" fmla="*/ 310557 h 310557"/>
                <a:gd name="connsiteX0" fmla="*/ 258912 w 258912"/>
                <a:gd name="connsiteY0" fmla="*/ 6 h 310557"/>
                <a:gd name="connsiteX1" fmla="*/ 17373 w 258912"/>
                <a:gd name="connsiteY1" fmla="*/ 100400 h 310557"/>
                <a:gd name="connsiteX2" fmla="*/ 23730 w 258912"/>
                <a:gd name="connsiteY2" fmla="*/ 190183 h 310557"/>
                <a:gd name="connsiteX3" fmla="*/ 60505 w 258912"/>
                <a:gd name="connsiteY3" fmla="*/ 261789 h 310557"/>
                <a:gd name="connsiteX4" fmla="*/ 258912 w 258912"/>
                <a:gd name="connsiteY4" fmla="*/ 310557 h 310557"/>
                <a:gd name="connsiteX0" fmla="*/ 258912 w 258912"/>
                <a:gd name="connsiteY0" fmla="*/ 6 h 310557"/>
                <a:gd name="connsiteX1" fmla="*/ 17373 w 258912"/>
                <a:gd name="connsiteY1" fmla="*/ 100400 h 310557"/>
                <a:gd name="connsiteX2" fmla="*/ 23730 w 258912"/>
                <a:gd name="connsiteY2" fmla="*/ 190183 h 310557"/>
                <a:gd name="connsiteX3" fmla="*/ 26000 w 258912"/>
                <a:gd name="connsiteY3" fmla="*/ 268378 h 310557"/>
                <a:gd name="connsiteX4" fmla="*/ 258912 w 258912"/>
                <a:gd name="connsiteY4" fmla="*/ 310557 h 310557"/>
                <a:gd name="connsiteX0" fmla="*/ 252368 w 252368"/>
                <a:gd name="connsiteY0" fmla="*/ 6 h 310557"/>
                <a:gd name="connsiteX1" fmla="*/ 10829 w 252368"/>
                <a:gd name="connsiteY1" fmla="*/ 100400 h 310557"/>
                <a:gd name="connsiteX2" fmla="*/ 43065 w 252368"/>
                <a:gd name="connsiteY2" fmla="*/ 190183 h 310557"/>
                <a:gd name="connsiteX3" fmla="*/ 19456 w 252368"/>
                <a:gd name="connsiteY3" fmla="*/ 268378 h 310557"/>
                <a:gd name="connsiteX4" fmla="*/ 252368 w 252368"/>
                <a:gd name="connsiteY4" fmla="*/ 310557 h 310557"/>
                <a:gd name="connsiteX0" fmla="*/ 275830 w 275830"/>
                <a:gd name="connsiteY0" fmla="*/ 6 h 310557"/>
                <a:gd name="connsiteX1" fmla="*/ 34291 w 275830"/>
                <a:gd name="connsiteY1" fmla="*/ 100400 h 310557"/>
                <a:gd name="connsiteX2" fmla="*/ 6142 w 275830"/>
                <a:gd name="connsiteY2" fmla="*/ 196773 h 310557"/>
                <a:gd name="connsiteX3" fmla="*/ 42918 w 275830"/>
                <a:gd name="connsiteY3" fmla="*/ 268378 h 310557"/>
                <a:gd name="connsiteX4" fmla="*/ 275830 w 275830"/>
                <a:gd name="connsiteY4" fmla="*/ 310557 h 310557"/>
                <a:gd name="connsiteX0" fmla="*/ 297485 w 297485"/>
                <a:gd name="connsiteY0" fmla="*/ 6 h 310557"/>
                <a:gd name="connsiteX1" fmla="*/ 55946 w 297485"/>
                <a:gd name="connsiteY1" fmla="*/ 100400 h 310557"/>
                <a:gd name="connsiteX2" fmla="*/ 1918 w 297485"/>
                <a:gd name="connsiteY2" fmla="*/ 196773 h 310557"/>
                <a:gd name="connsiteX3" fmla="*/ 64573 w 297485"/>
                <a:gd name="connsiteY3" fmla="*/ 268378 h 310557"/>
                <a:gd name="connsiteX4" fmla="*/ 297485 w 297485"/>
                <a:gd name="connsiteY4" fmla="*/ 310557 h 31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85" h="310557">
                  <a:moveTo>
                    <a:pt x="297485" y="6"/>
                  </a:moveTo>
                  <a:cubicBezTo>
                    <a:pt x="265136" y="-713"/>
                    <a:pt x="105207" y="67605"/>
                    <a:pt x="55946" y="100400"/>
                  </a:cubicBezTo>
                  <a:cubicBezTo>
                    <a:pt x="6685" y="133195"/>
                    <a:pt x="-5271" y="169875"/>
                    <a:pt x="1918" y="196773"/>
                  </a:cubicBezTo>
                  <a:cubicBezTo>
                    <a:pt x="9107" y="223671"/>
                    <a:pt x="25376" y="248316"/>
                    <a:pt x="64573" y="268378"/>
                  </a:cubicBezTo>
                  <a:cubicBezTo>
                    <a:pt x="77512" y="314386"/>
                    <a:pt x="265136" y="286115"/>
                    <a:pt x="297485" y="31055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65" name="フリーフォーム 133">
              <a:extLst>
                <a:ext uri="{FF2B5EF4-FFF2-40B4-BE49-F238E27FC236}">
                  <a16:creationId xmlns:a16="http://schemas.microsoft.com/office/drawing/2014/main" id="{C69C8FB7-FF5C-4617-9E18-48C559F4BA39}"/>
                </a:ext>
              </a:extLst>
            </p:cNvPr>
            <p:cNvSpPr/>
            <p:nvPr/>
          </p:nvSpPr>
          <p:spPr>
            <a:xfrm>
              <a:off x="9389733" y="4648162"/>
              <a:ext cx="90183" cy="76701"/>
            </a:xfrm>
            <a:custGeom>
              <a:avLst/>
              <a:gdLst>
                <a:gd name="connsiteX0" fmla="*/ 0 w 129396"/>
                <a:gd name="connsiteY0" fmla="*/ 81112 h 81112"/>
                <a:gd name="connsiteX1" fmla="*/ 51758 w 129396"/>
                <a:gd name="connsiteY1" fmla="*/ 3474 h 81112"/>
                <a:gd name="connsiteX2" fmla="*/ 129396 w 129396"/>
                <a:gd name="connsiteY2" fmla="*/ 20727 h 81112"/>
                <a:gd name="connsiteX0" fmla="*/ 0 w 138023"/>
                <a:gd name="connsiteY0" fmla="*/ 216587 h 216587"/>
                <a:gd name="connsiteX1" fmla="*/ 51758 w 138023"/>
                <a:gd name="connsiteY1" fmla="*/ 138949 h 216587"/>
                <a:gd name="connsiteX2" fmla="*/ 138023 w 138023"/>
                <a:gd name="connsiteY2" fmla="*/ 927 h 216587"/>
                <a:gd name="connsiteX0" fmla="*/ 0 w 138023"/>
                <a:gd name="connsiteY0" fmla="*/ 217814 h 217814"/>
                <a:gd name="connsiteX1" fmla="*/ 34505 w 138023"/>
                <a:gd name="connsiteY1" fmla="*/ 53912 h 217814"/>
                <a:gd name="connsiteX2" fmla="*/ 138023 w 138023"/>
                <a:gd name="connsiteY2" fmla="*/ 2154 h 217814"/>
                <a:gd name="connsiteX0" fmla="*/ 0 w 138023"/>
                <a:gd name="connsiteY0" fmla="*/ 216707 h 216707"/>
                <a:gd name="connsiteX1" fmla="*/ 77637 w 138023"/>
                <a:gd name="connsiteY1" fmla="*/ 121816 h 216707"/>
                <a:gd name="connsiteX2" fmla="*/ 138023 w 138023"/>
                <a:gd name="connsiteY2" fmla="*/ 1047 h 216707"/>
                <a:gd name="connsiteX0" fmla="*/ 0 w 252151"/>
                <a:gd name="connsiteY0" fmla="*/ 216707 h 216707"/>
                <a:gd name="connsiteX1" fmla="*/ 250165 w 252151"/>
                <a:gd name="connsiteY1" fmla="*/ 121816 h 216707"/>
                <a:gd name="connsiteX2" fmla="*/ 138023 w 252151"/>
                <a:gd name="connsiteY2" fmla="*/ 1047 h 216707"/>
                <a:gd name="connsiteX0" fmla="*/ 0 w 252151"/>
                <a:gd name="connsiteY0" fmla="*/ 216707 h 216707"/>
                <a:gd name="connsiteX1" fmla="*/ 118500 w 252151"/>
                <a:gd name="connsiteY1" fmla="*/ 179111 h 216707"/>
                <a:gd name="connsiteX2" fmla="*/ 250165 w 252151"/>
                <a:gd name="connsiteY2" fmla="*/ 121816 h 216707"/>
                <a:gd name="connsiteX3" fmla="*/ 138023 w 252151"/>
                <a:gd name="connsiteY3" fmla="*/ 1047 h 216707"/>
                <a:gd name="connsiteX0" fmla="*/ 0 w 252151"/>
                <a:gd name="connsiteY0" fmla="*/ 216707 h 216707"/>
                <a:gd name="connsiteX1" fmla="*/ 92621 w 252151"/>
                <a:gd name="connsiteY1" fmla="*/ 127352 h 216707"/>
                <a:gd name="connsiteX2" fmla="*/ 250165 w 252151"/>
                <a:gd name="connsiteY2" fmla="*/ 121816 h 216707"/>
                <a:gd name="connsiteX3" fmla="*/ 138023 w 252151"/>
                <a:gd name="connsiteY3" fmla="*/ 1047 h 216707"/>
                <a:gd name="connsiteX0" fmla="*/ 0 w 252151"/>
                <a:gd name="connsiteY0" fmla="*/ 216707 h 227203"/>
                <a:gd name="connsiteX1" fmla="*/ 187511 w 252151"/>
                <a:gd name="connsiteY1" fmla="*/ 222243 h 227203"/>
                <a:gd name="connsiteX2" fmla="*/ 250165 w 252151"/>
                <a:gd name="connsiteY2" fmla="*/ 121816 h 227203"/>
                <a:gd name="connsiteX3" fmla="*/ 138023 w 252151"/>
                <a:gd name="connsiteY3" fmla="*/ 1047 h 227203"/>
                <a:gd name="connsiteX0" fmla="*/ 0 w 252496"/>
                <a:gd name="connsiteY0" fmla="*/ 208153 h 218649"/>
                <a:gd name="connsiteX1" fmla="*/ 187511 w 252496"/>
                <a:gd name="connsiteY1" fmla="*/ 213689 h 218649"/>
                <a:gd name="connsiteX2" fmla="*/ 250165 w 252496"/>
                <a:gd name="connsiteY2" fmla="*/ 113262 h 218649"/>
                <a:gd name="connsiteX3" fmla="*/ 163902 w 252496"/>
                <a:gd name="connsiteY3" fmla="*/ 1119 h 218649"/>
                <a:gd name="connsiteX0" fmla="*/ 0 w 255327"/>
                <a:gd name="connsiteY0" fmla="*/ 208153 h 218649"/>
                <a:gd name="connsiteX1" fmla="*/ 187511 w 255327"/>
                <a:gd name="connsiteY1" fmla="*/ 213689 h 218649"/>
                <a:gd name="connsiteX2" fmla="*/ 239269 w 255327"/>
                <a:gd name="connsiteY2" fmla="*/ 164128 h 218649"/>
                <a:gd name="connsiteX3" fmla="*/ 250165 w 255327"/>
                <a:gd name="connsiteY3" fmla="*/ 113262 h 218649"/>
                <a:gd name="connsiteX4" fmla="*/ 163902 w 255327"/>
                <a:gd name="connsiteY4" fmla="*/ 1119 h 218649"/>
                <a:gd name="connsiteX0" fmla="*/ 0 w 255327"/>
                <a:gd name="connsiteY0" fmla="*/ 208153 h 215883"/>
                <a:gd name="connsiteX1" fmla="*/ 101246 w 255327"/>
                <a:gd name="connsiteY1" fmla="*/ 207260 h 215883"/>
                <a:gd name="connsiteX2" fmla="*/ 187511 w 255327"/>
                <a:gd name="connsiteY2" fmla="*/ 213689 h 215883"/>
                <a:gd name="connsiteX3" fmla="*/ 239269 w 255327"/>
                <a:gd name="connsiteY3" fmla="*/ 164128 h 215883"/>
                <a:gd name="connsiteX4" fmla="*/ 250165 w 255327"/>
                <a:gd name="connsiteY4" fmla="*/ 113262 h 215883"/>
                <a:gd name="connsiteX5" fmla="*/ 163902 w 255327"/>
                <a:gd name="connsiteY5" fmla="*/ 1119 h 215883"/>
                <a:gd name="connsiteX0" fmla="*/ 0 w 250588"/>
                <a:gd name="connsiteY0" fmla="*/ 207034 h 214764"/>
                <a:gd name="connsiteX1" fmla="*/ 101246 w 250588"/>
                <a:gd name="connsiteY1" fmla="*/ 206141 h 214764"/>
                <a:gd name="connsiteX2" fmla="*/ 187511 w 250588"/>
                <a:gd name="connsiteY2" fmla="*/ 212570 h 214764"/>
                <a:gd name="connsiteX3" fmla="*/ 239269 w 250588"/>
                <a:gd name="connsiteY3" fmla="*/ 163009 h 214764"/>
                <a:gd name="connsiteX4" fmla="*/ 250165 w 250588"/>
                <a:gd name="connsiteY4" fmla="*/ 112143 h 214764"/>
                <a:gd name="connsiteX5" fmla="*/ 230642 w 250588"/>
                <a:gd name="connsiteY5" fmla="*/ 59492 h 214764"/>
                <a:gd name="connsiteX6" fmla="*/ 163902 w 250588"/>
                <a:gd name="connsiteY6" fmla="*/ 0 h 214764"/>
                <a:gd name="connsiteX0" fmla="*/ 0 w 250588"/>
                <a:gd name="connsiteY0" fmla="*/ 207034 h 232086"/>
                <a:gd name="connsiteX1" fmla="*/ 101246 w 250588"/>
                <a:gd name="connsiteY1" fmla="*/ 232020 h 232086"/>
                <a:gd name="connsiteX2" fmla="*/ 187511 w 250588"/>
                <a:gd name="connsiteY2" fmla="*/ 212570 h 232086"/>
                <a:gd name="connsiteX3" fmla="*/ 239269 w 250588"/>
                <a:gd name="connsiteY3" fmla="*/ 163009 h 232086"/>
                <a:gd name="connsiteX4" fmla="*/ 250165 w 250588"/>
                <a:gd name="connsiteY4" fmla="*/ 112143 h 232086"/>
                <a:gd name="connsiteX5" fmla="*/ 230642 w 250588"/>
                <a:gd name="connsiteY5" fmla="*/ 59492 h 232086"/>
                <a:gd name="connsiteX6" fmla="*/ 163902 w 250588"/>
                <a:gd name="connsiteY6" fmla="*/ 0 h 232086"/>
                <a:gd name="connsiteX0" fmla="*/ 0 w 253627"/>
                <a:gd name="connsiteY0" fmla="*/ 207034 h 232066"/>
                <a:gd name="connsiteX1" fmla="*/ 101246 w 253627"/>
                <a:gd name="connsiteY1" fmla="*/ 232020 h 232066"/>
                <a:gd name="connsiteX2" fmla="*/ 187511 w 253627"/>
                <a:gd name="connsiteY2" fmla="*/ 212570 h 232066"/>
                <a:gd name="connsiteX3" fmla="*/ 247895 w 253627"/>
                <a:gd name="connsiteY3" fmla="*/ 188889 h 232066"/>
                <a:gd name="connsiteX4" fmla="*/ 250165 w 253627"/>
                <a:gd name="connsiteY4" fmla="*/ 112143 h 232066"/>
                <a:gd name="connsiteX5" fmla="*/ 230642 w 253627"/>
                <a:gd name="connsiteY5" fmla="*/ 59492 h 232066"/>
                <a:gd name="connsiteX6" fmla="*/ 163902 w 253627"/>
                <a:gd name="connsiteY6" fmla="*/ 0 h 232066"/>
                <a:gd name="connsiteX0" fmla="*/ 0 w 261391"/>
                <a:gd name="connsiteY0" fmla="*/ 207034 h 232066"/>
                <a:gd name="connsiteX1" fmla="*/ 101246 w 261391"/>
                <a:gd name="connsiteY1" fmla="*/ 232020 h 232066"/>
                <a:gd name="connsiteX2" fmla="*/ 187511 w 261391"/>
                <a:gd name="connsiteY2" fmla="*/ 212570 h 232066"/>
                <a:gd name="connsiteX3" fmla="*/ 247895 w 261391"/>
                <a:gd name="connsiteY3" fmla="*/ 188889 h 232066"/>
                <a:gd name="connsiteX4" fmla="*/ 250165 w 261391"/>
                <a:gd name="connsiteY4" fmla="*/ 112143 h 232066"/>
                <a:gd name="connsiteX5" fmla="*/ 256521 w 261391"/>
                <a:gd name="connsiteY5" fmla="*/ 59492 h 232066"/>
                <a:gd name="connsiteX6" fmla="*/ 163902 w 261391"/>
                <a:gd name="connsiteY6" fmla="*/ 0 h 232066"/>
                <a:gd name="connsiteX0" fmla="*/ 0 w 261391"/>
                <a:gd name="connsiteY0" fmla="*/ 207034 h 256815"/>
                <a:gd name="connsiteX1" fmla="*/ 101246 w 261391"/>
                <a:gd name="connsiteY1" fmla="*/ 232020 h 256815"/>
                <a:gd name="connsiteX2" fmla="*/ 196137 w 261391"/>
                <a:gd name="connsiteY2" fmla="*/ 255702 h 256815"/>
                <a:gd name="connsiteX3" fmla="*/ 247895 w 261391"/>
                <a:gd name="connsiteY3" fmla="*/ 188889 h 256815"/>
                <a:gd name="connsiteX4" fmla="*/ 250165 w 261391"/>
                <a:gd name="connsiteY4" fmla="*/ 112143 h 256815"/>
                <a:gd name="connsiteX5" fmla="*/ 256521 w 261391"/>
                <a:gd name="connsiteY5" fmla="*/ 59492 h 256815"/>
                <a:gd name="connsiteX6" fmla="*/ 163902 w 261391"/>
                <a:gd name="connsiteY6" fmla="*/ 0 h 256815"/>
                <a:gd name="connsiteX0" fmla="*/ 0 w 301957"/>
                <a:gd name="connsiteY0" fmla="*/ 207034 h 256815"/>
                <a:gd name="connsiteX1" fmla="*/ 101246 w 301957"/>
                <a:gd name="connsiteY1" fmla="*/ 232020 h 256815"/>
                <a:gd name="connsiteX2" fmla="*/ 196137 w 301957"/>
                <a:gd name="connsiteY2" fmla="*/ 255702 h 256815"/>
                <a:gd name="connsiteX3" fmla="*/ 247895 w 301957"/>
                <a:gd name="connsiteY3" fmla="*/ 188889 h 256815"/>
                <a:gd name="connsiteX4" fmla="*/ 301924 w 301957"/>
                <a:gd name="connsiteY4" fmla="*/ 120770 h 256815"/>
                <a:gd name="connsiteX5" fmla="*/ 256521 w 301957"/>
                <a:gd name="connsiteY5" fmla="*/ 59492 h 256815"/>
                <a:gd name="connsiteX6" fmla="*/ 163902 w 301957"/>
                <a:gd name="connsiteY6" fmla="*/ 0 h 2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957" h="256815">
                  <a:moveTo>
                    <a:pt x="0" y="207034"/>
                  </a:moveTo>
                  <a:cubicBezTo>
                    <a:pt x="16874" y="206885"/>
                    <a:pt x="69994" y="231097"/>
                    <a:pt x="101246" y="232020"/>
                  </a:cubicBezTo>
                  <a:cubicBezTo>
                    <a:pt x="132498" y="232943"/>
                    <a:pt x="171695" y="262891"/>
                    <a:pt x="196137" y="255702"/>
                  </a:cubicBezTo>
                  <a:cubicBezTo>
                    <a:pt x="220579" y="248513"/>
                    <a:pt x="237453" y="205627"/>
                    <a:pt x="247895" y="188889"/>
                  </a:cubicBezTo>
                  <a:cubicBezTo>
                    <a:pt x="258337" y="172151"/>
                    <a:pt x="303362" y="138023"/>
                    <a:pt x="301924" y="120770"/>
                  </a:cubicBezTo>
                  <a:cubicBezTo>
                    <a:pt x="300486" y="103517"/>
                    <a:pt x="270898" y="78183"/>
                    <a:pt x="256521" y="59492"/>
                  </a:cubicBezTo>
                  <a:cubicBezTo>
                    <a:pt x="242144" y="40802"/>
                    <a:pt x="175025" y="9915"/>
                    <a:pt x="163902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/>
            </a:p>
          </p:txBody>
        </p:sp>
        <p:sp>
          <p:nvSpPr>
            <p:cNvPr id="66" name="フリーフォーム 134">
              <a:extLst>
                <a:ext uri="{FF2B5EF4-FFF2-40B4-BE49-F238E27FC236}">
                  <a16:creationId xmlns:a16="http://schemas.microsoft.com/office/drawing/2014/main" id="{CA186F64-4D2D-4521-A8C8-CACFD42BC7BF}"/>
                </a:ext>
              </a:extLst>
            </p:cNvPr>
            <p:cNvSpPr/>
            <p:nvPr/>
          </p:nvSpPr>
          <p:spPr>
            <a:xfrm>
              <a:off x="9294392" y="4767875"/>
              <a:ext cx="92763" cy="60870"/>
            </a:xfrm>
            <a:custGeom>
              <a:avLst/>
              <a:gdLst>
                <a:gd name="connsiteX0" fmla="*/ 0 w 146649"/>
                <a:gd name="connsiteY0" fmla="*/ 0 h 71803"/>
                <a:gd name="connsiteX1" fmla="*/ 77638 w 146649"/>
                <a:gd name="connsiteY1" fmla="*/ 69011 h 71803"/>
                <a:gd name="connsiteX2" fmla="*/ 146649 w 146649"/>
                <a:gd name="connsiteY2" fmla="*/ 51758 h 71803"/>
                <a:gd name="connsiteX0" fmla="*/ 217245 w 363894"/>
                <a:gd name="connsiteY0" fmla="*/ 0 h 138656"/>
                <a:gd name="connsiteX1" fmla="*/ 1585 w 363894"/>
                <a:gd name="connsiteY1" fmla="*/ 138022 h 138656"/>
                <a:gd name="connsiteX2" fmla="*/ 363894 w 363894"/>
                <a:gd name="connsiteY2" fmla="*/ 51758 h 138656"/>
                <a:gd name="connsiteX0" fmla="*/ 222930 w 369579"/>
                <a:gd name="connsiteY0" fmla="*/ 0 h 138656"/>
                <a:gd name="connsiteX1" fmla="*/ 134396 w 369579"/>
                <a:gd name="connsiteY1" fmla="*/ 49124 h 138656"/>
                <a:gd name="connsiteX2" fmla="*/ 7270 w 369579"/>
                <a:gd name="connsiteY2" fmla="*/ 138022 h 138656"/>
                <a:gd name="connsiteX3" fmla="*/ 369579 w 369579"/>
                <a:gd name="connsiteY3" fmla="*/ 51758 h 138656"/>
                <a:gd name="connsiteX0" fmla="*/ 216554 w 363203"/>
                <a:gd name="connsiteY0" fmla="*/ 0 h 140403"/>
                <a:gd name="connsiteX1" fmla="*/ 128020 w 363203"/>
                <a:gd name="connsiteY1" fmla="*/ 49124 h 140403"/>
                <a:gd name="connsiteX2" fmla="*/ 894 w 363203"/>
                <a:gd name="connsiteY2" fmla="*/ 138022 h 140403"/>
                <a:gd name="connsiteX3" fmla="*/ 197033 w 363203"/>
                <a:gd name="connsiteY3" fmla="*/ 109509 h 140403"/>
                <a:gd name="connsiteX4" fmla="*/ 363203 w 363203"/>
                <a:gd name="connsiteY4" fmla="*/ 51758 h 140403"/>
                <a:gd name="connsiteX0" fmla="*/ 216554 w 363203"/>
                <a:gd name="connsiteY0" fmla="*/ 0 h 145873"/>
                <a:gd name="connsiteX1" fmla="*/ 128020 w 363203"/>
                <a:gd name="connsiteY1" fmla="*/ 49124 h 145873"/>
                <a:gd name="connsiteX2" fmla="*/ 894 w 363203"/>
                <a:gd name="connsiteY2" fmla="*/ 138022 h 145873"/>
                <a:gd name="connsiteX3" fmla="*/ 266044 w 363203"/>
                <a:gd name="connsiteY3" fmla="*/ 135388 h 145873"/>
                <a:gd name="connsiteX4" fmla="*/ 363203 w 363203"/>
                <a:gd name="connsiteY4" fmla="*/ 51758 h 145873"/>
                <a:gd name="connsiteX0" fmla="*/ 148943 w 295592"/>
                <a:gd name="connsiteY0" fmla="*/ 0 h 145873"/>
                <a:gd name="connsiteX1" fmla="*/ 60409 w 295592"/>
                <a:gd name="connsiteY1" fmla="*/ 49124 h 145873"/>
                <a:gd name="connsiteX2" fmla="*/ 2295 w 295592"/>
                <a:gd name="connsiteY2" fmla="*/ 138022 h 145873"/>
                <a:gd name="connsiteX3" fmla="*/ 198433 w 295592"/>
                <a:gd name="connsiteY3" fmla="*/ 135388 h 145873"/>
                <a:gd name="connsiteX4" fmla="*/ 295592 w 295592"/>
                <a:gd name="connsiteY4" fmla="*/ 51758 h 145873"/>
                <a:gd name="connsiteX0" fmla="*/ 151576 w 298225"/>
                <a:gd name="connsiteY0" fmla="*/ 0 h 145873"/>
                <a:gd name="connsiteX1" fmla="*/ 37163 w 298225"/>
                <a:gd name="connsiteY1" fmla="*/ 31871 h 145873"/>
                <a:gd name="connsiteX2" fmla="*/ 4928 w 298225"/>
                <a:gd name="connsiteY2" fmla="*/ 138022 h 145873"/>
                <a:gd name="connsiteX3" fmla="*/ 201066 w 298225"/>
                <a:gd name="connsiteY3" fmla="*/ 135388 h 145873"/>
                <a:gd name="connsiteX4" fmla="*/ 298225 w 298225"/>
                <a:gd name="connsiteY4" fmla="*/ 51758 h 145873"/>
                <a:gd name="connsiteX0" fmla="*/ 150952 w 297601"/>
                <a:gd name="connsiteY0" fmla="*/ 0 h 142647"/>
                <a:gd name="connsiteX1" fmla="*/ 36539 w 297601"/>
                <a:gd name="connsiteY1" fmla="*/ 31871 h 142647"/>
                <a:gd name="connsiteX2" fmla="*/ 4304 w 297601"/>
                <a:gd name="connsiteY2" fmla="*/ 138022 h 142647"/>
                <a:gd name="connsiteX3" fmla="*/ 96925 w 297601"/>
                <a:gd name="connsiteY3" fmla="*/ 124758 h 142647"/>
                <a:gd name="connsiteX4" fmla="*/ 200442 w 297601"/>
                <a:gd name="connsiteY4" fmla="*/ 135388 h 142647"/>
                <a:gd name="connsiteX5" fmla="*/ 297601 w 297601"/>
                <a:gd name="connsiteY5" fmla="*/ 51758 h 142647"/>
                <a:gd name="connsiteX0" fmla="*/ 150952 w 297601"/>
                <a:gd name="connsiteY0" fmla="*/ 0 h 152092"/>
                <a:gd name="connsiteX1" fmla="*/ 36539 w 297601"/>
                <a:gd name="connsiteY1" fmla="*/ 31871 h 152092"/>
                <a:gd name="connsiteX2" fmla="*/ 4304 w 297601"/>
                <a:gd name="connsiteY2" fmla="*/ 138022 h 152092"/>
                <a:gd name="connsiteX3" fmla="*/ 96925 w 297601"/>
                <a:gd name="connsiteY3" fmla="*/ 150638 h 152092"/>
                <a:gd name="connsiteX4" fmla="*/ 200442 w 297601"/>
                <a:gd name="connsiteY4" fmla="*/ 135388 h 152092"/>
                <a:gd name="connsiteX5" fmla="*/ 297601 w 297601"/>
                <a:gd name="connsiteY5" fmla="*/ 51758 h 152092"/>
                <a:gd name="connsiteX0" fmla="*/ 134791 w 281440"/>
                <a:gd name="connsiteY0" fmla="*/ 0 h 150643"/>
                <a:gd name="connsiteX1" fmla="*/ 20378 w 281440"/>
                <a:gd name="connsiteY1" fmla="*/ 31871 h 150643"/>
                <a:gd name="connsiteX2" fmla="*/ 5396 w 281440"/>
                <a:gd name="connsiteY2" fmla="*/ 103516 h 150643"/>
                <a:gd name="connsiteX3" fmla="*/ 80764 w 281440"/>
                <a:gd name="connsiteY3" fmla="*/ 150638 h 150643"/>
                <a:gd name="connsiteX4" fmla="*/ 184281 w 281440"/>
                <a:gd name="connsiteY4" fmla="*/ 135388 h 150643"/>
                <a:gd name="connsiteX5" fmla="*/ 281440 w 281440"/>
                <a:gd name="connsiteY5" fmla="*/ 51758 h 150643"/>
                <a:gd name="connsiteX0" fmla="*/ 164696 w 311345"/>
                <a:gd name="connsiteY0" fmla="*/ 0 h 150643"/>
                <a:gd name="connsiteX1" fmla="*/ 7151 w 311345"/>
                <a:gd name="connsiteY1" fmla="*/ 23244 h 150643"/>
                <a:gd name="connsiteX2" fmla="*/ 35301 w 311345"/>
                <a:gd name="connsiteY2" fmla="*/ 103516 h 150643"/>
                <a:gd name="connsiteX3" fmla="*/ 110669 w 311345"/>
                <a:gd name="connsiteY3" fmla="*/ 150638 h 150643"/>
                <a:gd name="connsiteX4" fmla="*/ 214186 w 311345"/>
                <a:gd name="connsiteY4" fmla="*/ 135388 h 150643"/>
                <a:gd name="connsiteX5" fmla="*/ 311345 w 311345"/>
                <a:gd name="connsiteY5" fmla="*/ 51758 h 150643"/>
                <a:gd name="connsiteX0" fmla="*/ 132389 w 279038"/>
                <a:gd name="connsiteY0" fmla="*/ 1411 h 152055"/>
                <a:gd name="connsiteX1" fmla="*/ 26603 w 279038"/>
                <a:gd name="connsiteY1" fmla="*/ 7402 h 152055"/>
                <a:gd name="connsiteX2" fmla="*/ 2994 w 279038"/>
                <a:gd name="connsiteY2" fmla="*/ 104927 h 152055"/>
                <a:gd name="connsiteX3" fmla="*/ 78362 w 279038"/>
                <a:gd name="connsiteY3" fmla="*/ 152049 h 152055"/>
                <a:gd name="connsiteX4" fmla="*/ 181879 w 279038"/>
                <a:gd name="connsiteY4" fmla="*/ 136799 h 152055"/>
                <a:gd name="connsiteX5" fmla="*/ 279038 w 279038"/>
                <a:gd name="connsiteY5" fmla="*/ 53169 h 152055"/>
                <a:gd name="connsiteX0" fmla="*/ 165110 w 311759"/>
                <a:gd name="connsiteY0" fmla="*/ 1411 h 152055"/>
                <a:gd name="connsiteX1" fmla="*/ 59324 w 311759"/>
                <a:gd name="connsiteY1" fmla="*/ 7402 h 152055"/>
                <a:gd name="connsiteX2" fmla="*/ 1209 w 311759"/>
                <a:gd name="connsiteY2" fmla="*/ 104927 h 152055"/>
                <a:gd name="connsiteX3" fmla="*/ 111083 w 311759"/>
                <a:gd name="connsiteY3" fmla="*/ 152049 h 152055"/>
                <a:gd name="connsiteX4" fmla="*/ 214600 w 311759"/>
                <a:gd name="connsiteY4" fmla="*/ 136799 h 152055"/>
                <a:gd name="connsiteX5" fmla="*/ 311759 w 311759"/>
                <a:gd name="connsiteY5" fmla="*/ 53169 h 152055"/>
                <a:gd name="connsiteX0" fmla="*/ 163948 w 310597"/>
                <a:gd name="connsiteY0" fmla="*/ 1411 h 203810"/>
                <a:gd name="connsiteX1" fmla="*/ 58162 w 310597"/>
                <a:gd name="connsiteY1" fmla="*/ 7402 h 203810"/>
                <a:gd name="connsiteX2" fmla="*/ 47 w 310597"/>
                <a:gd name="connsiteY2" fmla="*/ 104927 h 203810"/>
                <a:gd name="connsiteX3" fmla="*/ 66789 w 310597"/>
                <a:gd name="connsiteY3" fmla="*/ 203808 h 203810"/>
                <a:gd name="connsiteX4" fmla="*/ 213438 w 310597"/>
                <a:gd name="connsiteY4" fmla="*/ 136799 h 203810"/>
                <a:gd name="connsiteX5" fmla="*/ 310597 w 310597"/>
                <a:gd name="connsiteY5" fmla="*/ 53169 h 203810"/>
                <a:gd name="connsiteX0" fmla="*/ 163948 w 310597"/>
                <a:gd name="connsiteY0" fmla="*/ 1411 h 203810"/>
                <a:gd name="connsiteX1" fmla="*/ 58162 w 310597"/>
                <a:gd name="connsiteY1" fmla="*/ 7402 h 203810"/>
                <a:gd name="connsiteX2" fmla="*/ 47 w 310597"/>
                <a:gd name="connsiteY2" fmla="*/ 104927 h 203810"/>
                <a:gd name="connsiteX3" fmla="*/ 66789 w 310597"/>
                <a:gd name="connsiteY3" fmla="*/ 203808 h 203810"/>
                <a:gd name="connsiteX4" fmla="*/ 222064 w 310597"/>
                <a:gd name="connsiteY4" fmla="*/ 179931 h 203810"/>
                <a:gd name="connsiteX5" fmla="*/ 310597 w 310597"/>
                <a:gd name="connsiteY5" fmla="*/ 53169 h 203810"/>
                <a:gd name="connsiteX0" fmla="*/ 163948 w 310597"/>
                <a:gd name="connsiteY0" fmla="*/ 1411 h 203810"/>
                <a:gd name="connsiteX1" fmla="*/ 58162 w 310597"/>
                <a:gd name="connsiteY1" fmla="*/ 7402 h 203810"/>
                <a:gd name="connsiteX2" fmla="*/ 47 w 310597"/>
                <a:gd name="connsiteY2" fmla="*/ 104927 h 203810"/>
                <a:gd name="connsiteX3" fmla="*/ 66789 w 310597"/>
                <a:gd name="connsiteY3" fmla="*/ 203808 h 203810"/>
                <a:gd name="connsiteX4" fmla="*/ 222064 w 310597"/>
                <a:gd name="connsiteY4" fmla="*/ 179931 h 203810"/>
                <a:gd name="connsiteX5" fmla="*/ 265197 w 310597"/>
                <a:gd name="connsiteY5" fmla="*/ 126168 h 203810"/>
                <a:gd name="connsiteX6" fmla="*/ 310597 w 310597"/>
                <a:gd name="connsiteY6" fmla="*/ 53169 h 203810"/>
                <a:gd name="connsiteX0" fmla="*/ 163948 w 310597"/>
                <a:gd name="connsiteY0" fmla="*/ 1411 h 203810"/>
                <a:gd name="connsiteX1" fmla="*/ 58162 w 310597"/>
                <a:gd name="connsiteY1" fmla="*/ 7402 h 203810"/>
                <a:gd name="connsiteX2" fmla="*/ 47 w 310597"/>
                <a:gd name="connsiteY2" fmla="*/ 104927 h 203810"/>
                <a:gd name="connsiteX3" fmla="*/ 66789 w 310597"/>
                <a:gd name="connsiteY3" fmla="*/ 203808 h 203810"/>
                <a:gd name="connsiteX4" fmla="*/ 222064 w 310597"/>
                <a:gd name="connsiteY4" fmla="*/ 179931 h 203810"/>
                <a:gd name="connsiteX5" fmla="*/ 291076 w 310597"/>
                <a:gd name="connsiteY5" fmla="*/ 126168 h 203810"/>
                <a:gd name="connsiteX6" fmla="*/ 310597 w 310597"/>
                <a:gd name="connsiteY6" fmla="*/ 53169 h 20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597" h="203810">
                  <a:moveTo>
                    <a:pt x="163948" y="1411"/>
                  </a:moveTo>
                  <a:cubicBezTo>
                    <a:pt x="149192" y="9598"/>
                    <a:pt x="85479" y="-9851"/>
                    <a:pt x="58162" y="7402"/>
                  </a:cubicBezTo>
                  <a:cubicBezTo>
                    <a:pt x="30845" y="24655"/>
                    <a:pt x="-1391" y="72193"/>
                    <a:pt x="47" y="104927"/>
                  </a:cubicBezTo>
                  <a:cubicBezTo>
                    <a:pt x="1485" y="137661"/>
                    <a:pt x="34099" y="204247"/>
                    <a:pt x="66789" y="203808"/>
                  </a:cubicBezTo>
                  <a:cubicBezTo>
                    <a:pt x="99479" y="203369"/>
                    <a:pt x="188996" y="192871"/>
                    <a:pt x="222064" y="179931"/>
                  </a:cubicBezTo>
                  <a:cubicBezTo>
                    <a:pt x="255132" y="166991"/>
                    <a:pt x="276321" y="147295"/>
                    <a:pt x="291076" y="126168"/>
                  </a:cubicBezTo>
                  <a:cubicBezTo>
                    <a:pt x="305832" y="105041"/>
                    <a:pt x="303030" y="65335"/>
                    <a:pt x="310597" y="53169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4092">
                <a:solidFill>
                  <a:srgbClr val="FF0000"/>
                </a:solidFill>
              </a:endParaRPr>
            </a:p>
          </p:txBody>
        </p:sp>
        <p:sp>
          <p:nvSpPr>
            <p:cNvPr id="67" name="フリーフォーム 135">
              <a:extLst>
                <a:ext uri="{FF2B5EF4-FFF2-40B4-BE49-F238E27FC236}">
                  <a16:creationId xmlns:a16="http://schemas.microsoft.com/office/drawing/2014/main" id="{AD13A655-D62E-4BB2-B074-EEAC693A8E7D}"/>
                </a:ext>
              </a:extLst>
            </p:cNvPr>
            <p:cNvSpPr/>
            <p:nvPr/>
          </p:nvSpPr>
          <p:spPr>
            <a:xfrm>
              <a:off x="9337394" y="4474631"/>
              <a:ext cx="173595" cy="99690"/>
            </a:xfrm>
            <a:custGeom>
              <a:avLst/>
              <a:gdLst>
                <a:gd name="connsiteX0" fmla="*/ 0 w 581247"/>
                <a:gd name="connsiteY0" fmla="*/ 274417 h 333793"/>
                <a:gd name="connsiteX1" fmla="*/ 237506 w 581247"/>
                <a:gd name="connsiteY1" fmla="*/ 25035 h 333793"/>
                <a:gd name="connsiteX2" fmla="*/ 546265 w 581247"/>
                <a:gd name="connsiteY2" fmla="*/ 36910 h 333793"/>
                <a:gd name="connsiteX3" fmla="*/ 546265 w 581247"/>
                <a:gd name="connsiteY3" fmla="*/ 274417 h 333793"/>
                <a:gd name="connsiteX4" fmla="*/ 296883 w 581247"/>
                <a:gd name="connsiteY4" fmla="*/ 333793 h 3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247" h="333793">
                  <a:moveTo>
                    <a:pt x="0" y="274417"/>
                  </a:moveTo>
                  <a:cubicBezTo>
                    <a:pt x="73231" y="169518"/>
                    <a:pt x="146462" y="64619"/>
                    <a:pt x="237506" y="25035"/>
                  </a:cubicBezTo>
                  <a:cubicBezTo>
                    <a:pt x="328550" y="-14550"/>
                    <a:pt x="494805" y="-4654"/>
                    <a:pt x="546265" y="36910"/>
                  </a:cubicBezTo>
                  <a:cubicBezTo>
                    <a:pt x="597725" y="78474"/>
                    <a:pt x="587829" y="224937"/>
                    <a:pt x="546265" y="274417"/>
                  </a:cubicBezTo>
                  <a:cubicBezTo>
                    <a:pt x="504701" y="323897"/>
                    <a:pt x="400792" y="328845"/>
                    <a:pt x="296883" y="33379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092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04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8293A4-4D6F-4644-9C70-C327BBCE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407" y="1323327"/>
            <a:ext cx="4979786" cy="4589717"/>
          </a:xfrm>
        </p:spPr>
        <p:txBody>
          <a:bodyPr>
            <a:normAutofit/>
          </a:bodyPr>
          <a:lstStyle/>
          <a:p>
            <a:pPr algn="l"/>
            <a:r>
              <a:rPr lang="en-US" altLang="ja-JP" sz="4800"/>
              <a:t> </a:t>
            </a:r>
            <a:r>
              <a:rPr lang="en-US" altLang="ja-JP" sz="4800">
                <a:solidFill>
                  <a:schemeClr val="bg1"/>
                </a:solidFill>
              </a:rPr>
              <a:t>1. Collective     </a:t>
            </a:r>
            <a:br>
              <a:rPr lang="en-US" altLang="ja-JP" sz="4800">
                <a:solidFill>
                  <a:schemeClr val="bg1"/>
                </a:solidFill>
              </a:rPr>
            </a:br>
            <a:r>
              <a:rPr lang="en-US" altLang="ja-JP" sz="4800">
                <a:solidFill>
                  <a:schemeClr val="bg1"/>
                </a:solidFill>
              </a:rPr>
              <a:t>     motion  of ants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4BBC9E2-B6C6-42AD-BFE0-3B1A0BA3FEB0}"/>
              </a:ext>
            </a:extLst>
          </p:cNvPr>
          <p:cNvGrpSpPr/>
          <p:nvPr/>
        </p:nvGrpSpPr>
        <p:grpSpPr>
          <a:xfrm>
            <a:off x="1118870" y="2090277"/>
            <a:ext cx="1270001" cy="844663"/>
            <a:chOff x="6587067" y="3505200"/>
            <a:chExt cx="2349841" cy="1562852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E2F761AD-4A90-4A41-82CF-17CE98905C35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28E7F975-BA71-4B64-B3B8-A7F751595A51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46890D73-096E-4CEB-AD68-C0AB8A7F65D5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C504685-0432-4F20-BAA8-046E9429B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CF961A55-F1A2-4C2C-8D9F-5B98DA6A82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9C20F45C-A247-47D8-A773-DFE1DEA47FF8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37ADA645-BC7F-4C4A-BBED-618D4BB68F6C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FB6E772-D908-4F21-8AC9-BB1EEF361E4B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9F8E8A0B-0B34-403E-A3FF-8F2527FAACCB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17930A16-6B06-4ADB-8C91-24230CD0207A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EEF489CA-D524-465C-9E02-831F4130DAE4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C9F11DC4-C4B0-4BE7-9FE1-6774E4447C04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CBE464F1-EC40-45BD-A6DA-C2180223D8E2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80061863-7749-426C-8F80-05D7CBFCD7ED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DF400A80-33BD-4889-89C4-D0ADE7D8A53C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9F761985-8CD0-499C-A3B5-FB87AE1386B5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ABC0ABF-033B-49BE-9A13-B971B3183F6D}"/>
              </a:ext>
            </a:extLst>
          </p:cNvPr>
          <p:cNvGrpSpPr/>
          <p:nvPr/>
        </p:nvGrpSpPr>
        <p:grpSpPr>
          <a:xfrm>
            <a:off x="2325976" y="2936046"/>
            <a:ext cx="1270001" cy="844663"/>
            <a:chOff x="6587067" y="3505200"/>
            <a:chExt cx="2349841" cy="1562852"/>
          </a:xfrm>
        </p:grpSpPr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3797BDFE-5541-469E-BB05-48B3B96DB232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832F4903-53F0-49EB-BECC-21D6D092A922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9766D9E0-A453-47A4-903E-6244D361BC20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10000632-C025-4EF7-8AD8-46914C968B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10BEF77-D6D2-42B6-82B6-EBE65DA1A2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071685DD-CE4A-4820-99C4-6884552E11C0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ADEDBA4F-E463-4EE7-8E01-9AE579FCA466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8CFFBD9-490F-44C6-AE1C-88A183A25C8A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17765200-57C6-4A6E-BC43-A38FF058F8E0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F9917FA8-2D12-4269-9A57-3E5CCDD09547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AF076803-74AE-4A48-A638-7EA85D8A5061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229F9F86-9056-4D50-A180-3DB4B0E38BAF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72C855F0-7E2B-425C-BEBB-01294B17A9E7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5CA9ED10-A642-4215-A408-2E5B1099AAE0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91B1A5A6-A48F-454B-BBE1-F868BC847469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77FA960E-0480-4CC0-AE0C-8908820F3FBD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E4975F6-138F-4B42-A20D-D26662BA90CF}"/>
              </a:ext>
            </a:extLst>
          </p:cNvPr>
          <p:cNvGrpSpPr/>
          <p:nvPr/>
        </p:nvGrpSpPr>
        <p:grpSpPr>
          <a:xfrm>
            <a:off x="3658233" y="2433829"/>
            <a:ext cx="1270001" cy="844663"/>
            <a:chOff x="6587067" y="3505200"/>
            <a:chExt cx="2349841" cy="1562852"/>
          </a:xfrm>
        </p:grpSpPr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EF0E7E2B-A7FF-4B25-AD6A-7BC44CFA24B6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57DB25A0-C105-4C69-B8D0-96AF8917876F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D70183FD-7527-41ED-89C6-775DFF39DBE6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6A8B9CF3-D748-4581-80B4-E366AD33A6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6EE68924-A5B5-40C5-B9AB-857BC3F64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70C3FC4F-CE40-4FA6-B6B1-8E6E37D2286C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AC941D11-1B22-4339-ACFC-C7F1BEBD1486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9F8083EB-DC80-48B3-B1A9-70ED8E9AA6A9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1C1935D2-9E41-4826-BC56-06594327A732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5145840A-DCA3-42D3-A71B-14DF635CAE39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7ECE1A03-E854-4A73-A23E-034DB4538307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ED755DC4-8F3C-4380-9794-24A70ED0CE8B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3D65E3D9-CE9A-4384-822D-58D1AD4652BA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6E6327D-ABD2-4F9F-9F6F-FD0A53C5B0E5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4B8C79BC-24CB-48AE-89D5-E97135F821F0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3353CCD6-6C3B-4E1A-A898-2082389AC58F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80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73FDC43-67A3-46AD-8FEE-23B73920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04" y="1241257"/>
            <a:ext cx="8211594" cy="38245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40FED7-F545-4AD2-8978-2849C0159144}"/>
              </a:ext>
            </a:extLst>
          </p:cNvPr>
          <p:cNvSpPr txBox="1"/>
          <p:nvPr/>
        </p:nvSpPr>
        <p:spPr>
          <a:xfrm>
            <a:off x="321534" y="325821"/>
            <a:ext cx="1154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One day, </a:t>
            </a:r>
            <a:r>
              <a:rPr kumimoji="1" lang="en-US" altLang="ja-JP" sz="2800" dirty="0" err="1"/>
              <a:t>Hanada</a:t>
            </a:r>
            <a:r>
              <a:rPr kumimoji="1" lang="en-US" altLang="ja-JP" sz="2800" dirty="0"/>
              <a:t>-san was reading a book about strategy of soccer</a:t>
            </a:r>
            <a:r>
              <a:rPr kumimoji="1" lang="ja-JP" altLang="en-US" sz="2800" dirty="0"/>
              <a:t>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03F75B-A73E-4CF0-9A54-BB478E1DE81B}"/>
              </a:ext>
            </a:extLst>
          </p:cNvPr>
          <p:cNvSpPr txBox="1"/>
          <p:nvPr/>
        </p:nvSpPr>
        <p:spPr>
          <a:xfrm>
            <a:off x="321534" y="5864451"/>
            <a:ext cx="1157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In the reference list, he found another interesting article about ants</a:t>
            </a:r>
            <a:endParaRPr kumimoji="1" lang="ja-JP" altLang="en-US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760895-5286-4E2D-839A-F4BEFDA923A6}"/>
              </a:ext>
            </a:extLst>
          </p:cNvPr>
          <p:cNvSpPr txBox="1"/>
          <p:nvPr/>
        </p:nvSpPr>
        <p:spPr>
          <a:xfrm>
            <a:off x="8153400" y="4724400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[From Amazon]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90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6E6BB06-583C-4F1D-BBC2-CF09B0C5F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4" y="155117"/>
            <a:ext cx="8298715" cy="19154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C973448-BD2A-4F2E-BA08-8116B254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918" y="1384149"/>
            <a:ext cx="3672041" cy="6863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F697AA-3C76-4250-A01D-D47AE0031AFF}"/>
              </a:ext>
            </a:extLst>
          </p:cNvPr>
          <p:cNvSpPr txBox="1"/>
          <p:nvPr/>
        </p:nvSpPr>
        <p:spPr>
          <a:xfrm>
            <a:off x="461239" y="5582401"/>
            <a:ext cx="10158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In this article, </a:t>
            </a:r>
            <a:r>
              <a:rPr kumimoji="1" lang="en-US" altLang="ja-JP" sz="2000" dirty="0">
                <a:solidFill>
                  <a:srgbClr val="FF0000"/>
                </a:solidFill>
              </a:rPr>
              <a:t>a phenomenological equation </a:t>
            </a:r>
            <a:r>
              <a:rPr kumimoji="1" lang="en-US" altLang="ja-JP" sz="2000" dirty="0"/>
              <a:t>describing this behavior is proposed.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6BFCDB-9625-4C60-BDC8-DAC101ED638C}"/>
              </a:ext>
            </a:extLst>
          </p:cNvPr>
          <p:cNvSpPr txBox="1"/>
          <p:nvPr/>
        </p:nvSpPr>
        <p:spPr>
          <a:xfrm>
            <a:off x="461239" y="6273678"/>
            <a:ext cx="1118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They also made an experiment using real ants and show some agreement with their model.</a:t>
            </a:r>
            <a:endParaRPr kumimoji="1" lang="ja-JP" altLang="en-US" sz="2000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61047973-F4CD-4DF2-8495-DDECBD38E1EB}"/>
              </a:ext>
            </a:extLst>
          </p:cNvPr>
          <p:cNvGrpSpPr/>
          <p:nvPr/>
        </p:nvGrpSpPr>
        <p:grpSpPr>
          <a:xfrm>
            <a:off x="3251887" y="3139036"/>
            <a:ext cx="1270001" cy="844663"/>
            <a:chOff x="6587067" y="3505200"/>
            <a:chExt cx="2349841" cy="1562852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D1841815-6B7B-4DCC-A254-B3B73E49866A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14F49F12-F543-4453-800A-73E433AECB8F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6AE7CE75-4E89-4F05-9C5B-23D506552C0B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E93965A-90D6-4CF8-BBAF-DB28CBA5A3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2EBB91F-8BF6-43BB-A9BC-2E6709C1A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58C8211-D986-42FE-88B6-00B2D55336C6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2ABDEF87-0F79-4254-B725-E8DB7A45E2D4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24C0283B-0343-4248-9634-F2A00A425946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446FB129-B696-4DF2-903C-3D04E3808780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6F864043-B2E6-49FB-AF3E-7B0132AD90C7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DA05D3D4-31D0-4211-9890-8638339DAF86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AC137460-EBAB-48A7-8C8E-5FCC3C17F0D7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5ACADC62-9AE0-4552-BEA0-E87566CB2038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14D2B9DA-04A6-4998-AD1C-EBDFB09E92A1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8EE04229-C5C4-4D19-B990-5ED5E9518974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AF3BAA8-D785-458F-BB49-9DCB4DC007AA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C0ACCB7-8B86-4CAC-90BC-1A2F5F64CF9C}"/>
              </a:ext>
            </a:extLst>
          </p:cNvPr>
          <p:cNvSpPr txBox="1"/>
          <p:nvPr/>
        </p:nvSpPr>
        <p:spPr>
          <a:xfrm>
            <a:off x="461239" y="2223472"/>
            <a:ext cx="617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When ants find food, they form </a:t>
            </a:r>
            <a:r>
              <a:rPr kumimoji="1" lang="en-US" altLang="ja-JP" sz="2000" dirty="0">
                <a:solidFill>
                  <a:schemeClr val="accent1"/>
                </a:solidFill>
              </a:rPr>
              <a:t>a trail </a:t>
            </a:r>
            <a:r>
              <a:rPr kumimoji="1" lang="en-US" altLang="ja-JP" sz="2000" dirty="0"/>
              <a:t>to the nest.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F5E3CA2-7ADA-4678-A552-CAA53F3FB529}"/>
              </a:ext>
            </a:extLst>
          </p:cNvPr>
          <p:cNvSpPr txBox="1"/>
          <p:nvPr/>
        </p:nvSpPr>
        <p:spPr>
          <a:xfrm>
            <a:off x="461239" y="4920723"/>
            <a:ext cx="948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</a:rPr>
              <a:t>◆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Ants on the trail produce </a:t>
            </a:r>
            <a:r>
              <a:rPr kumimoji="1" lang="en-US" altLang="ja-JP" sz="2000" dirty="0">
                <a:solidFill>
                  <a:schemeClr val="accent1"/>
                </a:solidFill>
              </a:rPr>
              <a:t>pheromone</a:t>
            </a:r>
            <a:r>
              <a:rPr kumimoji="1" lang="en-US" altLang="ja-JP" sz="2000" dirty="0"/>
              <a:t> so that other ants can also find the trail.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2F8F700-3F88-48DF-811F-A36DFB3ABF10}"/>
              </a:ext>
            </a:extLst>
          </p:cNvPr>
          <p:cNvGrpSpPr/>
          <p:nvPr/>
        </p:nvGrpSpPr>
        <p:grpSpPr>
          <a:xfrm>
            <a:off x="4755439" y="2972878"/>
            <a:ext cx="1270001" cy="844663"/>
            <a:chOff x="6587067" y="3505200"/>
            <a:chExt cx="2349841" cy="1562852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9E1D53EA-8426-4B11-9FC8-ACECD7727CE6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016E3A19-81C7-4483-BA00-935A7BFF455B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A73E55D2-F2ED-4707-9AA2-546084A61EC8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9E956830-1FB4-44B8-866E-0146C22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4A05C4-8795-45B7-93BE-240942926F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6C636DC8-ABF3-47ED-8594-987C9D50E7EB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E5A73AA-1983-4474-B834-BF30AF0CE96E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FFC257E-0F8F-4123-B16E-097891C826EC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F5A598FA-8C92-4911-BBCC-22673ADE4C2A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ED8002F6-64A6-4313-A0EE-6B2B3D9C2F15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0ED09A6D-5B5B-49DD-98CE-01EED39A31B9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7E4C5EF3-26C2-490B-94D6-9A497B6C77C0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C738B297-F825-4409-A225-74B1FAC74418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EB18C79A-40D2-4505-B037-EED9B5943EE6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CF317DE7-2BC0-44BA-AB57-23AFB2E492C1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7ADC709E-FD53-4A0F-B16A-0C455EB24154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2D77DB42-74A6-48C6-8569-35113BFA8A7E}"/>
              </a:ext>
            </a:extLst>
          </p:cNvPr>
          <p:cNvGrpSpPr/>
          <p:nvPr/>
        </p:nvGrpSpPr>
        <p:grpSpPr>
          <a:xfrm>
            <a:off x="6298569" y="2939856"/>
            <a:ext cx="1270001" cy="844663"/>
            <a:chOff x="6587067" y="3505200"/>
            <a:chExt cx="2349841" cy="1562852"/>
          </a:xfrm>
        </p:grpSpPr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BF98F579-C5F0-47A9-A9AA-B6ACE1A7B875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56B79E76-BC16-41EC-8943-6149E0BE2C89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FB1FD883-4E43-4AA3-A8C4-CA120493AA8C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DCCDD5FC-C28C-4DB9-A14E-25ED5E6B6B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A53F0F90-0DAA-4FEE-B7CA-C8ECD597E9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5A47D29-A95C-47F8-8B16-7715F8CD5EF5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490E377A-94A8-4D57-86DD-65689C3A1636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C5999F5B-F120-416A-A6F7-7F9330F7E4C6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1F135342-F551-483B-995B-2A7C25B77F5F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71242F71-1C8D-40D0-95D3-E6404119DB7A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421ED90F-2687-424D-A955-D2653497D531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025FCCD0-B318-42B6-9ABC-393FC36D614F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61AF7D06-6E03-47A3-A04A-BA6794F341E7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6259329B-BFA2-4E95-A9F1-845F64430442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52CF61A7-89CB-4944-B427-4EB47B62164C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38DD6631-3C87-4976-9B96-192ED94248E0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4DD0032B-EC0A-4838-B1F6-18BB19D3EBC8}"/>
              </a:ext>
            </a:extLst>
          </p:cNvPr>
          <p:cNvGrpSpPr/>
          <p:nvPr/>
        </p:nvGrpSpPr>
        <p:grpSpPr>
          <a:xfrm>
            <a:off x="7838318" y="2988520"/>
            <a:ext cx="1270001" cy="844663"/>
            <a:chOff x="6587067" y="3505200"/>
            <a:chExt cx="2349841" cy="1562852"/>
          </a:xfrm>
        </p:grpSpPr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28EAD5C1-8C90-4883-973F-6A0E8B51A972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EF6AF6F8-4941-436B-9D3A-29B905DC36CD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81B4593E-1425-4223-A42D-1CF16EB98857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8E58A0A7-9029-4EA4-9914-5101334301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E7F69E15-DCE3-4B0A-A62F-0315857220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095CFC59-A17D-4AEB-AFE0-C452B75D9984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EDB0C83F-8939-4673-A873-15B61E6A9274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EDAB596C-35A6-466E-AFEF-E2BDE3907F9F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8DEEF4BA-6560-42A6-BA7F-EAE6771F6BBC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74CA9C87-993C-4472-A034-EC2FEBFCE55F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2DFC5435-FD13-45B8-98BA-2988E9F36BD5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596100DD-458B-49F6-9447-9EC5126FFEFB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A1ACD3EF-3B34-42B2-B403-EE5D99AA2140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C3F01A13-F18A-4B91-85AB-D526E2ED70D1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FB528DED-227F-4F15-9795-7EA5E3C014BC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F879CA94-93FB-41A9-B935-E5BDD5C9F394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F7C0414-6839-4702-A344-0E5F0238AA7A}"/>
              </a:ext>
            </a:extLst>
          </p:cNvPr>
          <p:cNvSpPr/>
          <p:nvPr/>
        </p:nvSpPr>
        <p:spPr>
          <a:xfrm>
            <a:off x="2370200" y="3733636"/>
            <a:ext cx="7856738" cy="400858"/>
          </a:xfrm>
          <a:custGeom>
            <a:avLst/>
            <a:gdLst>
              <a:gd name="connsiteX0" fmla="*/ 7856738 w 7856738"/>
              <a:gd name="connsiteY0" fmla="*/ 0 h 400858"/>
              <a:gd name="connsiteX1" fmla="*/ 5992428 w 7856738"/>
              <a:gd name="connsiteY1" fmla="*/ 292963 h 400858"/>
              <a:gd name="connsiteX2" fmla="*/ 3728622 w 7856738"/>
              <a:gd name="connsiteY2" fmla="*/ 159798 h 400858"/>
              <a:gd name="connsiteX3" fmla="*/ 1571348 w 7856738"/>
              <a:gd name="connsiteY3" fmla="*/ 399496 h 400858"/>
              <a:gd name="connsiteX4" fmla="*/ 0 w 7856738"/>
              <a:gd name="connsiteY4" fmla="*/ 239697 h 4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738" h="400858">
                <a:moveTo>
                  <a:pt x="7856738" y="0"/>
                </a:moveTo>
                <a:cubicBezTo>
                  <a:pt x="7268592" y="133165"/>
                  <a:pt x="6680447" y="266330"/>
                  <a:pt x="5992428" y="292963"/>
                </a:cubicBezTo>
                <a:cubicBezTo>
                  <a:pt x="5304409" y="319596"/>
                  <a:pt x="4465469" y="142043"/>
                  <a:pt x="3728622" y="159798"/>
                </a:cubicBezTo>
                <a:cubicBezTo>
                  <a:pt x="2991775" y="177553"/>
                  <a:pt x="2192785" y="386179"/>
                  <a:pt x="1571348" y="399496"/>
                </a:cubicBezTo>
                <a:cubicBezTo>
                  <a:pt x="949911" y="412813"/>
                  <a:pt x="474955" y="326255"/>
                  <a:pt x="0" y="239697"/>
                </a:cubicBezTo>
              </a:path>
            </a:pathLst>
          </a:cu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3AA19C7C-6C4C-4CCB-9671-62B51C4DC89C}"/>
              </a:ext>
            </a:extLst>
          </p:cNvPr>
          <p:cNvGrpSpPr/>
          <p:nvPr/>
        </p:nvGrpSpPr>
        <p:grpSpPr>
          <a:xfrm>
            <a:off x="1124141" y="2797674"/>
            <a:ext cx="1658495" cy="1147893"/>
            <a:chOff x="9629049" y="3728828"/>
            <a:chExt cx="2121459" cy="1468324"/>
          </a:xfrm>
        </p:grpSpPr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F81F28DC-5FDD-4D94-B8C6-7E431CD98DCE}"/>
                </a:ext>
              </a:extLst>
            </p:cNvPr>
            <p:cNvSpPr/>
            <p:nvPr/>
          </p:nvSpPr>
          <p:spPr>
            <a:xfrm>
              <a:off x="9729925" y="4564892"/>
              <a:ext cx="2000835" cy="61255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CB17B1A1-ABD5-46B7-A69F-D2821BCC0BCD}"/>
                </a:ext>
              </a:extLst>
            </p:cNvPr>
            <p:cNvSpPr/>
            <p:nvPr/>
          </p:nvSpPr>
          <p:spPr>
            <a:xfrm>
              <a:off x="9629049" y="4557820"/>
              <a:ext cx="2040333" cy="639332"/>
            </a:xfrm>
            <a:custGeom>
              <a:avLst/>
              <a:gdLst>
                <a:gd name="connsiteX0" fmla="*/ 111351 w 2040333"/>
                <a:gd name="connsiteY0" fmla="*/ 106672 h 639332"/>
                <a:gd name="connsiteX1" fmla="*/ 4819 w 2040333"/>
                <a:gd name="connsiteY1" fmla="*/ 239837 h 639332"/>
                <a:gd name="connsiteX2" fmla="*/ 244516 w 2040333"/>
                <a:gd name="connsiteY2" fmla="*/ 373002 h 639332"/>
                <a:gd name="connsiteX3" fmla="*/ 404314 w 2040333"/>
                <a:gd name="connsiteY3" fmla="*/ 239837 h 639332"/>
                <a:gd name="connsiteX4" fmla="*/ 697277 w 2040333"/>
                <a:gd name="connsiteY4" fmla="*/ 586066 h 639332"/>
                <a:gd name="connsiteX5" fmla="*/ 1016874 w 2040333"/>
                <a:gd name="connsiteY5" fmla="*/ 479534 h 639332"/>
                <a:gd name="connsiteX6" fmla="*/ 1256571 w 2040333"/>
                <a:gd name="connsiteY6" fmla="*/ 639332 h 639332"/>
                <a:gd name="connsiteX7" fmla="*/ 1602800 w 2040333"/>
                <a:gd name="connsiteY7" fmla="*/ 479534 h 639332"/>
                <a:gd name="connsiteX8" fmla="*/ 1869130 w 2040333"/>
                <a:gd name="connsiteY8" fmla="*/ 506167 h 639332"/>
                <a:gd name="connsiteX9" fmla="*/ 1949029 w 2040333"/>
                <a:gd name="connsiteY9" fmla="*/ 239837 h 639332"/>
                <a:gd name="connsiteX10" fmla="*/ 2028928 w 2040333"/>
                <a:gd name="connsiteY10" fmla="*/ 106672 h 639332"/>
                <a:gd name="connsiteX11" fmla="*/ 1682699 w 2040333"/>
                <a:gd name="connsiteY11" fmla="*/ 26773 h 639332"/>
                <a:gd name="connsiteX12" fmla="*/ 1363103 w 2040333"/>
                <a:gd name="connsiteY12" fmla="*/ 133305 h 639332"/>
                <a:gd name="connsiteX13" fmla="*/ 1123406 w 2040333"/>
                <a:gd name="connsiteY13" fmla="*/ 140 h 639332"/>
                <a:gd name="connsiteX14" fmla="*/ 803809 w 2040333"/>
                <a:gd name="connsiteY14" fmla="*/ 106672 h 639332"/>
                <a:gd name="connsiteX15" fmla="*/ 430947 w 2040333"/>
                <a:gd name="connsiteY15" fmla="*/ 53406 h 639332"/>
                <a:gd name="connsiteX16" fmla="*/ 111351 w 2040333"/>
                <a:gd name="connsiteY16" fmla="*/ 106672 h 63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0333" h="639332">
                  <a:moveTo>
                    <a:pt x="111351" y="106672"/>
                  </a:moveTo>
                  <a:cubicBezTo>
                    <a:pt x="40330" y="137744"/>
                    <a:pt x="-17375" y="195449"/>
                    <a:pt x="4819" y="239837"/>
                  </a:cubicBezTo>
                  <a:cubicBezTo>
                    <a:pt x="27013" y="284225"/>
                    <a:pt x="177934" y="373002"/>
                    <a:pt x="244516" y="373002"/>
                  </a:cubicBezTo>
                  <a:cubicBezTo>
                    <a:pt x="311098" y="373002"/>
                    <a:pt x="328854" y="204326"/>
                    <a:pt x="404314" y="239837"/>
                  </a:cubicBezTo>
                  <a:cubicBezTo>
                    <a:pt x="479774" y="275348"/>
                    <a:pt x="595184" y="546117"/>
                    <a:pt x="697277" y="586066"/>
                  </a:cubicBezTo>
                  <a:cubicBezTo>
                    <a:pt x="799370" y="626015"/>
                    <a:pt x="923658" y="470656"/>
                    <a:pt x="1016874" y="479534"/>
                  </a:cubicBezTo>
                  <a:cubicBezTo>
                    <a:pt x="1110090" y="488412"/>
                    <a:pt x="1158917" y="639332"/>
                    <a:pt x="1256571" y="639332"/>
                  </a:cubicBezTo>
                  <a:cubicBezTo>
                    <a:pt x="1354225" y="639332"/>
                    <a:pt x="1500707" y="501728"/>
                    <a:pt x="1602800" y="479534"/>
                  </a:cubicBezTo>
                  <a:cubicBezTo>
                    <a:pt x="1704893" y="457340"/>
                    <a:pt x="1811425" y="546117"/>
                    <a:pt x="1869130" y="506167"/>
                  </a:cubicBezTo>
                  <a:cubicBezTo>
                    <a:pt x="1926835" y="466218"/>
                    <a:pt x="1922396" y="306419"/>
                    <a:pt x="1949029" y="239837"/>
                  </a:cubicBezTo>
                  <a:cubicBezTo>
                    <a:pt x="1975662" y="173255"/>
                    <a:pt x="2073316" y="142183"/>
                    <a:pt x="2028928" y="106672"/>
                  </a:cubicBezTo>
                  <a:cubicBezTo>
                    <a:pt x="1984540" y="71161"/>
                    <a:pt x="1793670" y="22334"/>
                    <a:pt x="1682699" y="26773"/>
                  </a:cubicBezTo>
                  <a:cubicBezTo>
                    <a:pt x="1571728" y="31212"/>
                    <a:pt x="1456318" y="137744"/>
                    <a:pt x="1363103" y="133305"/>
                  </a:cubicBezTo>
                  <a:cubicBezTo>
                    <a:pt x="1269888" y="128866"/>
                    <a:pt x="1216622" y="4579"/>
                    <a:pt x="1123406" y="140"/>
                  </a:cubicBezTo>
                  <a:cubicBezTo>
                    <a:pt x="1030190" y="-4299"/>
                    <a:pt x="919219" y="97794"/>
                    <a:pt x="803809" y="106672"/>
                  </a:cubicBezTo>
                  <a:cubicBezTo>
                    <a:pt x="688399" y="115550"/>
                    <a:pt x="541918" y="48967"/>
                    <a:pt x="430947" y="53406"/>
                  </a:cubicBezTo>
                  <a:cubicBezTo>
                    <a:pt x="319976" y="57845"/>
                    <a:pt x="182372" y="75600"/>
                    <a:pt x="111351" y="10667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8579ADD5-BB7C-4C35-A70C-84A25F7FDCE8}"/>
                </a:ext>
              </a:extLst>
            </p:cNvPr>
            <p:cNvSpPr/>
            <p:nvPr/>
          </p:nvSpPr>
          <p:spPr>
            <a:xfrm>
              <a:off x="9690426" y="4458433"/>
              <a:ext cx="1978956" cy="4953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01443F5E-459A-47F7-80E0-345BFD0BE3FD}"/>
                </a:ext>
              </a:extLst>
            </p:cNvPr>
            <p:cNvSpPr/>
            <p:nvPr/>
          </p:nvSpPr>
          <p:spPr>
            <a:xfrm>
              <a:off x="9718569" y="4368724"/>
              <a:ext cx="1908768" cy="4522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2EE386DC-788F-459E-B061-C8F1A3E98AFE}"/>
                </a:ext>
              </a:extLst>
            </p:cNvPr>
            <p:cNvSpPr/>
            <p:nvPr/>
          </p:nvSpPr>
          <p:spPr>
            <a:xfrm>
              <a:off x="9880805" y="4464321"/>
              <a:ext cx="1398971" cy="499269"/>
            </a:xfrm>
            <a:custGeom>
              <a:avLst/>
              <a:gdLst>
                <a:gd name="connsiteX0" fmla="*/ 375237 w 1334026"/>
                <a:gd name="connsiteY0" fmla="*/ 107255 h 463830"/>
                <a:gd name="connsiteX1" fmla="*/ 801366 w 1334026"/>
                <a:gd name="connsiteY1" fmla="*/ 453484 h 463830"/>
                <a:gd name="connsiteX2" fmla="*/ 881265 w 1334026"/>
                <a:gd name="connsiteY2" fmla="*/ 346952 h 463830"/>
                <a:gd name="connsiteX3" fmla="*/ 1334026 w 1334026"/>
                <a:gd name="connsiteY3" fmla="*/ 80622 h 463830"/>
                <a:gd name="connsiteX4" fmla="*/ 1334026 w 1334026"/>
                <a:gd name="connsiteY4" fmla="*/ 80622 h 463830"/>
                <a:gd name="connsiteX5" fmla="*/ 29008 w 1334026"/>
                <a:gd name="connsiteY5" fmla="*/ 723 h 463830"/>
                <a:gd name="connsiteX6" fmla="*/ 428503 w 1334026"/>
                <a:gd name="connsiteY6" fmla="*/ 133888 h 4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026" h="463830">
                  <a:moveTo>
                    <a:pt x="375237" y="107255"/>
                  </a:moveTo>
                  <a:cubicBezTo>
                    <a:pt x="546132" y="260394"/>
                    <a:pt x="717028" y="413534"/>
                    <a:pt x="801366" y="453484"/>
                  </a:cubicBezTo>
                  <a:cubicBezTo>
                    <a:pt x="885704" y="493434"/>
                    <a:pt x="792488" y="409096"/>
                    <a:pt x="881265" y="346952"/>
                  </a:cubicBezTo>
                  <a:cubicBezTo>
                    <a:pt x="970042" y="284808"/>
                    <a:pt x="1334026" y="80622"/>
                    <a:pt x="1334026" y="80622"/>
                  </a:cubicBezTo>
                  <a:lnTo>
                    <a:pt x="1334026" y="80622"/>
                  </a:lnTo>
                  <a:cubicBezTo>
                    <a:pt x="1116523" y="67305"/>
                    <a:pt x="179928" y="-8155"/>
                    <a:pt x="29008" y="723"/>
                  </a:cubicBezTo>
                  <a:cubicBezTo>
                    <a:pt x="-121913" y="9601"/>
                    <a:pt x="361920" y="111694"/>
                    <a:pt x="428503" y="133888"/>
                  </a:cubicBezTo>
                </a:path>
              </a:pathLst>
            </a:cu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E823F170-6471-43FA-8D86-33AC86A0AFFA}"/>
                </a:ext>
              </a:extLst>
            </p:cNvPr>
            <p:cNvSpPr/>
            <p:nvPr/>
          </p:nvSpPr>
          <p:spPr>
            <a:xfrm rot="10800000">
              <a:off x="9710175" y="4017839"/>
              <a:ext cx="2040333" cy="639332"/>
            </a:xfrm>
            <a:custGeom>
              <a:avLst/>
              <a:gdLst>
                <a:gd name="connsiteX0" fmla="*/ 111351 w 2040333"/>
                <a:gd name="connsiteY0" fmla="*/ 106672 h 639332"/>
                <a:gd name="connsiteX1" fmla="*/ 4819 w 2040333"/>
                <a:gd name="connsiteY1" fmla="*/ 239837 h 639332"/>
                <a:gd name="connsiteX2" fmla="*/ 244516 w 2040333"/>
                <a:gd name="connsiteY2" fmla="*/ 373002 h 639332"/>
                <a:gd name="connsiteX3" fmla="*/ 404314 w 2040333"/>
                <a:gd name="connsiteY3" fmla="*/ 239837 h 639332"/>
                <a:gd name="connsiteX4" fmla="*/ 697277 w 2040333"/>
                <a:gd name="connsiteY4" fmla="*/ 586066 h 639332"/>
                <a:gd name="connsiteX5" fmla="*/ 1016874 w 2040333"/>
                <a:gd name="connsiteY5" fmla="*/ 479534 h 639332"/>
                <a:gd name="connsiteX6" fmla="*/ 1256571 w 2040333"/>
                <a:gd name="connsiteY6" fmla="*/ 639332 h 639332"/>
                <a:gd name="connsiteX7" fmla="*/ 1602800 w 2040333"/>
                <a:gd name="connsiteY7" fmla="*/ 479534 h 639332"/>
                <a:gd name="connsiteX8" fmla="*/ 1869130 w 2040333"/>
                <a:gd name="connsiteY8" fmla="*/ 506167 h 639332"/>
                <a:gd name="connsiteX9" fmla="*/ 1949029 w 2040333"/>
                <a:gd name="connsiteY9" fmla="*/ 239837 h 639332"/>
                <a:gd name="connsiteX10" fmla="*/ 2028928 w 2040333"/>
                <a:gd name="connsiteY10" fmla="*/ 106672 h 639332"/>
                <a:gd name="connsiteX11" fmla="*/ 1682699 w 2040333"/>
                <a:gd name="connsiteY11" fmla="*/ 26773 h 639332"/>
                <a:gd name="connsiteX12" fmla="*/ 1363103 w 2040333"/>
                <a:gd name="connsiteY12" fmla="*/ 133305 h 639332"/>
                <a:gd name="connsiteX13" fmla="*/ 1123406 w 2040333"/>
                <a:gd name="connsiteY13" fmla="*/ 140 h 639332"/>
                <a:gd name="connsiteX14" fmla="*/ 803809 w 2040333"/>
                <a:gd name="connsiteY14" fmla="*/ 106672 h 639332"/>
                <a:gd name="connsiteX15" fmla="*/ 430947 w 2040333"/>
                <a:gd name="connsiteY15" fmla="*/ 53406 h 639332"/>
                <a:gd name="connsiteX16" fmla="*/ 111351 w 2040333"/>
                <a:gd name="connsiteY16" fmla="*/ 106672 h 63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0333" h="639332">
                  <a:moveTo>
                    <a:pt x="111351" y="106672"/>
                  </a:moveTo>
                  <a:cubicBezTo>
                    <a:pt x="40330" y="137744"/>
                    <a:pt x="-17375" y="195449"/>
                    <a:pt x="4819" y="239837"/>
                  </a:cubicBezTo>
                  <a:cubicBezTo>
                    <a:pt x="27013" y="284225"/>
                    <a:pt x="177934" y="373002"/>
                    <a:pt x="244516" y="373002"/>
                  </a:cubicBezTo>
                  <a:cubicBezTo>
                    <a:pt x="311098" y="373002"/>
                    <a:pt x="328854" y="204326"/>
                    <a:pt x="404314" y="239837"/>
                  </a:cubicBezTo>
                  <a:cubicBezTo>
                    <a:pt x="479774" y="275348"/>
                    <a:pt x="595184" y="546117"/>
                    <a:pt x="697277" y="586066"/>
                  </a:cubicBezTo>
                  <a:cubicBezTo>
                    <a:pt x="799370" y="626015"/>
                    <a:pt x="923658" y="470656"/>
                    <a:pt x="1016874" y="479534"/>
                  </a:cubicBezTo>
                  <a:cubicBezTo>
                    <a:pt x="1110090" y="488412"/>
                    <a:pt x="1158917" y="639332"/>
                    <a:pt x="1256571" y="639332"/>
                  </a:cubicBezTo>
                  <a:cubicBezTo>
                    <a:pt x="1354225" y="639332"/>
                    <a:pt x="1500707" y="501728"/>
                    <a:pt x="1602800" y="479534"/>
                  </a:cubicBezTo>
                  <a:cubicBezTo>
                    <a:pt x="1704893" y="457340"/>
                    <a:pt x="1811425" y="546117"/>
                    <a:pt x="1869130" y="506167"/>
                  </a:cubicBezTo>
                  <a:cubicBezTo>
                    <a:pt x="1926835" y="466218"/>
                    <a:pt x="1922396" y="306419"/>
                    <a:pt x="1949029" y="239837"/>
                  </a:cubicBezTo>
                  <a:cubicBezTo>
                    <a:pt x="1975662" y="173255"/>
                    <a:pt x="2073316" y="142183"/>
                    <a:pt x="2028928" y="106672"/>
                  </a:cubicBezTo>
                  <a:cubicBezTo>
                    <a:pt x="1984540" y="71161"/>
                    <a:pt x="1793670" y="22334"/>
                    <a:pt x="1682699" y="26773"/>
                  </a:cubicBezTo>
                  <a:cubicBezTo>
                    <a:pt x="1571728" y="31212"/>
                    <a:pt x="1456318" y="137744"/>
                    <a:pt x="1363103" y="133305"/>
                  </a:cubicBezTo>
                  <a:cubicBezTo>
                    <a:pt x="1269888" y="128866"/>
                    <a:pt x="1216622" y="4579"/>
                    <a:pt x="1123406" y="140"/>
                  </a:cubicBezTo>
                  <a:cubicBezTo>
                    <a:pt x="1030190" y="-4299"/>
                    <a:pt x="919219" y="97794"/>
                    <a:pt x="803809" y="106672"/>
                  </a:cubicBezTo>
                  <a:cubicBezTo>
                    <a:pt x="688399" y="115550"/>
                    <a:pt x="541918" y="48967"/>
                    <a:pt x="430947" y="53406"/>
                  </a:cubicBezTo>
                  <a:cubicBezTo>
                    <a:pt x="319976" y="57845"/>
                    <a:pt x="182372" y="75600"/>
                    <a:pt x="111351" y="10667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8A15ECE2-76DD-4284-862E-34A26B7CD14F}"/>
                </a:ext>
              </a:extLst>
            </p:cNvPr>
            <p:cNvSpPr/>
            <p:nvPr/>
          </p:nvSpPr>
          <p:spPr>
            <a:xfrm>
              <a:off x="9648376" y="3728828"/>
              <a:ext cx="2063055" cy="826214"/>
            </a:xfrm>
            <a:custGeom>
              <a:avLst/>
              <a:gdLst>
                <a:gd name="connsiteX0" fmla="*/ 34544 w 2063055"/>
                <a:gd name="connsiteY0" fmla="*/ 612965 h 826214"/>
                <a:gd name="connsiteX1" fmla="*/ 1046599 w 2063055"/>
                <a:gd name="connsiteY1" fmla="*/ 826029 h 826214"/>
                <a:gd name="connsiteX2" fmla="*/ 2032020 w 2063055"/>
                <a:gd name="connsiteY2" fmla="*/ 639598 h 826214"/>
                <a:gd name="connsiteX3" fmla="*/ 1739057 w 2063055"/>
                <a:gd name="connsiteY3" fmla="*/ 133571 h 826214"/>
                <a:gd name="connsiteX4" fmla="*/ 966700 w 2063055"/>
                <a:gd name="connsiteY4" fmla="*/ 406 h 826214"/>
                <a:gd name="connsiteX5" fmla="*/ 300874 w 2063055"/>
                <a:gd name="connsiteY5" fmla="*/ 160204 h 826214"/>
                <a:gd name="connsiteX6" fmla="*/ 34544 w 2063055"/>
                <a:gd name="connsiteY6" fmla="*/ 612965 h 82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3055" h="826214">
                  <a:moveTo>
                    <a:pt x="34544" y="612965"/>
                  </a:moveTo>
                  <a:cubicBezTo>
                    <a:pt x="158831" y="723936"/>
                    <a:pt x="713686" y="821590"/>
                    <a:pt x="1046599" y="826029"/>
                  </a:cubicBezTo>
                  <a:cubicBezTo>
                    <a:pt x="1379512" y="830468"/>
                    <a:pt x="1916610" y="755008"/>
                    <a:pt x="2032020" y="639598"/>
                  </a:cubicBezTo>
                  <a:cubicBezTo>
                    <a:pt x="2147430" y="524188"/>
                    <a:pt x="1916610" y="240103"/>
                    <a:pt x="1739057" y="133571"/>
                  </a:cubicBezTo>
                  <a:cubicBezTo>
                    <a:pt x="1561504" y="27039"/>
                    <a:pt x="1206397" y="-4033"/>
                    <a:pt x="966700" y="406"/>
                  </a:cubicBezTo>
                  <a:cubicBezTo>
                    <a:pt x="727003" y="4845"/>
                    <a:pt x="451795" y="58111"/>
                    <a:pt x="300874" y="160204"/>
                  </a:cubicBezTo>
                  <a:cubicBezTo>
                    <a:pt x="149954" y="262297"/>
                    <a:pt x="-89743" y="501994"/>
                    <a:pt x="34544" y="61296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2" name="楕円 101">
            <a:extLst>
              <a:ext uri="{FF2B5EF4-FFF2-40B4-BE49-F238E27FC236}">
                <a16:creationId xmlns:a16="http://schemas.microsoft.com/office/drawing/2014/main" id="{3E431579-76A7-49D8-AE5F-DA768C0D9D3B}"/>
              </a:ext>
            </a:extLst>
          </p:cNvPr>
          <p:cNvSpPr/>
          <p:nvPr/>
        </p:nvSpPr>
        <p:spPr>
          <a:xfrm>
            <a:off x="9521494" y="3331520"/>
            <a:ext cx="1595073" cy="9313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Nest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D6FB1D9-65DB-454A-8052-697B4E7703BF}"/>
              </a:ext>
            </a:extLst>
          </p:cNvPr>
          <p:cNvSpPr txBox="1"/>
          <p:nvPr/>
        </p:nvSpPr>
        <p:spPr>
          <a:xfrm>
            <a:off x="5239710" y="3965782"/>
            <a:ext cx="1548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pheromone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7056B784-F2EC-4C63-9428-2A7EEBB47439}"/>
              </a:ext>
            </a:extLst>
          </p:cNvPr>
          <p:cNvGrpSpPr/>
          <p:nvPr/>
        </p:nvGrpSpPr>
        <p:grpSpPr>
          <a:xfrm>
            <a:off x="10181723" y="4528280"/>
            <a:ext cx="1270001" cy="844663"/>
            <a:chOff x="6587067" y="3505200"/>
            <a:chExt cx="2349841" cy="1562852"/>
          </a:xfrm>
        </p:grpSpPr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61B89FA1-1D8A-44C8-AC2C-969AE45E6E49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631DA882-563B-467B-916A-737AF234EA47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A38831AD-4308-4ACC-8A54-0B5859F5BB3D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0AF1118E-71E3-4803-868A-3AB6689FB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3F2CD27B-1766-4210-96AF-E00F782CA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DDCD83E-FFFE-4ED5-BB91-0B1C7D0C4192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663DFA8E-88DE-489E-8E40-F4848A58A67E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5A9B853E-DA37-48AE-BEDE-274163662E75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65BFDBB0-C8C3-4337-9CBA-327C2F9A7145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098E0AED-F422-4CBD-9755-BA7DAE077BB2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33DDC09A-FD8A-475A-A9D0-6A4DE801B48E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EA788941-B85E-49AF-AE32-5EDC42366A10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8AB85782-5026-41A3-A27E-274FCDBBF86B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8" name="楕円 117">
              <a:extLst>
                <a:ext uri="{FF2B5EF4-FFF2-40B4-BE49-F238E27FC236}">
                  <a16:creationId xmlns:a16="http://schemas.microsoft.com/office/drawing/2014/main" id="{86301A64-B93C-40CD-BFC0-A1576FA3678C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58CC82CF-1B07-4AEA-B035-BBFF2B6D756E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4AE7FA99-ADF7-4407-B666-4D938205A8AF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1" name="矢印: 下 120">
            <a:extLst>
              <a:ext uri="{FF2B5EF4-FFF2-40B4-BE49-F238E27FC236}">
                <a16:creationId xmlns:a16="http://schemas.microsoft.com/office/drawing/2014/main" id="{1CCF8F38-F64F-4E4A-9415-3B2CB7F0937E}"/>
              </a:ext>
            </a:extLst>
          </p:cNvPr>
          <p:cNvSpPr/>
          <p:nvPr/>
        </p:nvSpPr>
        <p:spPr>
          <a:xfrm rot="7501655">
            <a:off x="9362838" y="4009620"/>
            <a:ext cx="415275" cy="99696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1C06C947-92BF-4091-8D76-C82C5EC878C2}"/>
              </a:ext>
            </a:extLst>
          </p:cNvPr>
          <p:cNvGrpSpPr/>
          <p:nvPr/>
        </p:nvGrpSpPr>
        <p:grpSpPr>
          <a:xfrm flipH="1">
            <a:off x="3858966" y="3745612"/>
            <a:ext cx="1270001" cy="844663"/>
            <a:chOff x="6587067" y="3505200"/>
            <a:chExt cx="2349841" cy="1562852"/>
          </a:xfrm>
        </p:grpSpPr>
        <p:sp>
          <p:nvSpPr>
            <p:cNvPr id="123" name="楕円 122">
              <a:extLst>
                <a:ext uri="{FF2B5EF4-FFF2-40B4-BE49-F238E27FC236}">
                  <a16:creationId xmlns:a16="http://schemas.microsoft.com/office/drawing/2014/main" id="{9658C03D-D0B1-49F1-A4F3-290621527B7D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楕円 123">
              <a:extLst>
                <a:ext uri="{FF2B5EF4-FFF2-40B4-BE49-F238E27FC236}">
                  <a16:creationId xmlns:a16="http://schemas.microsoft.com/office/drawing/2014/main" id="{D450ACC8-1C66-4754-BF05-5CDA3734AC4C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楕円 124">
              <a:extLst>
                <a:ext uri="{FF2B5EF4-FFF2-40B4-BE49-F238E27FC236}">
                  <a16:creationId xmlns:a16="http://schemas.microsoft.com/office/drawing/2014/main" id="{5292D017-0D6D-4856-A103-C2A804A2D94B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6F663069-667C-420C-B7CE-364FB673A8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5D0DA834-EC04-44EC-98F4-D9D364F07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C82F3347-1389-46D8-BB2F-2A10B99045EF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7BAA3B79-A5CC-42E5-B471-A3F031D58512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F577D104-E0BD-42D8-B13E-68B0BD09FA2E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楕円 130">
              <a:extLst>
                <a:ext uri="{FF2B5EF4-FFF2-40B4-BE49-F238E27FC236}">
                  <a16:creationId xmlns:a16="http://schemas.microsoft.com/office/drawing/2014/main" id="{26E7A7D7-FD94-4E7F-912B-A7B64BDBED86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楕円 131">
              <a:extLst>
                <a:ext uri="{FF2B5EF4-FFF2-40B4-BE49-F238E27FC236}">
                  <a16:creationId xmlns:a16="http://schemas.microsoft.com/office/drawing/2014/main" id="{0272B5C0-A574-427D-A7AD-51B5124E64FC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楕円 132">
              <a:extLst>
                <a:ext uri="{FF2B5EF4-FFF2-40B4-BE49-F238E27FC236}">
                  <a16:creationId xmlns:a16="http://schemas.microsoft.com/office/drawing/2014/main" id="{80B2E33D-E7B1-471E-B709-7BFE6F524E48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楕円 133">
              <a:extLst>
                <a:ext uri="{FF2B5EF4-FFF2-40B4-BE49-F238E27FC236}">
                  <a16:creationId xmlns:a16="http://schemas.microsoft.com/office/drawing/2014/main" id="{1A773E90-2EAB-4CB1-9EBE-C34CCFB05C55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楕円 134">
              <a:extLst>
                <a:ext uri="{FF2B5EF4-FFF2-40B4-BE49-F238E27FC236}">
                  <a16:creationId xmlns:a16="http://schemas.microsoft.com/office/drawing/2014/main" id="{958D3882-9912-4ACB-A50C-97ED9A0BC53C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6" name="楕円 135">
              <a:extLst>
                <a:ext uri="{FF2B5EF4-FFF2-40B4-BE49-F238E27FC236}">
                  <a16:creationId xmlns:a16="http://schemas.microsoft.com/office/drawing/2014/main" id="{15B04D99-C0C5-424B-9CDC-E9B2D041774B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>
              <a:extLst>
                <a:ext uri="{FF2B5EF4-FFF2-40B4-BE49-F238E27FC236}">
                  <a16:creationId xmlns:a16="http://schemas.microsoft.com/office/drawing/2014/main" id="{8EE6D805-11A1-4FDF-B3E1-5692A40A0453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71ABBCA1-985D-45C0-82A9-FF28D49A23A1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AA3F9D26-D2BE-4098-9D0D-40C714CAD626}"/>
              </a:ext>
            </a:extLst>
          </p:cNvPr>
          <p:cNvGrpSpPr/>
          <p:nvPr/>
        </p:nvGrpSpPr>
        <p:grpSpPr>
          <a:xfrm flipH="1">
            <a:off x="6886772" y="3736651"/>
            <a:ext cx="1270001" cy="844663"/>
            <a:chOff x="6587067" y="3505200"/>
            <a:chExt cx="2349841" cy="1562852"/>
          </a:xfrm>
        </p:grpSpPr>
        <p:sp>
          <p:nvSpPr>
            <p:cNvPr id="140" name="楕円 139">
              <a:extLst>
                <a:ext uri="{FF2B5EF4-FFF2-40B4-BE49-F238E27FC236}">
                  <a16:creationId xmlns:a16="http://schemas.microsoft.com/office/drawing/2014/main" id="{971F94F4-5238-4A79-AAC8-A86C0E2C4F7B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楕円 140">
              <a:extLst>
                <a:ext uri="{FF2B5EF4-FFF2-40B4-BE49-F238E27FC236}">
                  <a16:creationId xmlns:a16="http://schemas.microsoft.com/office/drawing/2014/main" id="{9A5C2924-7F0F-4214-8065-11B13BD632AA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C8B2668B-1321-47FC-8882-960915AE1078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EE42E95B-66C9-498E-9FEB-6D4939E7D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F9CC4751-9937-44F9-82F7-9BD03F280B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03B081D5-40DA-475F-99BB-5EFD16EE5F31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3E1429FD-6696-49A5-8974-E4A9D64A68F1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C78CC985-0F13-4DD5-94F2-690C96CA1170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楕円 147">
              <a:extLst>
                <a:ext uri="{FF2B5EF4-FFF2-40B4-BE49-F238E27FC236}">
                  <a16:creationId xmlns:a16="http://schemas.microsoft.com/office/drawing/2014/main" id="{44E1C626-FAC9-4948-A259-B06BB9A0B3CE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楕円 148">
              <a:extLst>
                <a:ext uri="{FF2B5EF4-FFF2-40B4-BE49-F238E27FC236}">
                  <a16:creationId xmlns:a16="http://schemas.microsoft.com/office/drawing/2014/main" id="{D27BF91A-3D5E-4704-9678-DC4BEA15767D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楕円 149">
              <a:extLst>
                <a:ext uri="{FF2B5EF4-FFF2-40B4-BE49-F238E27FC236}">
                  <a16:creationId xmlns:a16="http://schemas.microsoft.com/office/drawing/2014/main" id="{6BB40D97-B2F1-422F-8A12-F3FF7BCBEFFE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150">
              <a:extLst>
                <a:ext uri="{FF2B5EF4-FFF2-40B4-BE49-F238E27FC236}">
                  <a16:creationId xmlns:a16="http://schemas.microsoft.com/office/drawing/2014/main" id="{69D1AF19-FE71-4F45-A8A7-E0D9864A595A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>
              <a:extLst>
                <a:ext uri="{FF2B5EF4-FFF2-40B4-BE49-F238E27FC236}">
                  <a16:creationId xmlns:a16="http://schemas.microsoft.com/office/drawing/2014/main" id="{EC0AB478-EC94-4402-95A1-7745CAC5DDC3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D462F35D-1CBF-40C9-99BB-87761FDDF8E4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153">
              <a:extLst>
                <a:ext uri="{FF2B5EF4-FFF2-40B4-BE49-F238E27FC236}">
                  <a16:creationId xmlns:a16="http://schemas.microsoft.com/office/drawing/2014/main" id="{9D03D197-DB94-4600-9F0F-3290A1F19594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EEF53FAC-B1AA-4D0A-BDD1-EF87000D5C7D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5AAA64A1-1ECC-4A8A-82CA-AA2DA04DAF18}"/>
              </a:ext>
            </a:extLst>
          </p:cNvPr>
          <p:cNvGrpSpPr/>
          <p:nvPr/>
        </p:nvGrpSpPr>
        <p:grpSpPr>
          <a:xfrm flipH="1">
            <a:off x="2148041" y="3577298"/>
            <a:ext cx="1270001" cy="844663"/>
            <a:chOff x="6587067" y="3505200"/>
            <a:chExt cx="2349841" cy="1562852"/>
          </a:xfrm>
        </p:grpSpPr>
        <p:sp>
          <p:nvSpPr>
            <p:cNvPr id="157" name="楕円 156">
              <a:extLst>
                <a:ext uri="{FF2B5EF4-FFF2-40B4-BE49-F238E27FC236}">
                  <a16:creationId xmlns:a16="http://schemas.microsoft.com/office/drawing/2014/main" id="{D1C780CB-6726-4325-9D74-1963CAD34068}"/>
                </a:ext>
              </a:extLst>
            </p:cNvPr>
            <p:cNvSpPr/>
            <p:nvPr/>
          </p:nvSpPr>
          <p:spPr>
            <a:xfrm>
              <a:off x="7294836" y="4063995"/>
              <a:ext cx="768369" cy="5627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157">
              <a:extLst>
                <a:ext uri="{FF2B5EF4-FFF2-40B4-BE49-F238E27FC236}">
                  <a16:creationId xmlns:a16="http://schemas.microsoft.com/office/drawing/2014/main" id="{553D2DE1-0CAC-4C38-A632-9462A50646B2}"/>
                </a:ext>
              </a:extLst>
            </p:cNvPr>
            <p:cNvSpPr/>
            <p:nvPr/>
          </p:nvSpPr>
          <p:spPr>
            <a:xfrm>
              <a:off x="6638992" y="3916723"/>
              <a:ext cx="768369" cy="5998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楕円 158">
              <a:extLst>
                <a:ext uri="{FF2B5EF4-FFF2-40B4-BE49-F238E27FC236}">
                  <a16:creationId xmlns:a16="http://schemas.microsoft.com/office/drawing/2014/main" id="{A45975A6-E403-4877-BECB-307A18165300}"/>
                </a:ext>
              </a:extLst>
            </p:cNvPr>
            <p:cNvSpPr/>
            <p:nvPr/>
          </p:nvSpPr>
          <p:spPr>
            <a:xfrm>
              <a:off x="7933982" y="3937000"/>
              <a:ext cx="1002926" cy="7341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E00D8A22-09B8-47A6-82D3-1A510380B0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3176" y="4494425"/>
              <a:ext cx="384185" cy="295132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C11E6310-39F7-461B-82BB-0D4CB86B39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324" y="4554078"/>
              <a:ext cx="69943" cy="463523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7BFB1085-CA70-4F1C-B96D-A9A50DDFB296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98" y="4494425"/>
              <a:ext cx="158861" cy="454805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F156A5F8-EDFA-4EDE-B1AF-2FAC1B2D8FD1}"/>
                </a:ext>
              </a:extLst>
            </p:cNvPr>
            <p:cNvSpPr/>
            <p:nvPr/>
          </p:nvSpPr>
          <p:spPr>
            <a:xfrm>
              <a:off x="6587067" y="3667317"/>
              <a:ext cx="228600" cy="320483"/>
            </a:xfrm>
            <a:custGeom>
              <a:avLst/>
              <a:gdLst>
                <a:gd name="connsiteX0" fmla="*/ 228600 w 228600"/>
                <a:gd name="connsiteY0" fmla="*/ 320483 h 320483"/>
                <a:gd name="connsiteX1" fmla="*/ 152400 w 228600"/>
                <a:gd name="connsiteY1" fmla="*/ 15683 h 320483"/>
                <a:gd name="connsiteX2" fmla="*/ 0 w 228600"/>
                <a:gd name="connsiteY2" fmla="*/ 41083 h 320483"/>
                <a:gd name="connsiteX3" fmla="*/ 0 w 228600"/>
                <a:gd name="connsiteY3" fmla="*/ 41083 h 32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20483">
                  <a:moveTo>
                    <a:pt x="228600" y="320483"/>
                  </a:moveTo>
                  <a:cubicBezTo>
                    <a:pt x="209550" y="191366"/>
                    <a:pt x="190500" y="62250"/>
                    <a:pt x="152400" y="15683"/>
                  </a:cubicBezTo>
                  <a:cubicBezTo>
                    <a:pt x="114300" y="-30884"/>
                    <a:pt x="0" y="41083"/>
                    <a:pt x="0" y="41083"/>
                  </a:cubicBezTo>
                  <a:lnTo>
                    <a:pt x="0" y="41083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086A8680-5EFC-49B7-A549-0285C6731902}"/>
                </a:ext>
              </a:extLst>
            </p:cNvPr>
            <p:cNvSpPr/>
            <p:nvPr/>
          </p:nvSpPr>
          <p:spPr>
            <a:xfrm>
              <a:off x="6942667" y="3505200"/>
              <a:ext cx="111376" cy="431800"/>
            </a:xfrm>
            <a:custGeom>
              <a:avLst/>
              <a:gdLst>
                <a:gd name="connsiteX0" fmla="*/ 101600 w 111376"/>
                <a:gd name="connsiteY0" fmla="*/ 431800 h 431800"/>
                <a:gd name="connsiteX1" fmla="*/ 101600 w 111376"/>
                <a:gd name="connsiteY1" fmla="*/ 76200 h 431800"/>
                <a:gd name="connsiteX2" fmla="*/ 0 w 111376"/>
                <a:gd name="connsiteY2" fmla="*/ 0 h 431800"/>
                <a:gd name="connsiteX3" fmla="*/ 0 w 111376"/>
                <a:gd name="connsiteY3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76" h="431800">
                  <a:moveTo>
                    <a:pt x="101600" y="431800"/>
                  </a:moveTo>
                  <a:cubicBezTo>
                    <a:pt x="110066" y="289983"/>
                    <a:pt x="118533" y="148167"/>
                    <a:pt x="101600" y="76200"/>
                  </a:cubicBezTo>
                  <a:cubicBezTo>
                    <a:pt x="84667" y="423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D3EA5850-DA81-407B-AAEC-B1088C115B01}"/>
                </a:ext>
              </a:extLst>
            </p:cNvPr>
            <p:cNvSpPr/>
            <p:nvPr/>
          </p:nvSpPr>
          <p:spPr>
            <a:xfrm>
              <a:off x="6880926" y="4712360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3B37AFBC-CF8F-4C58-A299-7AC081534857}"/>
                </a:ext>
              </a:extLst>
            </p:cNvPr>
            <p:cNvSpPr/>
            <p:nvPr/>
          </p:nvSpPr>
          <p:spPr>
            <a:xfrm>
              <a:off x="7329697" y="493975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>
              <a:extLst>
                <a:ext uri="{FF2B5EF4-FFF2-40B4-BE49-F238E27FC236}">
                  <a16:creationId xmlns:a16="http://schemas.microsoft.com/office/drawing/2014/main" id="{CE2DEBCB-7E0C-41FA-BE0A-D750CC765F41}"/>
                </a:ext>
              </a:extLst>
            </p:cNvPr>
            <p:cNvSpPr/>
            <p:nvPr/>
          </p:nvSpPr>
          <p:spPr>
            <a:xfrm>
              <a:off x="7773699" y="4866915"/>
              <a:ext cx="234857" cy="1282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楕円 167">
              <a:extLst>
                <a:ext uri="{FF2B5EF4-FFF2-40B4-BE49-F238E27FC236}">
                  <a16:creationId xmlns:a16="http://schemas.microsoft.com/office/drawing/2014/main" id="{04851BFA-FC82-4894-85AA-92A6A33D28DF}"/>
                </a:ext>
              </a:extLst>
            </p:cNvPr>
            <p:cNvSpPr/>
            <p:nvPr/>
          </p:nvSpPr>
          <p:spPr>
            <a:xfrm flipH="1">
              <a:off x="7121416" y="4076132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楕円 168">
              <a:extLst>
                <a:ext uri="{FF2B5EF4-FFF2-40B4-BE49-F238E27FC236}">
                  <a16:creationId xmlns:a16="http://schemas.microsoft.com/office/drawing/2014/main" id="{783ADFB9-6906-47B7-8995-87D5F6094E39}"/>
                </a:ext>
              </a:extLst>
            </p:cNvPr>
            <p:cNvSpPr/>
            <p:nvPr/>
          </p:nvSpPr>
          <p:spPr>
            <a:xfrm flipH="1">
              <a:off x="7134117" y="4113423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0" name="楕円 169">
              <a:extLst>
                <a:ext uri="{FF2B5EF4-FFF2-40B4-BE49-F238E27FC236}">
                  <a16:creationId xmlns:a16="http://schemas.microsoft.com/office/drawing/2014/main" id="{65413CC5-D6D6-45B5-BF36-EC04DFE3B1A1}"/>
                </a:ext>
              </a:extLst>
            </p:cNvPr>
            <p:cNvSpPr/>
            <p:nvPr/>
          </p:nvSpPr>
          <p:spPr>
            <a:xfrm flipH="1">
              <a:off x="6729466" y="4096310"/>
              <a:ext cx="138299" cy="2124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楕円 170">
              <a:extLst>
                <a:ext uri="{FF2B5EF4-FFF2-40B4-BE49-F238E27FC236}">
                  <a16:creationId xmlns:a16="http://schemas.microsoft.com/office/drawing/2014/main" id="{DB689CA3-F2B0-416C-BE38-4FC3FACAA3B4}"/>
                </a:ext>
              </a:extLst>
            </p:cNvPr>
            <p:cNvSpPr/>
            <p:nvPr/>
          </p:nvSpPr>
          <p:spPr>
            <a:xfrm flipH="1">
              <a:off x="6742166" y="4133601"/>
              <a:ext cx="83390" cy="1164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DB2D680C-6AFB-4F79-9261-D9FCC0570F7E}"/>
                </a:ext>
              </a:extLst>
            </p:cNvPr>
            <p:cNvSpPr/>
            <p:nvPr/>
          </p:nvSpPr>
          <p:spPr>
            <a:xfrm>
              <a:off x="6921240" y="4374674"/>
              <a:ext cx="203200" cy="0"/>
            </a:xfrm>
            <a:custGeom>
              <a:avLst/>
              <a:gdLst>
                <a:gd name="connsiteX0" fmla="*/ 0 w 203200"/>
                <a:gd name="connsiteY0" fmla="*/ 0 h 0"/>
                <a:gd name="connsiteX1" fmla="*/ 203200 w 203200"/>
                <a:gd name="connsiteY1" fmla="*/ 0 h 0"/>
                <a:gd name="connsiteX2" fmla="*/ 203200 w 203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>
                  <a:moveTo>
                    <a:pt x="0" y="0"/>
                  </a:move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7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9" grpId="0"/>
      <p:bldP spid="40" grpId="0"/>
      <p:bldP spid="92" grpId="0" animBg="1"/>
      <p:bldP spid="102" grpId="0" animBg="1"/>
      <p:bldP spid="103" grpId="0"/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5D45B0-4ECE-4DDC-9D3D-4E3F23F90A61}"/>
              </a:ext>
            </a:extLst>
          </p:cNvPr>
          <p:cNvSpPr txBox="1"/>
          <p:nvPr/>
        </p:nvSpPr>
        <p:spPr>
          <a:xfrm>
            <a:off x="225883" y="225723"/>
            <a:ext cx="929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 more ants on the trail </a:t>
            </a:r>
            <a:r>
              <a:rPr kumimoji="1" lang="ja-JP" altLang="en-US" dirty="0"/>
              <a:t>⇒ </a:t>
            </a:r>
            <a:r>
              <a:rPr kumimoji="1" lang="en-US" altLang="ja-JP" dirty="0"/>
              <a:t>The more pheromone </a:t>
            </a:r>
            <a:r>
              <a:rPr kumimoji="1" lang="ja-JP" altLang="en-US" dirty="0"/>
              <a:t>⇒ </a:t>
            </a:r>
            <a:r>
              <a:rPr kumimoji="1" lang="en-US" altLang="ja-JP" dirty="0"/>
              <a:t>The more ants joining the trail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74597D-42A1-46BD-B86C-A26F32D31CAB}"/>
              </a:ext>
            </a:extLst>
          </p:cNvPr>
          <p:cNvSpPr txBox="1"/>
          <p:nvPr/>
        </p:nvSpPr>
        <p:spPr>
          <a:xfrm>
            <a:off x="225883" y="873854"/>
            <a:ext cx="772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A phenomenological equation</a:t>
            </a:r>
            <a:r>
              <a:rPr kumimoji="1" lang="en-US" altLang="ja-JP" dirty="0"/>
              <a:t> for the number of ants in a single trail: </a:t>
            </a:r>
            <a:endParaRPr kumimoji="1" lang="ja-JP" altLang="en-US" dirty="0"/>
          </a:p>
        </p:txBody>
      </p:sp>
      <p:pic>
        <p:nvPicPr>
          <p:cNvPr id="12" name="図 11" descr="%pptTeX&#10;\begin{document}&#10;\begin{align*}&#10;\frac{d N_{\rm trail}} {dt} =&#10;\end{align*}&#10;\end{document}">
            <a:extLst>
              <a:ext uri="{FF2B5EF4-FFF2-40B4-BE49-F238E27FC236}">
                <a16:creationId xmlns:a16="http://schemas.microsoft.com/office/drawing/2014/main" id="{D3952353-9A00-43E7-BBB5-72841C81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76" y="1651244"/>
            <a:ext cx="1743349" cy="966971"/>
          </a:xfrm>
          <a:prstGeom prst="rect">
            <a:avLst/>
          </a:prstGeom>
        </p:spPr>
      </p:pic>
      <p:pic>
        <p:nvPicPr>
          <p:cNvPr id="16" name="図 15" descr="%pptTeX&#10;\begin{document}&#10;\begin{align*}&#10;= (\alpha + p N_{\rm trail} ) (N- N_{\rm trail})&#10;-\frac{ s N_{\rm trail } }{s+ N_{\rm trail}}&#10;\end{align*}&#10;\end{document}">
            <a:extLst>
              <a:ext uri="{FF2B5EF4-FFF2-40B4-BE49-F238E27FC236}">
                <a16:creationId xmlns:a16="http://schemas.microsoft.com/office/drawing/2014/main" id="{60D86332-7B98-46FA-B5BF-D6C7E001B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31" y="2567937"/>
            <a:ext cx="7460504" cy="100633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C90B34-FB3F-4DC1-89B0-3FBF08E4716C}"/>
              </a:ext>
            </a:extLst>
          </p:cNvPr>
          <p:cNvSpPr txBox="1"/>
          <p:nvPr/>
        </p:nvSpPr>
        <p:spPr>
          <a:xfrm>
            <a:off x="3268771" y="1918642"/>
            <a:ext cx="695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#(ants joining the trail) - #(ants leaving the trail)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47E9E0A-E9CF-46E6-9E6D-DF0CBAA2B0C2}"/>
              </a:ext>
            </a:extLst>
          </p:cNvPr>
          <p:cNvSpPr txBox="1"/>
          <p:nvPr/>
        </p:nvSpPr>
        <p:spPr>
          <a:xfrm>
            <a:off x="2502217" y="5580495"/>
            <a:ext cx="474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A parameter of the strength of pheromone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836A9F-D632-45C8-9B70-94966022B349}"/>
              </a:ext>
            </a:extLst>
          </p:cNvPr>
          <p:cNvSpPr txBox="1"/>
          <p:nvPr/>
        </p:nvSpPr>
        <p:spPr>
          <a:xfrm>
            <a:off x="2502217" y="4206749"/>
            <a:ext cx="28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The total number of ants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680E2A-B92F-4A2F-B6C8-C574EC6018B8}"/>
              </a:ext>
            </a:extLst>
          </p:cNvPr>
          <p:cNvSpPr txBox="1"/>
          <p:nvPr/>
        </p:nvSpPr>
        <p:spPr>
          <a:xfrm>
            <a:off x="2502217" y="6057123"/>
            <a:ext cx="772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A parameter of the leaving rate (larger s </a:t>
            </a:r>
            <a:r>
              <a:rPr kumimoji="1" lang="ja-JP" altLang="en-US" dirty="0"/>
              <a:t>⇒</a:t>
            </a:r>
            <a:r>
              <a:rPr kumimoji="1" lang="en-US" altLang="ja-JP" dirty="0"/>
              <a:t> more ants leaving the trail)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33D004-8F59-4732-BB7A-F1CBEADC4539}"/>
              </a:ext>
            </a:extLst>
          </p:cNvPr>
          <p:cNvSpPr txBox="1"/>
          <p:nvPr/>
        </p:nvSpPr>
        <p:spPr>
          <a:xfrm>
            <a:off x="2502217" y="5138409"/>
            <a:ext cx="48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A parameter for the positive feedback term</a:t>
            </a:r>
            <a:endParaRPr kumimoji="1" lang="ja-JP" altLang="en-US" dirty="0"/>
          </a:p>
        </p:txBody>
      </p:sp>
      <p:pic>
        <p:nvPicPr>
          <p:cNvPr id="23" name="図 22" descr="%pptTeX&#10;\begin{document}&#10;\begin{align*}&#10;\alpha&#10;\end{align*}&#10;\end{document}">
            <a:extLst>
              <a:ext uri="{FF2B5EF4-FFF2-40B4-BE49-F238E27FC236}">
                <a16:creationId xmlns:a16="http://schemas.microsoft.com/office/drawing/2014/main" id="{04F972A4-6E0A-4094-8A80-0FC36718F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21" y="5246951"/>
            <a:ext cx="224990" cy="184528"/>
          </a:xfrm>
          <a:prstGeom prst="rect">
            <a:avLst/>
          </a:prstGeom>
        </p:spPr>
      </p:pic>
      <p:pic>
        <p:nvPicPr>
          <p:cNvPr id="26" name="図 25" descr="%pptTeX&#10;\begin{document}&#10;\begin{align*}&#10;p&#10;\end{align*}&#10;\end{document}">
            <a:extLst>
              <a:ext uri="{FF2B5EF4-FFF2-40B4-BE49-F238E27FC236}">
                <a16:creationId xmlns:a16="http://schemas.microsoft.com/office/drawing/2014/main" id="{0DC8166F-DFB5-4A2E-8D0C-8431422C1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51" y="5698647"/>
            <a:ext cx="209033" cy="259294"/>
          </a:xfrm>
          <a:prstGeom prst="rect">
            <a:avLst/>
          </a:prstGeom>
        </p:spPr>
      </p:pic>
      <p:pic>
        <p:nvPicPr>
          <p:cNvPr id="29" name="図 28" descr="%pptTeX&#10;\begin{document}&#10;\begin{align*}&#10;N&#10;\end{align*}&#10;\end{document}">
            <a:extLst>
              <a:ext uri="{FF2B5EF4-FFF2-40B4-BE49-F238E27FC236}">
                <a16:creationId xmlns:a16="http://schemas.microsoft.com/office/drawing/2014/main" id="{BC391593-BA05-4908-9418-470C7DC75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11" y="4263219"/>
            <a:ext cx="331900" cy="278383"/>
          </a:xfrm>
          <a:prstGeom prst="rect">
            <a:avLst/>
          </a:prstGeom>
        </p:spPr>
      </p:pic>
      <p:pic>
        <p:nvPicPr>
          <p:cNvPr id="32" name="図 31" descr="%pptTeX&#10;\begin{document}&#10;\begin{align*}&#10;s&#10;\end{align*}&#10;\end{document}">
            <a:extLst>
              <a:ext uri="{FF2B5EF4-FFF2-40B4-BE49-F238E27FC236}">
                <a16:creationId xmlns:a16="http://schemas.microsoft.com/office/drawing/2014/main" id="{B2D5188E-CFBE-4374-BA00-7C07A7F33D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55" y="6128919"/>
            <a:ext cx="148398" cy="18452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9CCF72F-0A59-4A24-B732-AFBA37CAAF15}"/>
              </a:ext>
            </a:extLst>
          </p:cNvPr>
          <p:cNvSpPr txBox="1"/>
          <p:nvPr/>
        </p:nvSpPr>
        <p:spPr>
          <a:xfrm>
            <a:off x="2502217" y="4666799"/>
            <a:ext cx="355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The Number of ants on the trail</a:t>
            </a:r>
            <a:endParaRPr kumimoji="1" lang="ja-JP" altLang="en-US" dirty="0"/>
          </a:p>
        </p:txBody>
      </p:sp>
      <p:pic>
        <p:nvPicPr>
          <p:cNvPr id="36" name="図 35" descr="%pptTeX&#10;\begin{document}&#10;\begin{align*}&#10;N_{\rm trail}&#10;\end{align*}&#10;\end{document}">
            <a:extLst>
              <a:ext uri="{FF2B5EF4-FFF2-40B4-BE49-F238E27FC236}">
                <a16:creationId xmlns:a16="http://schemas.microsoft.com/office/drawing/2014/main" id="{9DACEBD2-5D0C-4972-B9A7-1BBCAF8E9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83" y="4723270"/>
            <a:ext cx="823367" cy="342013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1195DF7-BEA6-44C3-BD5F-D51A3211B191}"/>
              </a:ext>
            </a:extLst>
          </p:cNvPr>
          <p:cNvSpPr txBox="1"/>
          <p:nvPr/>
        </p:nvSpPr>
        <p:spPr>
          <a:xfrm>
            <a:off x="3277091" y="3387292"/>
            <a:ext cx="4835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Positive feedback by pheromone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8" name="左中かっこ 37">
            <a:extLst>
              <a:ext uri="{FF2B5EF4-FFF2-40B4-BE49-F238E27FC236}">
                <a16:creationId xmlns:a16="http://schemas.microsoft.com/office/drawing/2014/main" id="{4248AD2A-EA9E-4A54-BC93-38118F38FB29}"/>
              </a:ext>
            </a:extLst>
          </p:cNvPr>
          <p:cNvSpPr/>
          <p:nvPr/>
        </p:nvSpPr>
        <p:spPr>
          <a:xfrm>
            <a:off x="1238318" y="4263219"/>
            <a:ext cx="331900" cy="205022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0066F7-F14A-48B6-94E9-C2555B853F83}"/>
              </a:ext>
            </a:extLst>
          </p:cNvPr>
          <p:cNvSpPr txBox="1"/>
          <p:nvPr/>
        </p:nvSpPr>
        <p:spPr>
          <a:xfrm>
            <a:off x="9566065" y="225723"/>
            <a:ext cx="2275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Positive feedback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1" grpId="0"/>
      <p:bldP spid="33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3ED69A-7086-4064-8EFB-D8ED5F6AF451}"/>
              </a:ext>
            </a:extLst>
          </p:cNvPr>
          <p:cNvSpPr txBox="1"/>
          <p:nvPr/>
        </p:nvSpPr>
        <p:spPr>
          <a:xfrm>
            <a:off x="406400" y="228600"/>
            <a:ext cx="541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 “</a:t>
            </a:r>
            <a:r>
              <a:rPr kumimoji="1" lang="en-US" altLang="ja-JP" dirty="0">
                <a:solidFill>
                  <a:schemeClr val="accent1"/>
                </a:solidFill>
              </a:rPr>
              <a:t>thermodynamic limit</a:t>
            </a:r>
            <a:r>
              <a:rPr kumimoji="1" lang="en-US" altLang="ja-JP" dirty="0"/>
              <a:t>” of the ant equation: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E5AADF3-0251-48CC-82EC-DD2C1D93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055" y="173348"/>
            <a:ext cx="3807993" cy="42458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EDF8ED-F092-4F35-9CA9-ED5D91F7E1C7}"/>
              </a:ext>
            </a:extLst>
          </p:cNvPr>
          <p:cNvSpPr txBox="1"/>
          <p:nvPr/>
        </p:nvSpPr>
        <p:spPr>
          <a:xfrm>
            <a:off x="406399" y="948559"/>
            <a:ext cx="806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Solving the equilibrium condition                     ,   we can find the solutions: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BA7012-4F7D-496A-8593-87191975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4" y="2836918"/>
            <a:ext cx="3680370" cy="276240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B1B6F46-0A43-4715-8403-809DE8B5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834" y="2766990"/>
            <a:ext cx="3693121" cy="2752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9E2455-7875-49F0-AAD1-62B10F08B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167" y="2757487"/>
            <a:ext cx="3693121" cy="2752899"/>
          </a:xfrm>
          <a:prstGeom prst="rect">
            <a:avLst/>
          </a:prstGeom>
        </p:spPr>
      </p:pic>
      <p:pic>
        <p:nvPicPr>
          <p:cNvPr id="13" name="図 12" descr="%pptTeX&#10;\begin{document}&#10;\begin{align*}&#10;\tilde{s} = s/N&#10;\end{align*}&#10;\end{document}">
            <a:extLst>
              <a:ext uri="{FF2B5EF4-FFF2-40B4-BE49-F238E27FC236}">
                <a16:creationId xmlns:a16="http://schemas.microsoft.com/office/drawing/2014/main" id="{0008F178-BA32-4532-910E-BF1C5781C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85" y="173348"/>
            <a:ext cx="1478984" cy="424584"/>
          </a:xfrm>
          <a:prstGeom prst="rect">
            <a:avLst/>
          </a:prstGeom>
        </p:spPr>
      </p:pic>
      <p:pic>
        <p:nvPicPr>
          <p:cNvPr id="15" name="図 14" descr="%pptTeX&#10;\begin{document}&#10;\begin{align*}&#10;\tilde{s}=5&#10;\end{align*}&#10;\end{document}">
            <a:extLst>
              <a:ext uri="{FF2B5EF4-FFF2-40B4-BE49-F238E27FC236}">
                <a16:creationId xmlns:a16="http://schemas.microsoft.com/office/drawing/2014/main" id="{0BF0C81C-CF63-422F-90A0-06D54618E2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61" y="1860627"/>
            <a:ext cx="1350375" cy="425250"/>
          </a:xfrm>
          <a:prstGeom prst="rect">
            <a:avLst/>
          </a:prstGeom>
        </p:spPr>
      </p:pic>
      <p:pic>
        <p:nvPicPr>
          <p:cNvPr id="18" name="図 17" descr="%pptTeX&#10;\begin{document}&#10;\begin{align*}&#10;\tilde{s}=0.1&#10;\end{align*}&#10;\end{document}">
            <a:extLst>
              <a:ext uri="{FF2B5EF4-FFF2-40B4-BE49-F238E27FC236}">
                <a16:creationId xmlns:a16="http://schemas.microsoft.com/office/drawing/2014/main" id="{33BE39F6-11F3-4667-AF98-BCCAAC30C3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94" y="1832931"/>
            <a:ext cx="1803750" cy="427680"/>
          </a:xfrm>
          <a:prstGeom prst="rect">
            <a:avLst/>
          </a:prstGeom>
        </p:spPr>
      </p:pic>
      <p:pic>
        <p:nvPicPr>
          <p:cNvPr id="21" name="図 20" descr="%pptTeX&#10;\begin{document}&#10;\begin{align*}&#10;\tilde{s}=1&#10;\end{align*}&#10;\end{document}">
            <a:extLst>
              <a:ext uri="{FF2B5EF4-FFF2-40B4-BE49-F238E27FC236}">
                <a16:creationId xmlns:a16="http://schemas.microsoft.com/office/drawing/2014/main" id="{25456301-AFC8-4EE6-A2F7-B6B2AF3844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1" y="1832931"/>
            <a:ext cx="1330875" cy="42039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0EA473D-09C9-4D0B-B3EF-DD94E1DF55BA}"/>
              </a:ext>
            </a:extLst>
          </p:cNvPr>
          <p:cNvSpPr txBox="1"/>
          <p:nvPr/>
        </p:nvSpPr>
        <p:spPr>
          <a:xfrm>
            <a:off x="936537" y="2463201"/>
            <a:ext cx="291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(Many ants leave the trail)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B8C170-E79D-4350-A0F6-E2A5CA81443B}"/>
              </a:ext>
            </a:extLst>
          </p:cNvPr>
          <p:cNvSpPr txBox="1"/>
          <p:nvPr/>
        </p:nvSpPr>
        <p:spPr>
          <a:xfrm>
            <a:off x="8698163" y="2397658"/>
            <a:ext cx="280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(Less ants leave the trail)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4737C84-4C5C-4A91-9FBC-9A0D1CFBF88A}"/>
              </a:ext>
            </a:extLst>
          </p:cNvPr>
          <p:cNvSpPr txBox="1"/>
          <p:nvPr/>
        </p:nvSpPr>
        <p:spPr>
          <a:xfrm>
            <a:off x="447464" y="5705313"/>
            <a:ext cx="829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When the pheromone become stronger, there is a sudden </a:t>
            </a:r>
            <a:r>
              <a:rPr kumimoji="1" lang="en-US" altLang="ja-JP" dirty="0">
                <a:solidFill>
                  <a:schemeClr val="accent1"/>
                </a:solidFill>
              </a:rPr>
              <a:t>phase transition 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F8358C0-47F2-402B-932E-DF88853D2E0B}"/>
              </a:ext>
            </a:extLst>
          </p:cNvPr>
          <p:cNvSpPr txBox="1"/>
          <p:nvPr/>
        </p:nvSpPr>
        <p:spPr>
          <a:xfrm>
            <a:off x="447464" y="6260068"/>
            <a:ext cx="829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There are </a:t>
            </a:r>
            <a:r>
              <a:rPr kumimoji="1" lang="en-US" altLang="ja-JP" dirty="0">
                <a:solidFill>
                  <a:schemeClr val="accent1"/>
                </a:solidFill>
              </a:rPr>
              <a:t>three possible patterns</a:t>
            </a:r>
            <a:r>
              <a:rPr kumimoji="1" lang="en-US" altLang="ja-JP" dirty="0"/>
              <a:t> depending on a value of the parameter  </a:t>
            </a:r>
            <a:endParaRPr kumimoji="1" lang="ja-JP" altLang="en-US" dirty="0"/>
          </a:p>
        </p:txBody>
      </p:sp>
      <p:pic>
        <p:nvPicPr>
          <p:cNvPr id="27" name="図 26" descr="%pptTeX&#10;\begin{document}&#10;\begin{align*}&#10;\tilde{s}&#10;\end{align*}&#10;\end{document}">
            <a:extLst>
              <a:ext uri="{FF2B5EF4-FFF2-40B4-BE49-F238E27FC236}">
                <a16:creationId xmlns:a16="http://schemas.microsoft.com/office/drawing/2014/main" id="{6BA72477-E785-49F8-8A58-C1812DCDCB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02" y="6302401"/>
            <a:ext cx="159261" cy="267732"/>
          </a:xfrm>
          <a:prstGeom prst="rect">
            <a:avLst/>
          </a:prstGeom>
        </p:spPr>
      </p:pic>
      <p:pic>
        <p:nvPicPr>
          <p:cNvPr id="30" name="図 29" descr="%pptTeX&#10;\begin{document}&#10;\begin{align*}&#10;\frac{d N_{\rm trail}}{dt}=0&#10;\end{align*}&#10;\end{document}">
            <a:extLst>
              <a:ext uri="{FF2B5EF4-FFF2-40B4-BE49-F238E27FC236}">
                <a16:creationId xmlns:a16="http://schemas.microsoft.com/office/drawing/2014/main" id="{9B9866BC-EC66-41D0-91AC-CC2C27B2DA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80" y="878081"/>
            <a:ext cx="1113881" cy="510287"/>
          </a:xfrm>
          <a:prstGeom prst="rect">
            <a:avLst/>
          </a:prstGeom>
        </p:spPr>
      </p:pic>
      <p:pic>
        <p:nvPicPr>
          <p:cNvPr id="10" name="図 9" descr="%pptTeX&#10;\begin{document}&#10;\begin{align*}&#10;\left(x = \frac{N_{\rm trail}}{N} \right)&#10;\end{align*}&#10;\end{document}">
            <a:extLst>
              <a:ext uri="{FF2B5EF4-FFF2-40B4-BE49-F238E27FC236}">
                <a16:creationId xmlns:a16="http://schemas.microsoft.com/office/drawing/2014/main" id="{1B58D0C6-4189-4B3F-AD49-3424040A8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5" y="839371"/>
            <a:ext cx="1444814" cy="6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5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06CF8CF-1932-45C9-89A8-CCFEB2AF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99" y="1913254"/>
            <a:ext cx="6845760" cy="5102915"/>
          </a:xfrm>
          <a:prstGeom prst="rect">
            <a:avLst/>
          </a:prstGeom>
        </p:spPr>
      </p:pic>
      <p:pic>
        <p:nvPicPr>
          <p:cNvPr id="5" name="図 4" descr="%pptTeX&#10;\begin{document}&#10;\begin{align*}&#10;\tilde{s}=0.1&#10;\end{align*}&#10;\end{document}">
            <a:extLst>
              <a:ext uri="{FF2B5EF4-FFF2-40B4-BE49-F238E27FC236}">
                <a16:creationId xmlns:a16="http://schemas.microsoft.com/office/drawing/2014/main" id="{341CF6F6-02BB-4BC9-A135-11423D34D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4" y="554076"/>
            <a:ext cx="1803750" cy="42768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B2C788-D6D9-4CD0-A5E7-69B48D6E7C15}"/>
              </a:ext>
            </a:extLst>
          </p:cNvPr>
          <p:cNvSpPr txBox="1"/>
          <p:nvPr/>
        </p:nvSpPr>
        <p:spPr>
          <a:xfrm>
            <a:off x="341563" y="612424"/>
            <a:ext cx="522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                                          </a:t>
            </a:r>
            <a:r>
              <a:rPr kumimoji="1" lang="en-US" altLang="ja-JP" dirty="0"/>
              <a:t>(Less ants leave the trail)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5A2B7F-38A9-4124-9474-F3DCE358D14D}"/>
              </a:ext>
            </a:extLst>
          </p:cNvPr>
          <p:cNvSpPr txBox="1"/>
          <p:nvPr/>
        </p:nvSpPr>
        <p:spPr>
          <a:xfrm>
            <a:off x="518460" y="1408451"/>
            <a:ext cx="591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/>
              <a:t>In this case, we have “</a:t>
            </a:r>
            <a:r>
              <a:rPr kumimoji="1" lang="en-US" altLang="ja-JP" dirty="0">
                <a:solidFill>
                  <a:schemeClr val="accent1"/>
                </a:solidFill>
              </a:rPr>
              <a:t>a first order</a:t>
            </a:r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phase transition</a:t>
            </a:r>
            <a:r>
              <a:rPr kumimoji="1" lang="en-US" altLang="ja-JP" dirty="0"/>
              <a:t>”.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0E3F76-7CBA-4EDC-9B0D-A84A56BDB49D}"/>
              </a:ext>
            </a:extLst>
          </p:cNvPr>
          <p:cNvSpPr txBox="1"/>
          <p:nvPr/>
        </p:nvSpPr>
        <p:spPr>
          <a:xfrm>
            <a:off x="6430988" y="2464676"/>
            <a:ext cx="5347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</a:rPr>
              <a:t>◆</a:t>
            </a:r>
            <a:r>
              <a:rPr kumimoji="1" lang="ja-JP" altLang="en-US" dirty="0"/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The dotted line is an unstable solution. </a:t>
            </a:r>
          </a:p>
          <a:p>
            <a:r>
              <a:rPr kumimoji="1" lang="en-US" altLang="ja-JP" dirty="0"/>
              <a:t>     Under perturbations, it flows to the solid lines.</a:t>
            </a:r>
            <a:endParaRPr kumimoji="1" lang="ja-JP" altLang="en-US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6D804DAD-5EE9-41F6-887B-3B4BFE53DB32}"/>
              </a:ext>
            </a:extLst>
          </p:cNvPr>
          <p:cNvSpPr/>
          <p:nvPr/>
        </p:nvSpPr>
        <p:spPr>
          <a:xfrm>
            <a:off x="2132451" y="5434303"/>
            <a:ext cx="248694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01550709-60BB-42C3-8066-63C98DCC6BC7}"/>
              </a:ext>
            </a:extLst>
          </p:cNvPr>
          <p:cNvSpPr/>
          <p:nvPr/>
        </p:nvSpPr>
        <p:spPr>
          <a:xfrm rot="10800000">
            <a:off x="2574557" y="3616931"/>
            <a:ext cx="248694" cy="1695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70B3B1-A1F6-4E20-98FB-992A660B1AFA}"/>
              </a:ext>
            </a:extLst>
          </p:cNvPr>
          <p:cNvSpPr txBox="1"/>
          <p:nvPr/>
        </p:nvSpPr>
        <p:spPr>
          <a:xfrm>
            <a:off x="6430988" y="4539588"/>
            <a:ext cx="530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Similarly, by removing some ants from the trail,</a:t>
            </a:r>
          </a:p>
          <a:p>
            <a:r>
              <a:rPr kumimoji="1" lang="en-US" altLang="ja-JP" dirty="0"/>
              <a:t>   the system goes to the lower solid line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531067-48BF-4D45-8896-E3B2B49D100E}"/>
              </a:ext>
            </a:extLst>
          </p:cNvPr>
          <p:cNvSpPr txBox="1"/>
          <p:nvPr/>
        </p:nvSpPr>
        <p:spPr>
          <a:xfrm>
            <a:off x="6430988" y="3412816"/>
            <a:ext cx="5761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・</a:t>
            </a:r>
            <a:r>
              <a:rPr lang="ja-JP" altLang="en-US" dirty="0">
                <a:solidFill>
                  <a:schemeClr val="accent1"/>
                </a:solidFill>
              </a:rPr>
              <a:t> </a:t>
            </a:r>
            <a:r>
              <a:rPr lang="ja-JP" altLang="en-US" dirty="0"/>
              <a:t> </a:t>
            </a:r>
            <a:r>
              <a:rPr lang="en-US" altLang="ja-JP" dirty="0"/>
              <a:t>On the dotted line, by adding some ants to the trail</a:t>
            </a:r>
          </a:p>
          <a:p>
            <a:r>
              <a:rPr lang="en-US" altLang="ja-JP" dirty="0"/>
              <a:t>    by hand, more and more ants will join the trail.</a:t>
            </a:r>
          </a:p>
          <a:p>
            <a:r>
              <a:rPr lang="en-US" altLang="ja-JP" dirty="0"/>
              <a:t>    Then, the system goes to the upper solid line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AF73BE-3E36-4284-91E8-32EFCA4E285B}"/>
              </a:ext>
            </a:extLst>
          </p:cNvPr>
          <p:cNvSpPr txBox="1"/>
          <p:nvPr/>
        </p:nvSpPr>
        <p:spPr>
          <a:xfrm>
            <a:off x="7061851" y="5382984"/>
            <a:ext cx="489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Existence of three saddles at intermediate p </a:t>
            </a:r>
          </a:p>
          <a:p>
            <a:r>
              <a:rPr kumimoji="1" lang="en-US" altLang="ja-JP" dirty="0"/>
              <a:t>comes from a subtle balance between the</a:t>
            </a:r>
          </a:p>
          <a:p>
            <a:r>
              <a:rPr kumimoji="1" lang="en-US" altLang="ja-JP" dirty="0"/>
              <a:t>attractive/repulsive forces of ants</a:t>
            </a:r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A434667-50BF-4DAA-A48F-EA417621FB06}"/>
              </a:ext>
            </a:extLst>
          </p:cNvPr>
          <p:cNvSpPr/>
          <p:nvPr/>
        </p:nvSpPr>
        <p:spPr>
          <a:xfrm>
            <a:off x="138733" y="5481726"/>
            <a:ext cx="1857059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9BB544-78C3-4B6D-9309-781422171344}"/>
              </a:ext>
            </a:extLst>
          </p:cNvPr>
          <p:cNvSpPr txBox="1"/>
          <p:nvPr/>
        </p:nvSpPr>
        <p:spPr>
          <a:xfrm>
            <a:off x="2938665" y="4180613"/>
            <a:ext cx="15247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Adding ants </a:t>
            </a:r>
          </a:p>
          <a:p>
            <a:r>
              <a:rPr kumimoji="1" lang="en-US" altLang="ja-JP" dirty="0"/>
              <a:t>a little bit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57CF51-68A5-423F-BC41-BADD766824FA}"/>
              </a:ext>
            </a:extLst>
          </p:cNvPr>
          <p:cNvSpPr txBox="1"/>
          <p:nvPr/>
        </p:nvSpPr>
        <p:spPr>
          <a:xfrm>
            <a:off x="231307" y="5481726"/>
            <a:ext cx="1796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Removing ants </a:t>
            </a:r>
          </a:p>
          <a:p>
            <a:r>
              <a:rPr kumimoji="1" lang="en-US" altLang="ja-JP" dirty="0"/>
              <a:t>a little bit</a:t>
            </a:r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67A25C4-2995-4351-B4BB-BEF58BFEA2A8}"/>
              </a:ext>
            </a:extLst>
          </p:cNvPr>
          <p:cNvSpPr/>
          <p:nvPr/>
        </p:nvSpPr>
        <p:spPr>
          <a:xfrm>
            <a:off x="2858763" y="4180613"/>
            <a:ext cx="1624462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3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  <p:bldP spid="15" grpId="0"/>
      <p:bldP spid="19" grpId="0" animBg="1"/>
      <p:bldP spid="16" grpId="0" animBg="1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アトラス">
  <a:themeElements>
    <a:clrScheme name="アトラス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アトラス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トラ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1780</Words>
  <Application>Microsoft Office PowerPoint</Application>
  <PresentationFormat>ワイド画面</PresentationFormat>
  <Paragraphs>255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Calibri Light</vt:lpstr>
      <vt:lpstr>Rockwell</vt:lpstr>
      <vt:lpstr>Wingdings</vt:lpstr>
      <vt:lpstr>アトラス</vt:lpstr>
      <vt:lpstr>Partial Deconfinement</vt:lpstr>
      <vt:lpstr>Partial Deconfinement</vt:lpstr>
      <vt:lpstr>Contents of my talk </vt:lpstr>
      <vt:lpstr> 1. Collective           motion  of ants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Black holes in          string theory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Partial       deconfinement</vt:lpstr>
      <vt:lpstr>Confine/deconfine transition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Deconfinement</dc:title>
  <dc:creator>伊敷吾郎</dc:creator>
  <cp:lastModifiedBy>伊敷吾郎</cp:lastModifiedBy>
  <cp:revision>112</cp:revision>
  <dcterms:created xsi:type="dcterms:W3CDTF">2019-06-13T03:52:56Z</dcterms:created>
  <dcterms:modified xsi:type="dcterms:W3CDTF">2019-06-24T06:08:20Z</dcterms:modified>
</cp:coreProperties>
</file>